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60" r:id="rId6"/>
    <p:sldId id="261" r:id="rId7"/>
    <p:sldId id="262" r:id="rId8"/>
    <p:sldId id="259" r:id="rId9"/>
    <p:sldId id="266" r:id="rId10"/>
    <p:sldId id="265" r:id="rId11"/>
    <p:sldId id="264" r:id="rId12"/>
    <p:sldId id="263" r:id="rId13"/>
    <p:sldId id="267" r:id="rId14"/>
    <p:sldId id="268" r:id="rId15"/>
    <p:sldId id="277" r:id="rId16"/>
    <p:sldId id="276" r:id="rId17"/>
    <p:sldId id="275" r:id="rId18"/>
    <p:sldId id="274" r:id="rId19"/>
    <p:sldId id="273" r:id="rId20"/>
    <p:sldId id="272" r:id="rId21"/>
    <p:sldId id="271" r:id="rId22"/>
    <p:sldId id="270" r:id="rId23"/>
    <p:sldId id="269" r:id="rId24"/>
    <p:sldId id="278" r:id="rId25"/>
    <p:sldId id="280" r:id="rId26"/>
    <p:sldId id="281" r:id="rId27"/>
    <p:sldId id="279" r:id="rId28"/>
    <p:sldId id="282"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0FF830-957E-4E91-8FCD-FE4170D50436}"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2DA5A-9760-4EF6-8234-2B6DB42CF47A}" type="slidenum">
              <a:rPr lang="en-US" smtClean="0"/>
              <a:t>‹#›</a:t>
            </a:fld>
            <a:endParaRPr lang="en-US"/>
          </a:p>
        </p:txBody>
      </p:sp>
    </p:spTree>
    <p:extLst>
      <p:ext uri="{BB962C8B-B14F-4D97-AF65-F5344CB8AC3E}">
        <p14:creationId xmlns:p14="http://schemas.microsoft.com/office/powerpoint/2010/main" val="214311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FF830-957E-4E91-8FCD-FE4170D50436}"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2DA5A-9760-4EF6-8234-2B6DB42CF47A}" type="slidenum">
              <a:rPr lang="en-US" smtClean="0"/>
              <a:t>‹#›</a:t>
            </a:fld>
            <a:endParaRPr lang="en-US"/>
          </a:p>
        </p:txBody>
      </p:sp>
    </p:spTree>
    <p:extLst>
      <p:ext uri="{BB962C8B-B14F-4D97-AF65-F5344CB8AC3E}">
        <p14:creationId xmlns:p14="http://schemas.microsoft.com/office/powerpoint/2010/main" val="408459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FF830-957E-4E91-8FCD-FE4170D50436}"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2DA5A-9760-4EF6-8234-2B6DB42CF47A}" type="slidenum">
              <a:rPr lang="en-US" smtClean="0"/>
              <a:t>‹#›</a:t>
            </a:fld>
            <a:endParaRPr lang="en-US"/>
          </a:p>
        </p:txBody>
      </p:sp>
    </p:spTree>
    <p:extLst>
      <p:ext uri="{BB962C8B-B14F-4D97-AF65-F5344CB8AC3E}">
        <p14:creationId xmlns:p14="http://schemas.microsoft.com/office/powerpoint/2010/main" val="272273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FF830-957E-4E91-8FCD-FE4170D50436}"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2DA5A-9760-4EF6-8234-2B6DB42CF47A}" type="slidenum">
              <a:rPr lang="en-US" smtClean="0"/>
              <a:t>‹#›</a:t>
            </a:fld>
            <a:endParaRPr lang="en-US"/>
          </a:p>
        </p:txBody>
      </p:sp>
    </p:spTree>
    <p:extLst>
      <p:ext uri="{BB962C8B-B14F-4D97-AF65-F5344CB8AC3E}">
        <p14:creationId xmlns:p14="http://schemas.microsoft.com/office/powerpoint/2010/main" val="1531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0FF830-957E-4E91-8FCD-FE4170D50436}"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2DA5A-9760-4EF6-8234-2B6DB42CF47A}" type="slidenum">
              <a:rPr lang="en-US" smtClean="0"/>
              <a:t>‹#›</a:t>
            </a:fld>
            <a:endParaRPr lang="en-US"/>
          </a:p>
        </p:txBody>
      </p:sp>
    </p:spTree>
    <p:extLst>
      <p:ext uri="{BB962C8B-B14F-4D97-AF65-F5344CB8AC3E}">
        <p14:creationId xmlns:p14="http://schemas.microsoft.com/office/powerpoint/2010/main" val="315655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0FF830-957E-4E91-8FCD-FE4170D50436}"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2DA5A-9760-4EF6-8234-2B6DB42CF47A}" type="slidenum">
              <a:rPr lang="en-US" smtClean="0"/>
              <a:t>‹#›</a:t>
            </a:fld>
            <a:endParaRPr lang="en-US"/>
          </a:p>
        </p:txBody>
      </p:sp>
    </p:spTree>
    <p:extLst>
      <p:ext uri="{BB962C8B-B14F-4D97-AF65-F5344CB8AC3E}">
        <p14:creationId xmlns:p14="http://schemas.microsoft.com/office/powerpoint/2010/main" val="32698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0FF830-957E-4E91-8FCD-FE4170D50436}"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2DA5A-9760-4EF6-8234-2B6DB42CF47A}" type="slidenum">
              <a:rPr lang="en-US" smtClean="0"/>
              <a:t>‹#›</a:t>
            </a:fld>
            <a:endParaRPr lang="en-US"/>
          </a:p>
        </p:txBody>
      </p:sp>
    </p:spTree>
    <p:extLst>
      <p:ext uri="{BB962C8B-B14F-4D97-AF65-F5344CB8AC3E}">
        <p14:creationId xmlns:p14="http://schemas.microsoft.com/office/powerpoint/2010/main" val="388297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0FF830-957E-4E91-8FCD-FE4170D50436}"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2DA5A-9760-4EF6-8234-2B6DB42CF47A}" type="slidenum">
              <a:rPr lang="en-US" smtClean="0"/>
              <a:t>‹#›</a:t>
            </a:fld>
            <a:endParaRPr lang="en-US"/>
          </a:p>
        </p:txBody>
      </p:sp>
    </p:spTree>
    <p:extLst>
      <p:ext uri="{BB962C8B-B14F-4D97-AF65-F5344CB8AC3E}">
        <p14:creationId xmlns:p14="http://schemas.microsoft.com/office/powerpoint/2010/main" val="88670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FF830-957E-4E91-8FCD-FE4170D50436}"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2DA5A-9760-4EF6-8234-2B6DB42CF47A}" type="slidenum">
              <a:rPr lang="en-US" smtClean="0"/>
              <a:t>‹#›</a:t>
            </a:fld>
            <a:endParaRPr lang="en-US"/>
          </a:p>
        </p:txBody>
      </p:sp>
    </p:spTree>
    <p:extLst>
      <p:ext uri="{BB962C8B-B14F-4D97-AF65-F5344CB8AC3E}">
        <p14:creationId xmlns:p14="http://schemas.microsoft.com/office/powerpoint/2010/main" val="115869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0FF830-957E-4E91-8FCD-FE4170D50436}"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2DA5A-9760-4EF6-8234-2B6DB42CF47A}" type="slidenum">
              <a:rPr lang="en-US" smtClean="0"/>
              <a:t>‹#›</a:t>
            </a:fld>
            <a:endParaRPr lang="en-US"/>
          </a:p>
        </p:txBody>
      </p:sp>
    </p:spTree>
    <p:extLst>
      <p:ext uri="{BB962C8B-B14F-4D97-AF65-F5344CB8AC3E}">
        <p14:creationId xmlns:p14="http://schemas.microsoft.com/office/powerpoint/2010/main" val="195275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0FF830-957E-4E91-8FCD-FE4170D50436}"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2DA5A-9760-4EF6-8234-2B6DB42CF47A}" type="slidenum">
              <a:rPr lang="en-US" smtClean="0"/>
              <a:t>‹#›</a:t>
            </a:fld>
            <a:endParaRPr lang="en-US"/>
          </a:p>
        </p:txBody>
      </p:sp>
    </p:spTree>
    <p:extLst>
      <p:ext uri="{BB962C8B-B14F-4D97-AF65-F5344CB8AC3E}">
        <p14:creationId xmlns:p14="http://schemas.microsoft.com/office/powerpoint/2010/main" val="303484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FF830-957E-4E91-8FCD-FE4170D50436}" type="datetimeFigureOut">
              <a:rPr lang="en-US" smtClean="0"/>
              <a:t>10/30/2020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2DA5A-9760-4EF6-8234-2B6DB42CF47A}" type="slidenum">
              <a:rPr lang="en-US" smtClean="0"/>
              <a:t>‹#›</a:t>
            </a:fld>
            <a:endParaRPr lang="en-US"/>
          </a:p>
        </p:txBody>
      </p:sp>
    </p:spTree>
    <p:extLst>
      <p:ext uri="{BB962C8B-B14F-4D97-AF65-F5344CB8AC3E}">
        <p14:creationId xmlns:p14="http://schemas.microsoft.com/office/powerpoint/2010/main" val="250159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nabel.be/sites/default/files/plants-is" TargetMode="External"/><Relationship Id="rId2" Type="http://schemas.openxmlformats.org/officeDocument/2006/relationships/hyperlink" Target="https://www.fao.org/3/a-i37.66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500" b="1" smtClean="0"/>
              <a:t/>
            </a:r>
            <a:br>
              <a:rPr lang="en-US" sz="2500" b="1" smtClean="0"/>
            </a:br>
            <a:r>
              <a:rPr lang="en-US" sz="2500" b="1" smtClean="0"/>
              <a:t>UR-CAVM </a:t>
            </a:r>
            <a:br>
              <a:rPr lang="en-US" sz="2500" b="1" smtClean="0"/>
            </a:br>
            <a:r>
              <a:rPr lang="en-US" sz="2500" b="1" smtClean="0"/>
              <a:t>YEAR 4 HORTICULTURE</a:t>
            </a:r>
            <a:br>
              <a:rPr lang="en-US" sz="2500" b="1" smtClean="0"/>
            </a:br>
            <a:r>
              <a:rPr lang="en-US" sz="2500" b="1" smtClean="0"/>
              <a:t>MODULE</a:t>
            </a:r>
            <a:r>
              <a:rPr lang="en-US" sz="2500" b="1" dirty="0" smtClean="0"/>
              <a:t>: AGRICULTURE EXTENSION</a:t>
            </a:r>
            <a:r>
              <a:rPr lang="en-US" sz="2500" dirty="0" smtClean="0"/>
              <a:t/>
            </a:r>
            <a:br>
              <a:rPr lang="en-US" sz="2500" dirty="0" smtClean="0"/>
            </a:br>
            <a:r>
              <a:rPr lang="en-US" sz="2500" b="1" dirty="0" smtClean="0"/>
              <a:t>L.U: TECHNOLOGY TRANSFER SKILLS AND STRATEGIES</a:t>
            </a:r>
            <a:r>
              <a:rPr lang="en-US" sz="2500" dirty="0" smtClean="0"/>
              <a:t/>
            </a:r>
            <a:br>
              <a:rPr lang="en-US" sz="2500" dirty="0" smtClean="0"/>
            </a:br>
            <a:r>
              <a:rPr lang="en-US" sz="2500" b="1" dirty="0" smtClean="0"/>
              <a:t> </a:t>
            </a:r>
            <a:r>
              <a:rPr lang="en-US" sz="2500" dirty="0" smtClean="0"/>
              <a:t/>
            </a:r>
            <a:br>
              <a:rPr lang="en-US" sz="2500" dirty="0" smtClean="0"/>
            </a:br>
            <a:r>
              <a:rPr lang="en-US" sz="2500" b="1" dirty="0" smtClean="0"/>
              <a:t>TITLE: In Rwanda, farmer field school (FFS) is a farmer-based extension approach that provides proximity extension services to farmers in the country. Detail the FFS structure, activities, achievements and ways of improvement in Rwanda</a:t>
            </a:r>
            <a:r>
              <a:rPr lang="en-US" sz="2500" dirty="0" smtClean="0"/>
              <a:t/>
            </a:r>
            <a:br>
              <a:rPr lang="en-US" sz="2500" dirty="0" smtClean="0"/>
            </a:br>
            <a:endParaRPr lang="en-US" sz="2500" dirty="0"/>
          </a:p>
        </p:txBody>
      </p:sp>
      <p:sp>
        <p:nvSpPr>
          <p:cNvPr id="3" name="Subtitle 2"/>
          <p:cNvSpPr>
            <a:spLocks noGrp="1"/>
          </p:cNvSpPr>
          <p:nvPr>
            <p:ph type="subTitle" idx="1"/>
          </p:nvPr>
        </p:nvSpPr>
        <p:spPr/>
        <p:txBody>
          <a:bodyPr/>
          <a:lstStyle/>
          <a:p>
            <a:r>
              <a:rPr lang="en-US" b="1" dirty="0" smtClean="0"/>
              <a:t>GROUP 6</a:t>
            </a:r>
          </a:p>
          <a:p>
            <a:endParaRPr lang="en-US" b="1" dirty="0"/>
          </a:p>
          <a:p>
            <a:r>
              <a:rPr lang="en-US" b="1" dirty="0" smtClean="0"/>
              <a:t>LECTURER</a:t>
            </a:r>
            <a:r>
              <a:rPr lang="en-US" b="1" dirty="0"/>
              <a:t>: </a:t>
            </a:r>
            <a:r>
              <a:rPr lang="en-US" b="1" dirty="0" err="1"/>
              <a:t>Dr</a:t>
            </a:r>
            <a:r>
              <a:rPr lang="en-US" b="1" dirty="0"/>
              <a:t> HABIMANA </a:t>
            </a:r>
            <a:r>
              <a:rPr lang="en-US" b="1" dirty="0" err="1"/>
              <a:t>Sylvestere</a:t>
            </a:r>
            <a:endParaRPr lang="en-US" dirty="0"/>
          </a:p>
          <a:p>
            <a:endParaRPr lang="en-US" dirty="0" smtClean="0"/>
          </a:p>
          <a:p>
            <a:endParaRPr lang="en-US" dirty="0"/>
          </a:p>
        </p:txBody>
      </p:sp>
    </p:spTree>
    <p:extLst>
      <p:ext uri="{BB962C8B-B14F-4D97-AF65-F5344CB8AC3E}">
        <p14:creationId xmlns:p14="http://schemas.microsoft.com/office/powerpoint/2010/main" val="3868046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FFS STRUCTURE</a:t>
            </a:r>
            <a:endParaRPr lang="en-US" dirty="0"/>
          </a:p>
        </p:txBody>
      </p:sp>
      <p:pic>
        <p:nvPicPr>
          <p:cNvPr id="4" name="Content Placeholder 3" descr="C:\Users\Student\Desktop\assignment\FFS struct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1417" y="1825625"/>
            <a:ext cx="6346558" cy="4351338"/>
          </a:xfrm>
          <a:prstGeom prst="rect">
            <a:avLst/>
          </a:prstGeom>
          <a:noFill/>
          <a:ln>
            <a:noFill/>
          </a:ln>
        </p:spPr>
      </p:pic>
    </p:spTree>
    <p:extLst>
      <p:ext uri="{BB962C8B-B14F-4D97-AF65-F5344CB8AC3E}">
        <p14:creationId xmlns:p14="http://schemas.microsoft.com/office/powerpoint/2010/main" val="39441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r>
              <a:rPr lang="en-US" b="1" dirty="0"/>
              <a:t>FFS ACTIVITIES</a:t>
            </a:r>
            <a:endParaRPr lang="en-US" dirty="0"/>
          </a:p>
          <a:p>
            <a:r>
              <a:rPr lang="en-US" dirty="0"/>
              <a:t>FFS has a systematic training process where every FFS session comprises at least three major activities: agro-ecosystem analysis (AESA), a group dynamic activity and a topic of the day (</a:t>
            </a:r>
            <a:r>
              <a:rPr lang="en-US" dirty="0" err="1"/>
              <a:t>Ruganzu</a:t>
            </a:r>
            <a:r>
              <a:rPr lang="en-US" dirty="0"/>
              <a:t> et al,2015</a:t>
            </a:r>
            <a:r>
              <a:rPr lang="en-US" dirty="0" smtClean="0"/>
              <a:t>).</a:t>
            </a:r>
          </a:p>
          <a:p>
            <a:r>
              <a:rPr lang="en-US" dirty="0"/>
              <a:t>AESA involves regular field observation, problem analysis and presentation of feedbacks and discussion of action to take (</a:t>
            </a:r>
            <a:r>
              <a:rPr lang="en-US" dirty="0" err="1"/>
              <a:t>Khisa</a:t>
            </a:r>
            <a:r>
              <a:rPr lang="en-US" dirty="0"/>
              <a:t> &amp; O’Brien, 2014</a:t>
            </a:r>
            <a:r>
              <a:rPr lang="en-US" dirty="0" smtClean="0"/>
              <a:t>).</a:t>
            </a:r>
          </a:p>
          <a:p>
            <a:r>
              <a:rPr lang="en-US" dirty="0"/>
              <a:t>This exercise last about two to three hours and is continually practiced throughout season or learning cycle in order to overlap with the real life farmer’s own field practices (</a:t>
            </a:r>
            <a:r>
              <a:rPr lang="en-US" dirty="0" err="1"/>
              <a:t>Khisa</a:t>
            </a:r>
            <a:r>
              <a:rPr lang="en-US" dirty="0"/>
              <a:t> &amp; O’Brien, 2014).</a:t>
            </a:r>
          </a:p>
        </p:txBody>
      </p:sp>
    </p:spTree>
    <p:extLst>
      <p:ext uri="{BB962C8B-B14F-4D97-AF65-F5344CB8AC3E}">
        <p14:creationId xmlns:p14="http://schemas.microsoft.com/office/powerpoint/2010/main" val="1319220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Group dynamics is an important component of learning sessions which involves activities such as team building and social animation whereby participants share knowledge and culture (e.g. traditional dance, songs, poem etc), build cohesion, learn communication and leadership skills (Hagiwara et al, 2011).</a:t>
            </a:r>
          </a:p>
        </p:txBody>
      </p:sp>
    </p:spTree>
    <p:extLst>
      <p:ext uri="{BB962C8B-B14F-4D97-AF65-F5344CB8AC3E}">
        <p14:creationId xmlns:p14="http://schemas.microsoft.com/office/powerpoint/2010/main" val="60321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Topic of the day is also part of FFS learning program which may be technical information to supplement the ‘learning by doing’ and field experimentation in FFS or it might be addressing wider crop issues (</a:t>
            </a:r>
            <a:r>
              <a:rPr lang="en-US" dirty="0" err="1"/>
              <a:t>Khisa</a:t>
            </a:r>
            <a:r>
              <a:rPr lang="en-US" dirty="0"/>
              <a:t> &amp; O’Brien, 2014, Hagiwara et al, 2011). </a:t>
            </a:r>
            <a:endParaRPr lang="en-US" dirty="0" smtClean="0"/>
          </a:p>
          <a:p>
            <a:r>
              <a:rPr lang="en-US" dirty="0" smtClean="0"/>
              <a:t>and </a:t>
            </a:r>
            <a:r>
              <a:rPr lang="en-US" dirty="0"/>
              <a:t>the topic maybe facilitated by an external person rather than a FFS group facilitator and the topic must be demand driven (Hagiwara et al, 2011). </a:t>
            </a:r>
            <a:endParaRPr lang="en-US" dirty="0" smtClean="0"/>
          </a:p>
          <a:p>
            <a:r>
              <a:rPr lang="en-US" dirty="0" smtClean="0"/>
              <a:t>The </a:t>
            </a:r>
            <a:r>
              <a:rPr lang="en-US" dirty="0"/>
              <a:t>FFS session must be a half day period (4 to 5 hours long) (</a:t>
            </a:r>
            <a:r>
              <a:rPr lang="en-US" dirty="0" err="1"/>
              <a:t>Khisa</a:t>
            </a:r>
            <a:r>
              <a:rPr lang="en-US" dirty="0"/>
              <a:t> &amp; O’Brien, 2014).</a:t>
            </a:r>
          </a:p>
        </p:txBody>
      </p:sp>
    </p:spTree>
    <p:extLst>
      <p:ext uri="{BB962C8B-B14F-4D97-AF65-F5344CB8AC3E}">
        <p14:creationId xmlns:p14="http://schemas.microsoft.com/office/powerpoint/2010/main" val="287356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FFS SESSION SCHEDULE</a:t>
            </a:r>
            <a:endParaRPr lang="en-US" dirty="0"/>
          </a:p>
        </p:txBody>
      </p:sp>
      <p:pic>
        <p:nvPicPr>
          <p:cNvPr id="4" name="Content Placeholder 3" descr="C:\Users\Student\Desktop\assignment\FFS SESSION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207" y="1825625"/>
            <a:ext cx="10045336" cy="4351338"/>
          </a:xfrm>
          <a:prstGeom prst="rect">
            <a:avLst/>
          </a:prstGeom>
          <a:noFill/>
          <a:ln>
            <a:noFill/>
          </a:ln>
        </p:spPr>
      </p:pic>
    </p:spTree>
    <p:extLst>
      <p:ext uri="{BB962C8B-B14F-4D97-AF65-F5344CB8AC3E}">
        <p14:creationId xmlns:p14="http://schemas.microsoft.com/office/powerpoint/2010/main" val="9464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Student\Desktop\assignment\Screenshot_20201030-150033.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0344" y="1825625"/>
            <a:ext cx="7120746" cy="4351338"/>
          </a:xfrm>
          <a:prstGeom prst="rect">
            <a:avLst/>
          </a:prstGeom>
          <a:noFill/>
          <a:ln>
            <a:noFill/>
          </a:ln>
        </p:spPr>
      </p:pic>
    </p:spTree>
    <p:extLst>
      <p:ext uri="{BB962C8B-B14F-4D97-AF65-F5344CB8AC3E}">
        <p14:creationId xmlns:p14="http://schemas.microsoft.com/office/powerpoint/2010/main" val="113970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FFS ACHIEVEMENTS IN </a:t>
            </a:r>
            <a:r>
              <a:rPr lang="en-US" b="1" dirty="0" smtClean="0"/>
              <a:t>RWANDA</a:t>
            </a:r>
            <a:endParaRPr lang="en-US" dirty="0"/>
          </a:p>
        </p:txBody>
      </p:sp>
      <p:sp>
        <p:nvSpPr>
          <p:cNvPr id="3" name="Content Placeholder 2"/>
          <p:cNvSpPr>
            <a:spLocks noGrp="1"/>
          </p:cNvSpPr>
          <p:nvPr>
            <p:ph idx="1"/>
          </p:nvPr>
        </p:nvSpPr>
        <p:spPr/>
        <p:txBody>
          <a:bodyPr/>
          <a:lstStyle/>
          <a:p>
            <a:r>
              <a:rPr lang="en-US" dirty="0"/>
              <a:t>According to the data from Mid-Season assessment 2015B with 2924 FFS groups, 98% of FFS farmers reported that they were satisfied with the skills and attitude of FFS facilitator, 70% of FFS farmers put into practice in their own farm what they have learned, 76% of FFS farmers informed that productivity increased by at least 50% and 73% of FFS farmers informed that income has increased by at least 50% (CICA/MINAGRI, RAB &amp; BTC,2017).</a:t>
            </a:r>
          </a:p>
        </p:txBody>
      </p:sp>
    </p:spTree>
    <p:extLst>
      <p:ext uri="{BB962C8B-B14F-4D97-AF65-F5344CB8AC3E}">
        <p14:creationId xmlns:p14="http://schemas.microsoft.com/office/powerpoint/2010/main" val="3505155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Apart from experimental studies in field plots, FFS farmers have other activities that help them to build a strong group such us savings where the member is able to borrow money with small interest of charge and also the group can decide later on what to do with that savings (CICA/MINAGRI, RAB &amp; BTC,2017). </a:t>
            </a:r>
            <a:endParaRPr lang="en-US" dirty="0" smtClean="0"/>
          </a:p>
          <a:p>
            <a:r>
              <a:rPr lang="en-US" dirty="0" smtClean="0"/>
              <a:t>In </a:t>
            </a:r>
            <a:r>
              <a:rPr lang="en-US" dirty="0"/>
              <a:t>addition, the group may decide to do an income generating activity such us growing crops for sale and the money earned are saved on group account (CICA/MINAGRI, RAB &amp; BTC,2017). </a:t>
            </a:r>
            <a:endParaRPr lang="en-US" dirty="0" smtClean="0"/>
          </a:p>
          <a:p>
            <a:r>
              <a:rPr lang="en-US" dirty="0" smtClean="0"/>
              <a:t>According </a:t>
            </a:r>
            <a:r>
              <a:rPr lang="en-US" dirty="0"/>
              <a:t>to CICA/MINAGRI, RAB &amp; BTC (2015), 71% of the FFS groups had savings and 22% of FFS groups had external income generating activity.</a:t>
            </a:r>
          </a:p>
          <a:p>
            <a:endParaRPr lang="en-US" dirty="0"/>
          </a:p>
        </p:txBody>
      </p:sp>
    </p:spTree>
    <p:extLst>
      <p:ext uri="{BB962C8B-B14F-4D97-AF65-F5344CB8AC3E}">
        <p14:creationId xmlns:p14="http://schemas.microsoft.com/office/powerpoint/2010/main" val="770897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ANALYSIS SUPPLEMENT WITH CASE ILLUSTRATION/ FIELD </a:t>
            </a:r>
            <a:r>
              <a:rPr lang="en-US" b="1" dirty="0" smtClean="0"/>
              <a:t>EXAMPLES</a:t>
            </a:r>
            <a:endParaRPr lang="en-US" dirty="0"/>
          </a:p>
        </p:txBody>
      </p:sp>
      <p:sp>
        <p:nvSpPr>
          <p:cNvPr id="3" name="Content Placeholder 2"/>
          <p:cNvSpPr>
            <a:spLocks noGrp="1"/>
          </p:cNvSpPr>
          <p:nvPr>
            <p:ph idx="1"/>
          </p:nvPr>
        </p:nvSpPr>
        <p:spPr/>
        <p:txBody>
          <a:bodyPr/>
          <a:lstStyle/>
          <a:p>
            <a:pPr lvl="0"/>
            <a:r>
              <a:rPr lang="en-US" b="1" dirty="0"/>
              <a:t>FFS implementation</a:t>
            </a:r>
            <a:endParaRPr lang="en-US" dirty="0"/>
          </a:p>
          <a:p>
            <a:r>
              <a:rPr lang="en-US" dirty="0"/>
              <a:t>FFS implementation undergo three stages: The Preparatory phase, the implementation phase and the post-graduation phase (</a:t>
            </a:r>
            <a:r>
              <a:rPr lang="en-US" dirty="0" err="1"/>
              <a:t>Khisa</a:t>
            </a:r>
            <a:r>
              <a:rPr lang="en-US" dirty="0"/>
              <a:t> &amp; O’Brien, 2014).</a:t>
            </a:r>
          </a:p>
        </p:txBody>
      </p:sp>
    </p:spTree>
    <p:extLst>
      <p:ext uri="{BB962C8B-B14F-4D97-AF65-F5344CB8AC3E}">
        <p14:creationId xmlns:p14="http://schemas.microsoft.com/office/powerpoint/2010/main" val="175748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Steps of Preparatory stage</a:t>
            </a:r>
          </a:p>
          <a:p>
            <a:r>
              <a:rPr lang="en-US" dirty="0"/>
              <a:t>1. Pre-condition survey </a:t>
            </a:r>
          </a:p>
          <a:p>
            <a:r>
              <a:rPr lang="en-US" dirty="0"/>
              <a:t>2. Identification and training of facilitators </a:t>
            </a:r>
          </a:p>
          <a:p>
            <a:r>
              <a:rPr lang="en-US" dirty="0"/>
              <a:t>3. General ground work</a:t>
            </a:r>
          </a:p>
          <a:p>
            <a:pPr lvl="0">
              <a:buFont typeface="Wingdings" panose="05000000000000000000" pitchFamily="2" charset="2"/>
              <a:buChar char="Ø"/>
            </a:pPr>
            <a:r>
              <a:rPr lang="en-US" dirty="0"/>
              <a:t>Establish contact with the community</a:t>
            </a:r>
          </a:p>
          <a:p>
            <a:pPr>
              <a:buFont typeface="Wingdings" panose="05000000000000000000" pitchFamily="2" charset="2"/>
              <a:buChar char="Ø"/>
            </a:pPr>
            <a:r>
              <a:rPr lang="en-US" dirty="0"/>
              <a:t>Awareness-raising meeting to introduce the FFS concept</a:t>
            </a:r>
          </a:p>
          <a:p>
            <a:pPr>
              <a:buFont typeface="Wingdings" panose="05000000000000000000" pitchFamily="2" charset="2"/>
              <a:buChar char="Ø"/>
            </a:pPr>
            <a:r>
              <a:rPr lang="en-US" dirty="0"/>
              <a:t>Identification and selection of the participants</a:t>
            </a:r>
          </a:p>
          <a:p>
            <a:pPr>
              <a:buFont typeface="Wingdings" panose="05000000000000000000" pitchFamily="2" charset="2"/>
              <a:buChar char="Ø"/>
            </a:pPr>
            <a:r>
              <a:rPr lang="en-US" dirty="0"/>
              <a:t>Identification of the focal activity (FFS learning enterprise)</a:t>
            </a:r>
          </a:p>
          <a:p>
            <a:pPr>
              <a:buFont typeface="Wingdings" panose="05000000000000000000" pitchFamily="2" charset="2"/>
              <a:buChar char="Ø"/>
            </a:pPr>
            <a:r>
              <a:rPr lang="en-US" dirty="0"/>
              <a:t>Identification of the learning site </a:t>
            </a:r>
          </a:p>
          <a:p>
            <a:endParaRPr lang="en-US" dirty="0"/>
          </a:p>
        </p:txBody>
      </p:sp>
    </p:spTree>
    <p:extLst>
      <p:ext uri="{BB962C8B-B14F-4D97-AF65-F5344CB8AC3E}">
        <p14:creationId xmlns:p14="http://schemas.microsoft.com/office/powerpoint/2010/main" val="316512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GROUP 6 MEMBERS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8659116"/>
              </p:ext>
            </p:extLst>
          </p:nvPr>
        </p:nvGraphicFramePr>
        <p:xfrm>
          <a:off x="1005840" y="2207626"/>
          <a:ext cx="8699863" cy="3762104"/>
        </p:xfrm>
        <a:graphic>
          <a:graphicData uri="http://schemas.openxmlformats.org/drawingml/2006/table">
            <a:tbl>
              <a:tblPr firstRow="1" firstCol="1" bandRow="1">
                <a:tableStyleId>{5C22544A-7EE6-4342-B048-85BDC9FD1C3A}</a:tableStyleId>
              </a:tblPr>
              <a:tblGrid>
                <a:gridCol w="5134346">
                  <a:extLst>
                    <a:ext uri="{9D8B030D-6E8A-4147-A177-3AD203B41FA5}">
                      <a16:colId xmlns:a16="http://schemas.microsoft.com/office/drawing/2014/main" val="3049954569"/>
                    </a:ext>
                  </a:extLst>
                </a:gridCol>
                <a:gridCol w="3565517">
                  <a:extLst>
                    <a:ext uri="{9D8B030D-6E8A-4147-A177-3AD203B41FA5}">
                      <a16:colId xmlns:a16="http://schemas.microsoft.com/office/drawing/2014/main" val="3040366653"/>
                    </a:ext>
                  </a:extLst>
                </a:gridCol>
              </a:tblGrid>
              <a:tr h="470263">
                <a:tc>
                  <a:txBody>
                    <a:bodyPr/>
                    <a:lstStyle/>
                    <a:p>
                      <a:pPr marL="0" marR="0">
                        <a:lnSpc>
                          <a:spcPct val="107000"/>
                        </a:lnSpc>
                        <a:spcBef>
                          <a:spcPts val="0"/>
                        </a:spcBef>
                        <a:spcAft>
                          <a:spcPts val="0"/>
                        </a:spcAft>
                      </a:pPr>
                      <a:r>
                        <a:rPr lang="en-US" sz="1200">
                          <a:effectLst/>
                        </a:rPr>
                        <a:t>NAMES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REG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8476181"/>
                  </a:ext>
                </a:extLst>
              </a:tr>
              <a:tr h="470263">
                <a:tc>
                  <a:txBody>
                    <a:bodyPr/>
                    <a:lstStyle/>
                    <a:p>
                      <a:pPr marL="0" marR="0">
                        <a:lnSpc>
                          <a:spcPct val="107000"/>
                        </a:lnSpc>
                        <a:spcBef>
                          <a:spcPts val="0"/>
                        </a:spcBef>
                        <a:spcAft>
                          <a:spcPts val="0"/>
                        </a:spcAft>
                      </a:pPr>
                      <a:r>
                        <a:rPr lang="en-US" sz="1200">
                          <a:effectLst/>
                        </a:rPr>
                        <a:t>ALLELUIA Amen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217074359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5410743"/>
                  </a:ext>
                </a:extLst>
              </a:tr>
              <a:tr h="470263">
                <a:tc>
                  <a:txBody>
                    <a:bodyPr/>
                    <a:lstStyle/>
                    <a:p>
                      <a:pPr marL="0" marR="0">
                        <a:lnSpc>
                          <a:spcPct val="107000"/>
                        </a:lnSpc>
                        <a:spcBef>
                          <a:spcPts val="0"/>
                        </a:spcBef>
                        <a:spcAft>
                          <a:spcPts val="0"/>
                        </a:spcAft>
                      </a:pPr>
                      <a:r>
                        <a:rPr lang="en-US" sz="1200">
                          <a:effectLst/>
                        </a:rPr>
                        <a:t>MANIZABAYO Theoneste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217062679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834003"/>
                  </a:ext>
                </a:extLst>
              </a:tr>
              <a:tr h="470263">
                <a:tc>
                  <a:txBody>
                    <a:bodyPr/>
                    <a:lstStyle/>
                    <a:p>
                      <a:pPr marL="0" marR="0">
                        <a:lnSpc>
                          <a:spcPct val="107000"/>
                        </a:lnSpc>
                        <a:spcBef>
                          <a:spcPts val="0"/>
                        </a:spcBef>
                        <a:spcAft>
                          <a:spcPts val="0"/>
                        </a:spcAft>
                      </a:pPr>
                      <a:r>
                        <a:rPr lang="en-US" sz="1200">
                          <a:effectLst/>
                        </a:rPr>
                        <a:t>NIYOKUBAHWA Espoir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217117643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3505644"/>
                  </a:ext>
                </a:extLst>
              </a:tr>
              <a:tr h="470263">
                <a:tc>
                  <a:txBody>
                    <a:bodyPr/>
                    <a:lstStyle/>
                    <a:p>
                      <a:pPr marL="0" marR="0">
                        <a:lnSpc>
                          <a:spcPct val="107000"/>
                        </a:lnSpc>
                        <a:spcBef>
                          <a:spcPts val="0"/>
                        </a:spcBef>
                        <a:spcAft>
                          <a:spcPts val="0"/>
                        </a:spcAft>
                      </a:pPr>
                      <a:r>
                        <a:rPr lang="en-US" sz="1200">
                          <a:effectLst/>
                        </a:rPr>
                        <a:t>NTIGURIRWA Thierry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217025013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603937"/>
                  </a:ext>
                </a:extLst>
              </a:tr>
              <a:tr h="470263">
                <a:tc>
                  <a:txBody>
                    <a:bodyPr/>
                    <a:lstStyle/>
                    <a:p>
                      <a:pPr marL="0" marR="0">
                        <a:lnSpc>
                          <a:spcPct val="107000"/>
                        </a:lnSpc>
                        <a:spcBef>
                          <a:spcPts val="0"/>
                        </a:spcBef>
                        <a:spcAft>
                          <a:spcPts val="0"/>
                        </a:spcAft>
                      </a:pPr>
                      <a:r>
                        <a:rPr lang="en-US" sz="1200">
                          <a:effectLst/>
                        </a:rPr>
                        <a:t>TUYISHIMIRE Irene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217148263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6396123"/>
                  </a:ext>
                </a:extLst>
              </a:tr>
              <a:tr h="470263">
                <a:tc>
                  <a:txBody>
                    <a:bodyPr/>
                    <a:lstStyle/>
                    <a:p>
                      <a:pPr marL="0" marR="0">
                        <a:lnSpc>
                          <a:spcPct val="107000"/>
                        </a:lnSpc>
                        <a:spcBef>
                          <a:spcPts val="0"/>
                        </a:spcBef>
                        <a:spcAft>
                          <a:spcPts val="0"/>
                        </a:spcAft>
                      </a:pPr>
                      <a:r>
                        <a:rPr lang="en-US" sz="1200">
                          <a:effectLst/>
                        </a:rPr>
                        <a:t>MUGABE Joshua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217007694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1885208"/>
                  </a:ext>
                </a:extLst>
              </a:tr>
              <a:tr h="470263">
                <a:tc>
                  <a:txBody>
                    <a:bodyPr/>
                    <a:lstStyle/>
                    <a:p>
                      <a:pPr marL="0" marR="0">
                        <a:lnSpc>
                          <a:spcPct val="107000"/>
                        </a:lnSpc>
                        <a:spcBef>
                          <a:spcPts val="0"/>
                        </a:spcBef>
                        <a:spcAft>
                          <a:spcPts val="0"/>
                        </a:spcAft>
                      </a:pPr>
                      <a:r>
                        <a:rPr lang="en-US" sz="1200">
                          <a:effectLst/>
                        </a:rPr>
                        <a:t>NIYONSABA Clementine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217019463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6390821"/>
                  </a:ext>
                </a:extLst>
              </a:tr>
            </a:tbl>
          </a:graphicData>
        </a:graphic>
      </p:graphicFrame>
    </p:spTree>
    <p:extLst>
      <p:ext uri="{BB962C8B-B14F-4D97-AF65-F5344CB8AC3E}">
        <p14:creationId xmlns:p14="http://schemas.microsoft.com/office/powerpoint/2010/main" val="1004689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4. Establishing the FFS</a:t>
            </a:r>
          </a:p>
          <a:p>
            <a:pPr lvl="0">
              <a:buFont typeface="Wingdings" panose="05000000000000000000" pitchFamily="2" charset="2"/>
              <a:buChar char="q"/>
            </a:pPr>
            <a:r>
              <a:rPr lang="en-US" dirty="0"/>
              <a:t>Participatory introduction of the participants</a:t>
            </a:r>
          </a:p>
          <a:p>
            <a:pPr lvl="0">
              <a:buFont typeface="Wingdings" panose="05000000000000000000" pitchFamily="2" charset="2"/>
              <a:buChar char="q"/>
            </a:pPr>
            <a:r>
              <a:rPr lang="en-US" dirty="0"/>
              <a:t>Levelling of expectations</a:t>
            </a:r>
          </a:p>
          <a:p>
            <a:pPr lvl="0">
              <a:buFont typeface="Wingdings" panose="05000000000000000000" pitchFamily="2" charset="2"/>
              <a:buChar char="q"/>
            </a:pPr>
            <a:r>
              <a:rPr lang="en-US" dirty="0"/>
              <a:t>Identifying the host team</a:t>
            </a:r>
          </a:p>
          <a:p>
            <a:pPr lvl="0">
              <a:buFont typeface="Wingdings" panose="05000000000000000000" pitchFamily="2" charset="2"/>
              <a:buChar char="q"/>
            </a:pPr>
            <a:r>
              <a:rPr lang="en-US" dirty="0"/>
              <a:t>Participatory planning of FFS activities: </a:t>
            </a:r>
          </a:p>
          <a:p>
            <a:r>
              <a:rPr lang="en-US" dirty="0"/>
              <a:t>(a) Establishing the FFS group </a:t>
            </a:r>
          </a:p>
          <a:p>
            <a:r>
              <a:rPr lang="en-US" dirty="0"/>
              <a:t>(b) Problem analysis and ranking </a:t>
            </a:r>
          </a:p>
          <a:p>
            <a:r>
              <a:rPr lang="en-US" dirty="0"/>
              <a:t>(c) Identifying potential solutions </a:t>
            </a:r>
          </a:p>
          <a:p>
            <a:r>
              <a:rPr lang="en-US" dirty="0"/>
              <a:t>(d) Developing the learning programme </a:t>
            </a:r>
          </a:p>
          <a:p>
            <a:r>
              <a:rPr lang="en-US" dirty="0"/>
              <a:t>(e) Developing a detailed budget </a:t>
            </a:r>
          </a:p>
          <a:p>
            <a:r>
              <a:rPr lang="en-US" dirty="0"/>
              <a:t>(f) Submitting a grant proposal </a:t>
            </a:r>
          </a:p>
          <a:p>
            <a:r>
              <a:rPr lang="en-US" dirty="0"/>
              <a:t>(g)  Developing a participatory monitoring and evaluation (PM&amp;E) plan</a:t>
            </a:r>
          </a:p>
          <a:p>
            <a:endParaRPr lang="en-US" dirty="0"/>
          </a:p>
        </p:txBody>
      </p:sp>
    </p:spTree>
    <p:extLst>
      <p:ext uri="{BB962C8B-B14F-4D97-AF65-F5344CB8AC3E}">
        <p14:creationId xmlns:p14="http://schemas.microsoft.com/office/powerpoint/2010/main" val="3823785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PREPARATION</a:t>
            </a:r>
            <a:endParaRPr lang="en-US" dirty="0"/>
          </a:p>
        </p:txBody>
      </p:sp>
      <p:pic>
        <p:nvPicPr>
          <p:cNvPr id="4" name="Content Placeholder 3" descr="C:\Users\Student\Desktop\assignment\Screenshot_20201030-14471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0962" y="2491581"/>
            <a:ext cx="4410075" cy="3019425"/>
          </a:xfrm>
          <a:prstGeom prst="rect">
            <a:avLst/>
          </a:prstGeom>
          <a:noFill/>
          <a:ln>
            <a:noFill/>
          </a:ln>
        </p:spPr>
      </p:pic>
    </p:spTree>
    <p:extLst>
      <p:ext uri="{BB962C8B-B14F-4D97-AF65-F5344CB8AC3E}">
        <p14:creationId xmlns:p14="http://schemas.microsoft.com/office/powerpoint/2010/main" val="2739679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Steps of Implementation phase </a:t>
            </a:r>
            <a:endParaRPr lang="en-US" dirty="0"/>
          </a:p>
          <a:p>
            <a:r>
              <a:rPr lang="en-US" dirty="0"/>
              <a:t>5. Regular FFS sessions with core activities</a:t>
            </a:r>
          </a:p>
          <a:p>
            <a:pPr lvl="0">
              <a:buFont typeface="Wingdings" panose="05000000000000000000" pitchFamily="2" charset="2"/>
              <a:buChar char="q"/>
            </a:pPr>
            <a:r>
              <a:rPr lang="en-US" dirty="0"/>
              <a:t>Comparative experimentation</a:t>
            </a:r>
          </a:p>
          <a:p>
            <a:pPr lvl="0">
              <a:buFont typeface="Wingdings" panose="05000000000000000000" pitchFamily="2" charset="2"/>
              <a:buChar char="q"/>
            </a:pPr>
            <a:r>
              <a:rPr lang="en-US" dirty="0"/>
              <a:t>AESA</a:t>
            </a:r>
          </a:p>
          <a:p>
            <a:pPr lvl="0">
              <a:buFont typeface="Wingdings" panose="05000000000000000000" pitchFamily="2" charset="2"/>
              <a:buChar char="q"/>
            </a:pPr>
            <a:r>
              <a:rPr lang="en-US" dirty="0"/>
              <a:t>Topic of the day</a:t>
            </a:r>
          </a:p>
          <a:p>
            <a:pPr lvl="0">
              <a:buFont typeface="Wingdings" panose="05000000000000000000" pitchFamily="2" charset="2"/>
              <a:buChar char="q"/>
            </a:pPr>
            <a:r>
              <a:rPr lang="en-US" dirty="0"/>
              <a:t>Group dynamics</a:t>
            </a:r>
          </a:p>
          <a:p>
            <a:pPr lvl="0">
              <a:buFont typeface="Wingdings" panose="05000000000000000000" pitchFamily="2" charset="2"/>
              <a:buChar char="q"/>
            </a:pPr>
            <a:r>
              <a:rPr lang="en-US" dirty="0"/>
              <a:t>PM&amp;E </a:t>
            </a:r>
            <a:endParaRPr lang="en-US" dirty="0" smtClean="0"/>
          </a:p>
          <a:p>
            <a:pPr marL="0" indent="0">
              <a:buNone/>
            </a:pPr>
            <a:r>
              <a:rPr lang="en-US" dirty="0"/>
              <a:t>6. Field days </a:t>
            </a:r>
            <a:endParaRPr lang="en-US" dirty="0" smtClean="0"/>
          </a:p>
          <a:p>
            <a:r>
              <a:rPr lang="en-US" dirty="0"/>
              <a:t>7. Exchange visits </a:t>
            </a:r>
          </a:p>
          <a:p>
            <a:r>
              <a:rPr lang="en-US" dirty="0"/>
              <a:t>8. Graduation</a:t>
            </a:r>
          </a:p>
          <a:p>
            <a:pPr marL="0" lvl="0" indent="0">
              <a:buNone/>
            </a:pPr>
            <a:endParaRPr lang="en-US" dirty="0"/>
          </a:p>
          <a:p>
            <a:endParaRPr lang="en-US" dirty="0"/>
          </a:p>
        </p:txBody>
      </p:sp>
    </p:spTree>
    <p:extLst>
      <p:ext uri="{BB962C8B-B14F-4D97-AF65-F5344CB8AC3E}">
        <p14:creationId xmlns:p14="http://schemas.microsoft.com/office/powerpoint/2010/main" val="344987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Student\Desktop\assignment\Screenshot_20201030-13532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5840" y="1825625"/>
            <a:ext cx="9026434" cy="4351338"/>
          </a:xfrm>
          <a:prstGeom prst="rect">
            <a:avLst/>
          </a:prstGeom>
          <a:noFill/>
          <a:ln>
            <a:noFill/>
          </a:ln>
        </p:spPr>
      </p:pic>
    </p:spTree>
    <p:extLst>
      <p:ext uri="{BB962C8B-B14F-4D97-AF65-F5344CB8AC3E}">
        <p14:creationId xmlns:p14="http://schemas.microsoft.com/office/powerpoint/2010/main" val="2566181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Student\Desktop\assignment\Screenshot_20201030-13523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270" y="718457"/>
            <a:ext cx="9170124" cy="5458506"/>
          </a:xfrm>
          <a:prstGeom prst="rect">
            <a:avLst/>
          </a:prstGeom>
          <a:noFill/>
          <a:ln>
            <a:noFill/>
          </a:ln>
        </p:spPr>
      </p:pic>
    </p:spTree>
    <p:extLst>
      <p:ext uri="{BB962C8B-B14F-4D97-AF65-F5344CB8AC3E}">
        <p14:creationId xmlns:p14="http://schemas.microsoft.com/office/powerpoint/2010/main" val="2212500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Student\Desktop\assignment\Screenshot_20201030-140455.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5625" y="2672556"/>
            <a:ext cx="6000750" cy="2657475"/>
          </a:xfrm>
          <a:prstGeom prst="rect">
            <a:avLst/>
          </a:prstGeom>
          <a:noFill/>
          <a:ln>
            <a:noFill/>
          </a:ln>
        </p:spPr>
      </p:pic>
    </p:spTree>
    <p:extLst>
      <p:ext uri="{BB962C8B-B14F-4D97-AF65-F5344CB8AC3E}">
        <p14:creationId xmlns:p14="http://schemas.microsoft.com/office/powerpoint/2010/main" val="2846054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Steps of Post-graduation phase</a:t>
            </a:r>
          </a:p>
          <a:p>
            <a:r>
              <a:rPr lang="en-US" dirty="0"/>
              <a:t>9. Follow up of FFS activities </a:t>
            </a:r>
          </a:p>
          <a:p>
            <a:r>
              <a:rPr lang="en-US" dirty="0"/>
              <a:t>10. Establishing FFS networks </a:t>
            </a:r>
          </a:p>
          <a:p>
            <a:r>
              <a:rPr lang="en-US" dirty="0"/>
              <a:t>11. Income-generation activities </a:t>
            </a:r>
          </a:p>
          <a:p>
            <a:r>
              <a:rPr lang="en-US" dirty="0"/>
              <a:t>12. Setting up of second-generation FFS</a:t>
            </a:r>
          </a:p>
          <a:p>
            <a:pPr marL="0" indent="0">
              <a:buNone/>
            </a:pPr>
            <a:endParaRPr lang="en-US" dirty="0"/>
          </a:p>
        </p:txBody>
      </p:sp>
    </p:spTree>
    <p:extLst>
      <p:ext uri="{BB962C8B-B14F-4D97-AF65-F5344CB8AC3E}">
        <p14:creationId xmlns:p14="http://schemas.microsoft.com/office/powerpoint/2010/main" val="272027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Student\Desktop\assignment\Screenshot_20201030-151356.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0706" y="1825625"/>
            <a:ext cx="5530587" cy="4351338"/>
          </a:xfrm>
          <a:prstGeom prst="rect">
            <a:avLst/>
          </a:prstGeom>
          <a:noFill/>
          <a:ln>
            <a:noFill/>
          </a:ln>
        </p:spPr>
      </p:pic>
    </p:spTree>
    <p:extLst>
      <p:ext uri="{BB962C8B-B14F-4D97-AF65-F5344CB8AC3E}">
        <p14:creationId xmlns:p14="http://schemas.microsoft.com/office/powerpoint/2010/main" val="2340989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Summary and Conclusion </a:t>
            </a:r>
            <a:endParaRPr lang="en-US" dirty="0"/>
          </a:p>
        </p:txBody>
      </p:sp>
      <p:sp>
        <p:nvSpPr>
          <p:cNvPr id="3" name="Content Placeholder 2"/>
          <p:cNvSpPr>
            <a:spLocks noGrp="1"/>
          </p:cNvSpPr>
          <p:nvPr>
            <p:ph idx="1"/>
          </p:nvPr>
        </p:nvSpPr>
        <p:spPr/>
        <p:txBody>
          <a:bodyPr/>
          <a:lstStyle/>
          <a:p>
            <a:r>
              <a:rPr lang="en-US" dirty="0"/>
              <a:t>To sum up FFS is an agricultural extension approach, where farmers learn by doing. In Rwanda, this approach started in 2009 by Belgian development agency (BTC-Rwanda) under IPM project. FFS also known as classroom without walls, is an approach aiming at strengthening farmers to make their own decision in their own fields. This approach improved the wellbeing of FFS farmers because many have generated income due to FFS Facilitators cooperatives. This approach is better but the challenge is that we still have many farmers who had no access to FFS approach.</a:t>
            </a:r>
          </a:p>
        </p:txBody>
      </p:sp>
    </p:spTree>
    <p:extLst>
      <p:ext uri="{BB962C8B-B14F-4D97-AF65-F5344CB8AC3E}">
        <p14:creationId xmlns:p14="http://schemas.microsoft.com/office/powerpoint/2010/main" val="3787878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Rwanda Youth Agribusiness Forum (RYAF) is a platform established in order to involve Rwandan youth in agriculture sector and I think this will help to boost implementation of FFS in many villages of the country because many youth have ability to know and adopt new idea than adult farmers who mostly are illiterate. FFS approach focuses on developing farmers more than developing new practices/technologies.</a:t>
            </a:r>
          </a:p>
          <a:p>
            <a:endParaRPr lang="en-US" dirty="0"/>
          </a:p>
        </p:txBody>
      </p:sp>
    </p:spTree>
    <p:extLst>
      <p:ext uri="{BB962C8B-B14F-4D97-AF65-F5344CB8AC3E}">
        <p14:creationId xmlns:p14="http://schemas.microsoft.com/office/powerpoint/2010/main" val="81637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INTRODUCTION</a:t>
            </a:r>
            <a:endParaRPr lang="en-US" dirty="0"/>
          </a:p>
        </p:txBody>
      </p:sp>
      <p:sp>
        <p:nvSpPr>
          <p:cNvPr id="3" name="Content Placeholder 2"/>
          <p:cNvSpPr>
            <a:spLocks noGrp="1"/>
          </p:cNvSpPr>
          <p:nvPr>
            <p:ph idx="1"/>
          </p:nvPr>
        </p:nvSpPr>
        <p:spPr/>
        <p:txBody>
          <a:bodyPr/>
          <a:lstStyle/>
          <a:p>
            <a:r>
              <a:rPr lang="en-US" dirty="0"/>
              <a:t>Farmer field school (FFS) is an informal education approach to adult farmers where the field is the classroom and farmers study through learning by doing, experimentation, observation and </a:t>
            </a:r>
            <a:r>
              <a:rPr lang="en-US" dirty="0" smtClean="0"/>
              <a:t>reflection (</a:t>
            </a:r>
            <a:r>
              <a:rPr lang="en-US" dirty="0" err="1" smtClean="0"/>
              <a:t>Khisa</a:t>
            </a:r>
            <a:r>
              <a:rPr lang="en-US" dirty="0" smtClean="0"/>
              <a:t> </a:t>
            </a:r>
            <a:r>
              <a:rPr lang="en-US" dirty="0"/>
              <a:t>&amp; O’Brien, 2014</a:t>
            </a:r>
            <a:r>
              <a:rPr lang="en-US" dirty="0" smtClean="0"/>
              <a:t>).</a:t>
            </a:r>
          </a:p>
          <a:p>
            <a:r>
              <a:rPr lang="en-US" dirty="0"/>
              <a:t>This approach was established in 1989 by FAO (Food and Agriculture Organization of the United Nations) in south Asia as a way for small scale rice farmers to experiment and to adopt integrated Pest Management (IPM) through learning by doing. This approach spread quickly in other continents including Africa due to its effectiveness in helping to control rice </a:t>
            </a:r>
            <a:r>
              <a:rPr lang="en-US" dirty="0" smtClean="0"/>
              <a:t>pests</a:t>
            </a:r>
            <a:r>
              <a:rPr lang="en-US" dirty="0" smtClean="0"/>
              <a:t> (</a:t>
            </a:r>
            <a:r>
              <a:rPr lang="en-US" dirty="0" err="1" smtClean="0"/>
              <a:t>Khisa</a:t>
            </a:r>
            <a:r>
              <a:rPr lang="en-US" dirty="0" smtClean="0"/>
              <a:t> &amp; O’Brien, 2014)</a:t>
            </a:r>
            <a:r>
              <a:rPr lang="en-US" dirty="0" smtClean="0"/>
              <a:t>. </a:t>
            </a:r>
            <a:endParaRPr lang="en-US" dirty="0"/>
          </a:p>
        </p:txBody>
      </p:sp>
    </p:spTree>
    <p:extLst>
      <p:ext uri="{BB962C8B-B14F-4D97-AF65-F5344CB8AC3E}">
        <p14:creationId xmlns:p14="http://schemas.microsoft.com/office/powerpoint/2010/main" val="2743385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REFERENCE</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a:t>Khisa</a:t>
            </a:r>
            <a:r>
              <a:rPr lang="en-US" dirty="0"/>
              <a:t>, S.G., </a:t>
            </a:r>
            <a:r>
              <a:rPr lang="en-US" dirty="0" err="1"/>
              <a:t>Okoth</a:t>
            </a:r>
            <a:r>
              <a:rPr lang="en-US" dirty="0"/>
              <a:t>, J., O’Brien, E. (2014). Farmer Field School: Key Practices for DRR implementers. FAO, 2014. </a:t>
            </a:r>
            <a:r>
              <a:rPr lang="en-US" dirty="0" err="1"/>
              <a:t>Retreived</a:t>
            </a:r>
            <a:r>
              <a:rPr lang="en-US" dirty="0"/>
              <a:t> on October 29,2020 from </a:t>
            </a:r>
            <a:r>
              <a:rPr lang="en-US" u="sng" dirty="0">
                <a:hlinkClick r:id="rId2"/>
              </a:rPr>
              <a:t>https://www.fao.org/3/a-i37.66e.pdf</a:t>
            </a:r>
            <a:r>
              <a:rPr lang="en-US" dirty="0"/>
              <a:t> </a:t>
            </a:r>
          </a:p>
          <a:p>
            <a:r>
              <a:rPr lang="en-US" dirty="0"/>
              <a:t>MINAGRI and BTC (2016). The plant is the teacher: farmer field schools in </a:t>
            </a:r>
            <a:r>
              <a:rPr lang="en-US" dirty="0" err="1"/>
              <a:t>rwanda</a:t>
            </a:r>
            <a:r>
              <a:rPr lang="en-US" dirty="0"/>
              <a:t>. Creative commons </a:t>
            </a:r>
            <a:r>
              <a:rPr lang="en-US" dirty="0" err="1"/>
              <a:t>licence</a:t>
            </a:r>
            <a:r>
              <a:rPr lang="en-US" dirty="0"/>
              <a:t>. Published in march 2016. Retrieved on October 29,2020 from </a:t>
            </a:r>
            <a:r>
              <a:rPr lang="en-US" u="sng" dirty="0">
                <a:hlinkClick r:id="rId3"/>
              </a:rPr>
              <a:t>https://www.enabel.be/sites/default/files/plants-is</a:t>
            </a:r>
            <a:r>
              <a:rPr lang="en-US" dirty="0"/>
              <a:t> </a:t>
            </a:r>
          </a:p>
          <a:p>
            <a:r>
              <a:rPr lang="en-US" dirty="0"/>
              <a:t>Hagiwara, T., Ogawa, S., </a:t>
            </a:r>
            <a:r>
              <a:rPr lang="en-US" dirty="0" err="1"/>
              <a:t>karinki</a:t>
            </a:r>
            <a:r>
              <a:rPr lang="en-US" dirty="0"/>
              <a:t>, M.P., </a:t>
            </a:r>
            <a:r>
              <a:rPr lang="en-US" dirty="0" err="1"/>
              <a:t>Ndeti</a:t>
            </a:r>
            <a:r>
              <a:rPr lang="en-US" dirty="0"/>
              <a:t>, N.J., </a:t>
            </a:r>
            <a:r>
              <a:rPr lang="en-US" dirty="0" err="1"/>
              <a:t>Kimondo</a:t>
            </a:r>
            <a:r>
              <a:rPr lang="en-US" dirty="0"/>
              <a:t>, M.J. (2011). Farmer Field school: implementation guide. Kenya forest service, Food service, FAO and JICA. Published 2011. Retrieved on October 29, 2020. </a:t>
            </a:r>
          </a:p>
          <a:p>
            <a:r>
              <a:rPr lang="en-US" dirty="0" err="1"/>
              <a:t>Ruganzu</a:t>
            </a:r>
            <a:r>
              <a:rPr lang="en-US" dirty="0"/>
              <a:t> et. Al. (2015). Farmer field schools facilitators Module: integrated soil fertility Management (ISFM). Rwanda soil health consortium, RAB, Kigali Rwanda.</a:t>
            </a:r>
          </a:p>
          <a:p>
            <a:r>
              <a:rPr lang="en-US" dirty="0"/>
              <a:t>Mesoamerican (</a:t>
            </a:r>
            <a:r>
              <a:rPr lang="en-US" dirty="0" err="1"/>
              <a:t>n.d</a:t>
            </a:r>
            <a:r>
              <a:rPr lang="en-US" dirty="0"/>
              <a:t>). Farmer field schools: concepts and Methodology. Mesoamerican </a:t>
            </a:r>
            <a:r>
              <a:rPr lang="en-US" dirty="0" err="1"/>
              <a:t>agroenvironment</a:t>
            </a:r>
            <a:r>
              <a:rPr lang="en-US" dirty="0"/>
              <a:t> program. Retrieved on October 29, 2020 from https:www.catie.ac.cv/cst/attachements/article/3/cartilla</a:t>
            </a:r>
          </a:p>
          <a:p>
            <a:r>
              <a:rPr lang="en-US" dirty="0" err="1"/>
              <a:t>Fao</a:t>
            </a:r>
            <a:r>
              <a:rPr lang="en-US" dirty="0"/>
              <a:t>. 2019. Introduction to farmer field schools. A reader for </a:t>
            </a:r>
            <a:r>
              <a:rPr lang="en-US" dirty="0" err="1"/>
              <a:t>instutitions</a:t>
            </a:r>
            <a:r>
              <a:rPr lang="en-US" dirty="0"/>
              <a:t> of higher learning. Nairobi.44pp.licence.</a:t>
            </a:r>
          </a:p>
          <a:p>
            <a:r>
              <a:rPr lang="en-US" dirty="0"/>
              <a:t>CICA/MINAGRI, RAB AND BTC (2017). The plant is the teacher: the success of the farmer field school approach in </a:t>
            </a:r>
            <a:r>
              <a:rPr lang="en-US" dirty="0" err="1"/>
              <a:t>rwanda</a:t>
            </a:r>
            <a:r>
              <a:rPr lang="en-US" dirty="0"/>
              <a:t>. CICA/MINAGRI, RAB AND BTC. PUBLISHED JANUARY 2017.</a:t>
            </a:r>
          </a:p>
          <a:p>
            <a:endParaRPr lang="en-US" dirty="0"/>
          </a:p>
        </p:txBody>
      </p:sp>
    </p:spTree>
    <p:extLst>
      <p:ext uri="{BB962C8B-B14F-4D97-AF65-F5344CB8AC3E}">
        <p14:creationId xmlns:p14="http://schemas.microsoft.com/office/powerpoint/2010/main" val="112648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Under the support of Belgian development agency through IPM project, Rwandan government introduced FFS approach in 2009 in order to boost farmer’s skills, self-innovative ability and decision making capacity in their own field (</a:t>
            </a:r>
            <a:r>
              <a:rPr lang="en-US" dirty="0" err="1"/>
              <a:t>Ruganzu</a:t>
            </a:r>
            <a:r>
              <a:rPr lang="en-US" dirty="0"/>
              <a:t> et al, 2015</a:t>
            </a:r>
            <a:r>
              <a:rPr lang="en-US" dirty="0" smtClean="0"/>
              <a:t>).</a:t>
            </a:r>
          </a:p>
          <a:p>
            <a:r>
              <a:rPr lang="en-US" dirty="0"/>
              <a:t>FFS also know as Classroom without walls improved farmers confidence in analysis and decision making because they learn from what they are experiencing in the field work. For sure even though this approach is recently adopted in our country, it had improved the farm productivity to those who adopted it.</a:t>
            </a:r>
          </a:p>
        </p:txBody>
      </p:sp>
    </p:spTree>
    <p:extLst>
      <p:ext uri="{BB962C8B-B14F-4D97-AF65-F5344CB8AC3E}">
        <p14:creationId xmlns:p14="http://schemas.microsoft.com/office/powerpoint/2010/main" val="70876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OBJECTIVE </a:t>
            </a:r>
            <a:endParaRPr lang="en-US" dirty="0"/>
          </a:p>
        </p:txBody>
      </p:sp>
      <p:sp>
        <p:nvSpPr>
          <p:cNvPr id="3" name="Content Placeholder 2"/>
          <p:cNvSpPr>
            <a:spLocks noGrp="1"/>
          </p:cNvSpPr>
          <p:nvPr>
            <p:ph idx="1"/>
          </p:nvPr>
        </p:nvSpPr>
        <p:spPr/>
        <p:txBody>
          <a:bodyPr/>
          <a:lstStyle/>
          <a:p>
            <a:r>
              <a:rPr lang="en-US" b="1" dirty="0"/>
              <a:t>After this reading this document you will know</a:t>
            </a:r>
            <a:r>
              <a:rPr lang="en-US" b="1" dirty="0" smtClean="0"/>
              <a:t>:</a:t>
            </a:r>
            <a:endParaRPr lang="en-US" dirty="0" smtClean="0"/>
          </a:p>
          <a:p>
            <a:r>
              <a:rPr lang="en-US" dirty="0" smtClean="0"/>
              <a:t>What </a:t>
            </a:r>
            <a:r>
              <a:rPr lang="en-US" dirty="0"/>
              <a:t>is Farmer Field Schools.</a:t>
            </a:r>
          </a:p>
          <a:p>
            <a:r>
              <a:rPr lang="en-US" dirty="0"/>
              <a:t>What is FFS Structure</a:t>
            </a:r>
          </a:p>
          <a:p>
            <a:r>
              <a:rPr lang="en-US" dirty="0"/>
              <a:t>Activities done in FFS</a:t>
            </a:r>
          </a:p>
          <a:p>
            <a:r>
              <a:rPr lang="en-US" dirty="0"/>
              <a:t>Achievements of FFS in Rwanda</a:t>
            </a:r>
          </a:p>
          <a:p>
            <a:r>
              <a:rPr lang="en-US" dirty="0"/>
              <a:t>And ways of improvements of FFS in Rwanda</a:t>
            </a:r>
          </a:p>
        </p:txBody>
      </p:sp>
    </p:spTree>
    <p:extLst>
      <p:ext uri="{BB962C8B-B14F-4D97-AF65-F5344CB8AC3E}">
        <p14:creationId xmlns:p14="http://schemas.microsoft.com/office/powerpoint/2010/main" val="81937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LITERATURE </a:t>
            </a:r>
            <a:r>
              <a:rPr lang="en-US" b="1" dirty="0" smtClean="0"/>
              <a:t>REVIEW</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a:t>what is Farmer Field School (FFS)?</a:t>
            </a:r>
            <a:endParaRPr lang="en-US" dirty="0"/>
          </a:p>
          <a:p>
            <a:r>
              <a:rPr lang="en-US" dirty="0"/>
              <a:t>FFS approach is an interactive learning approach which focuses on discovery based learning, experimentation and observation, group reflection of the results and making informed decision based on the results (</a:t>
            </a:r>
            <a:r>
              <a:rPr lang="en-US" dirty="0" err="1"/>
              <a:t>hagiwara</a:t>
            </a:r>
            <a:r>
              <a:rPr lang="en-US" dirty="0"/>
              <a:t>, 2011, Mesoamerican, </a:t>
            </a:r>
            <a:r>
              <a:rPr lang="en-US" dirty="0" err="1"/>
              <a:t>n.d</a:t>
            </a:r>
            <a:r>
              <a:rPr lang="en-US" dirty="0" smtClean="0"/>
              <a:t>).</a:t>
            </a:r>
          </a:p>
          <a:p>
            <a:r>
              <a:rPr lang="en-US" dirty="0"/>
              <a:t>FFS is a seasonal long experiment where farmers learn from field since land preparation up to harvesting stage of the crop under study. The FFS group meet on weekly or biweekly basis emphasizing on biological, agronomical and management issues where farmers carry out agroecosystem analyses, problem identification and making design, conducting and interpreting field experiments using practice of farmers to improve practice comparisons(</a:t>
            </a:r>
            <a:r>
              <a:rPr lang="en-US" dirty="0" err="1"/>
              <a:t>Khisa</a:t>
            </a:r>
            <a:r>
              <a:rPr lang="en-US" dirty="0"/>
              <a:t> &amp; O’Brien, 2014).</a:t>
            </a:r>
          </a:p>
        </p:txBody>
      </p:sp>
    </p:spTree>
    <p:extLst>
      <p:ext uri="{BB962C8B-B14F-4D97-AF65-F5344CB8AC3E}">
        <p14:creationId xmlns:p14="http://schemas.microsoft.com/office/powerpoint/2010/main" val="359406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FFS is a group made of 25-30 farmers with one trained facilitator to facilitate them not to teach them (</a:t>
            </a:r>
            <a:r>
              <a:rPr lang="en-US" dirty="0" err="1"/>
              <a:t>Ruganzu</a:t>
            </a:r>
            <a:r>
              <a:rPr lang="en-US" dirty="0"/>
              <a:t> et al, 2015). The group regularly meet on weekly basis over a period of time to learn ‘how and why’ of a situation in a given context under study (</a:t>
            </a:r>
            <a:r>
              <a:rPr lang="en-US" dirty="0" err="1"/>
              <a:t>Khisa</a:t>
            </a:r>
            <a:r>
              <a:rPr lang="en-US" dirty="0"/>
              <a:t> &amp; O’Brien, 2014).</a:t>
            </a:r>
          </a:p>
          <a:p>
            <a:pPr lvl="0"/>
            <a:r>
              <a:rPr lang="en-US" b="1" dirty="0"/>
              <a:t>Why Farmer Field Schools (FFS)?</a:t>
            </a:r>
            <a:endParaRPr lang="en-US" dirty="0"/>
          </a:p>
          <a:p>
            <a:r>
              <a:rPr lang="en-US" dirty="0"/>
              <a:t>FFS approach, is a participatory approach where local farmers get involved in analysis of their livelihood systems, identify their main constrains and test possible solutions that are suitable to their local condition (</a:t>
            </a:r>
            <a:r>
              <a:rPr lang="en-US" dirty="0" err="1"/>
              <a:t>Khisa</a:t>
            </a:r>
            <a:r>
              <a:rPr lang="en-US" dirty="0"/>
              <a:t> &amp; O’Brien, 2014).</a:t>
            </a:r>
          </a:p>
        </p:txBody>
      </p:sp>
    </p:spTree>
    <p:extLst>
      <p:ext uri="{BB962C8B-B14F-4D97-AF65-F5344CB8AC3E}">
        <p14:creationId xmlns:p14="http://schemas.microsoft.com/office/powerpoint/2010/main" val="172541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purpose of FFS is to build decision making capacity of participants where farmers become able to analyze their production systems, recognizing problems, examine possible solutions and  boost the farmers to adopt the practices that are favorable to their farming systems (Hagiwara et al, 2011).</a:t>
            </a:r>
          </a:p>
        </p:txBody>
      </p:sp>
    </p:spTree>
    <p:extLst>
      <p:ext uri="{BB962C8B-B14F-4D97-AF65-F5344CB8AC3E}">
        <p14:creationId xmlns:p14="http://schemas.microsoft.com/office/powerpoint/2010/main" val="295329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0"/>
            <a:r>
              <a:rPr lang="en-US" b="1" dirty="0"/>
              <a:t>FFS STRUCTURE</a:t>
            </a:r>
            <a:endParaRPr lang="en-US" dirty="0"/>
          </a:p>
          <a:p>
            <a:r>
              <a:rPr lang="en-US" dirty="0"/>
              <a:t>FFS structure is made of two important parts. The first is the training of FFS Facilitators and the second group is the training of farmers. </a:t>
            </a:r>
            <a:endParaRPr lang="en-US" dirty="0" smtClean="0"/>
          </a:p>
          <a:p>
            <a:r>
              <a:rPr lang="en-US" dirty="0" smtClean="0"/>
              <a:t>FFS </a:t>
            </a:r>
            <a:r>
              <a:rPr lang="en-US" dirty="0"/>
              <a:t>facilitators are arranged in training of trainers (TOT) groups where they are trained by qualified FFS Master trainers from either Governments agency or non- Government organization(NGO) (CICA/MINAGRI, RAB &amp; BTC,2017). </a:t>
            </a:r>
            <a:endParaRPr lang="en-US" dirty="0" smtClean="0"/>
          </a:p>
          <a:p>
            <a:r>
              <a:rPr lang="en-US" dirty="0" smtClean="0"/>
              <a:t>FFS </a:t>
            </a:r>
            <a:r>
              <a:rPr lang="en-US" dirty="0"/>
              <a:t>facilitators are trained in a TOT learning plot on a weekly or biweekly basis per month through-out a season long process (CICA/MINAGRI, RAB &amp; BTC,2017). FFS farmers are arranged in FFS groups where they are facilitated BY FFS facilitator and the learning plot is called FFS learning plot (CICA/MINAGRI, RAB &amp; BTC,2017). </a:t>
            </a:r>
            <a:endParaRPr lang="en-US" dirty="0" smtClean="0"/>
          </a:p>
          <a:p>
            <a:r>
              <a:rPr lang="en-US" dirty="0" smtClean="0"/>
              <a:t>This </a:t>
            </a:r>
            <a:r>
              <a:rPr lang="en-US" dirty="0"/>
              <a:t>is a season long process where farmers and facilitator meet half day per weekly (CICA/MINAGRI, RAB &amp; BTC,2017). </a:t>
            </a:r>
          </a:p>
          <a:p>
            <a:endParaRPr lang="en-US" dirty="0"/>
          </a:p>
        </p:txBody>
      </p:sp>
    </p:spTree>
    <p:extLst>
      <p:ext uri="{BB962C8B-B14F-4D97-AF65-F5344CB8AC3E}">
        <p14:creationId xmlns:p14="http://schemas.microsoft.com/office/powerpoint/2010/main" val="2499784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1809</Words>
  <Application>Microsoft Office PowerPoint</Application>
  <PresentationFormat>Widescreen</PresentationFormat>
  <Paragraphs>112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 UR-CAVM  YEAR 4 HORTICULTURE MODULE: AGRICULTURE EXTENSION L.U: TECHNOLOGY TRANSFER SKILLS AND STRATEGIES   TITLE: In Rwanda, farmer field school (FFS) is a farmer-based extension approach that provides proximity extension services to farmers in the country. Detail the FFS structure, activities, achievements and ways of improvement in Rwanda </vt:lpstr>
      <vt:lpstr>GROUP 6 MEMBERS</vt:lpstr>
      <vt:lpstr>INTRODUCTION</vt:lpstr>
      <vt:lpstr>PowerPoint Presentation</vt:lpstr>
      <vt:lpstr>OBJECTIVE </vt:lpstr>
      <vt:lpstr>LITERATURE REVIEW</vt:lpstr>
      <vt:lpstr>PowerPoint Presentation</vt:lpstr>
      <vt:lpstr>PowerPoint Presentation</vt:lpstr>
      <vt:lpstr>PowerPoint Presentation</vt:lpstr>
      <vt:lpstr>FFS STRUCTURE</vt:lpstr>
      <vt:lpstr>PowerPoint Presentation</vt:lpstr>
      <vt:lpstr>PowerPoint Presentation</vt:lpstr>
      <vt:lpstr>PowerPoint Presentation</vt:lpstr>
      <vt:lpstr>FFS SESSION SCHEDULE</vt:lpstr>
      <vt:lpstr>PowerPoint Presentation</vt:lpstr>
      <vt:lpstr>FFS ACHIEVEMENTS IN RWANDA</vt:lpstr>
      <vt:lpstr>PowerPoint Presentation</vt:lpstr>
      <vt:lpstr>ANALYSIS SUPPLEMENT WITH CASE ILLUSTRATION/ FIELD EXAMPLES</vt:lpstr>
      <vt:lpstr>PowerPoint Presentation</vt:lpstr>
      <vt:lpstr>PowerPoint Presentation</vt:lpstr>
      <vt:lpstr>SITE PREPARATION</vt:lpstr>
      <vt:lpstr>PowerPoint Presentation</vt:lpstr>
      <vt:lpstr>PowerPoint Presentation</vt:lpstr>
      <vt:lpstr>PowerPoint Presentation</vt:lpstr>
      <vt:lpstr>PowerPoint Presentation</vt:lpstr>
      <vt:lpstr>PowerPoint Presentation</vt:lpstr>
      <vt:lpstr>PowerPoint Presentation</vt:lpstr>
      <vt:lpstr>Summary and Conclusion </vt:lpstr>
      <vt:lpstr>PowerPoint Presentation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6</cp:revision>
  <dcterms:created xsi:type="dcterms:W3CDTF">2020-10-30T14:33:41Z</dcterms:created>
  <dcterms:modified xsi:type="dcterms:W3CDTF">2020-10-30T15:05:13Z</dcterms:modified>
</cp:coreProperties>
</file>