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9" r:id="rId2"/>
    <p:sldId id="258" r:id="rId3"/>
    <p:sldId id="257" r:id="rId4"/>
    <p:sldId id="256" r:id="rId5"/>
    <p:sldId id="260" r:id="rId6"/>
    <p:sldId id="261" r:id="rId7"/>
    <p:sldId id="273" r:id="rId8"/>
    <p:sldId id="262" r:id="rId9"/>
    <p:sldId id="263" r:id="rId10"/>
    <p:sldId id="265" r:id="rId11"/>
    <p:sldId id="266" r:id="rId12"/>
    <p:sldId id="267" r:id="rId13"/>
    <p:sldId id="268" r:id="rId14"/>
    <p:sldId id="274" r:id="rId15"/>
    <p:sldId id="275" r:id="rId16"/>
    <p:sldId id="269" r:id="rId17"/>
    <p:sldId id="270" r:id="rId18"/>
    <p:sldId id="271" r:id="rId19"/>
    <p:sldId id="272" r:id="rId20"/>
    <p:sldId id="276" r:id="rId21"/>
    <p:sldId id="277" r:id="rId22"/>
    <p:sldId id="278"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10/30/2020</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aspjournals.com/sjavs" TargetMode="External"/><Relationship Id="rId2" Type="http://schemas.openxmlformats.org/officeDocument/2006/relationships/hyperlink" Target="http://www.reading.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1297459" y="2261286"/>
            <a:ext cx="8921579" cy="1092543"/>
          </a:xfrm>
          <a:prstGeom prst="rect">
            <a:avLst/>
          </a:prstGeom>
          <a:ln w="76200" cap="rnd">
            <a:solidFill>
              <a:srgbClr val="7030A0">
                <a:alpha val="15000"/>
              </a:srgbClr>
            </a:solidFill>
          </a:ln>
        </p:spPr>
        <p:style>
          <a:lnRef idx="0">
            <a:schemeClr val="accent5"/>
          </a:lnRef>
          <a:fillRef idx="3">
            <a:schemeClr val="accent5"/>
          </a:fillRef>
          <a:effectRef idx="3">
            <a:schemeClr val="accent5"/>
          </a:effectRef>
          <a:fontRef idx="minor">
            <a:schemeClr val="lt1"/>
          </a:fontRef>
        </p:style>
        <p:txBody>
          <a:bodyPr wrap="square">
            <a:spAutoFit/>
          </a:bodyPr>
          <a:lstStyle/>
          <a:p>
            <a:pPr>
              <a:lnSpc>
                <a:spcPct val="107000"/>
              </a:lnSpc>
              <a:spcAft>
                <a:spcPts val="800"/>
              </a:spcAft>
            </a:pPr>
            <a:r>
              <a:rPr lang="en-US" sz="6600" b="1" dirty="0" smtClean="0">
                <a:ln w="12700">
                  <a:solidFill>
                    <a:srgbClr val="FFFF00"/>
                  </a:solidFill>
                  <a:prstDash val="solid"/>
                </a:ln>
                <a:solidFill>
                  <a:schemeClr val="accent4">
                    <a:lumMod val="75000"/>
                  </a:schemeClr>
                </a:solidFill>
                <a:effectLst>
                  <a:outerShdw dist="38100" dir="2640000" algn="bl" rotWithShape="0">
                    <a:schemeClr val="accent1"/>
                  </a:outerShdw>
                </a:effectLst>
                <a:latin typeface="Berlin Sans FB Demi" panose="020E0802020502020306" pitchFamily="34" charset="0"/>
                <a:ea typeface="Calibri" panose="020F0502020204030204" pitchFamily="34" charset="0"/>
                <a:cs typeface="Times New Roman" panose="02020603050405020304" pitchFamily="18" charset="0"/>
              </a:rPr>
              <a:t>GROUP 1</a:t>
            </a:r>
            <a:endParaRPr lang="en-US" sz="6600" b="1" dirty="0">
              <a:ln w="12700">
                <a:solidFill>
                  <a:srgbClr val="FFFF00"/>
                </a:solidFill>
                <a:prstDash val="solid"/>
              </a:ln>
              <a:solidFill>
                <a:schemeClr val="accent4">
                  <a:lumMod val="75000"/>
                </a:schemeClr>
              </a:solidFill>
              <a:effectLst>
                <a:outerShdw dist="38100" dir="2640000" algn="bl" rotWithShape="0">
                  <a:schemeClr val="accent1"/>
                </a:outerShdw>
              </a:effectLst>
              <a:latin typeface="Berlin Sans FB Demi" panose="020E0802020502020306" pitchFamily="34" charset="0"/>
              <a:ea typeface="Calibri" panose="020F0502020204030204" pitchFamily="34" charset="0"/>
              <a:cs typeface="Times New Roman" panose="02020603050405020304" pitchFamily="18" charset="0"/>
            </a:endParaRPr>
          </a:p>
        </p:txBody>
      </p:sp>
      <p:pic>
        <p:nvPicPr>
          <p:cNvPr id="5" name="Picture 22"/>
          <p:cNvPicPr>
            <a:picLocks noChangeAspect="1" noChangeArrowheads="1"/>
          </p:cNvPicPr>
          <p:nvPr/>
        </p:nvPicPr>
        <p:blipFill>
          <a:blip r:embed="rId2">
            <a:extLst>
              <a:ext uri="{BEBA8EAE-BF5A-486C-A8C5-ECC9F3942E4B}">
                <a14:imgProps xmlns:a14="http://schemas.microsoft.com/office/drawing/2010/main" xmlns="">
                  <a14:imgLayer r:embed="rId3">
                    <a14:imgEffect>
                      <a14:artisticPhotocopy/>
                    </a14:imgEffect>
                  </a14:imgLayer>
                </a14:imgProps>
              </a:ext>
              <a:ext uri="{28A0092B-C50C-407E-A947-70E740481C1C}">
                <a14:useLocalDpi xmlns:a14="http://schemas.microsoft.com/office/drawing/2010/main" xmlns="" val="0"/>
              </a:ext>
            </a:extLst>
          </a:blip>
          <a:srcRect/>
          <a:stretch>
            <a:fillRect/>
          </a:stretch>
        </p:blipFill>
        <p:spPr bwMode="auto">
          <a:xfrm>
            <a:off x="8511188" y="5040103"/>
            <a:ext cx="3668455" cy="1694329"/>
          </a:xfrm>
          <a:prstGeom prst="ellipse">
            <a:avLst/>
          </a:prstGeom>
          <a:ln w="190500" cap="rnd">
            <a:solidFill>
              <a:schemeClr val="accent3">
                <a:lumMod val="75000"/>
              </a:schemeClr>
            </a:solidFill>
            <a:prstDash val="solid"/>
          </a:ln>
          <a:effectLst>
            <a:innerShdw blurRad="63500" dist="50800" dir="2700000">
              <a:prstClr val="black">
                <a:alpha val="50000"/>
              </a:prstClr>
            </a:inn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xmlns="" val="60931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0389" y="827903"/>
            <a:ext cx="8340811" cy="4910960"/>
          </a:xfrm>
          <a:prstGeom prst="rect">
            <a:avLst/>
          </a:prstGeom>
        </p:spPr>
        <p:txBody>
          <a:bodyPr wrap="square">
            <a:spAutoFit/>
          </a:bodyPr>
          <a:lstStyle/>
          <a:p>
            <a:pPr marR="0" lvl="0">
              <a:lnSpc>
                <a:spcPct val="107000"/>
              </a:lnSpc>
              <a:spcBef>
                <a:spcPts val="0"/>
              </a:spcBef>
              <a:spcAft>
                <a:spcPts val="800"/>
              </a:spcAft>
            </a:pPr>
            <a:r>
              <a:rPr lang="en-US"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 Concentrate on what he/she is saying: </a:t>
            </a:r>
            <a:r>
              <a:rPr lang="en-US" sz="3600" dirty="0" smtClean="0">
                <a:latin typeface="Calibri" panose="020F0502020204030204" pitchFamily="34" charset="0"/>
                <a:ea typeface="Calibri" panose="020F0502020204030204" pitchFamily="34" charset="0"/>
                <a:cs typeface="Times New Roman" panose="02020603050405020304" pitchFamily="18" charset="0"/>
              </a:rPr>
              <a:t>when trainer is saying, listener should focus on mouth movement and his/her gesture style so that; he/she should understand well the logical inferences into the speech and moves of the trainer. </a:t>
            </a:r>
          </a:p>
          <a:p>
            <a:pPr marR="0" lvl="0">
              <a:lnSpc>
                <a:spcPct val="107000"/>
              </a:lnSpc>
              <a:spcBef>
                <a:spcPts val="0"/>
              </a:spcBef>
              <a:spcAft>
                <a:spcPts val="800"/>
              </a:spcAft>
            </a:pPr>
            <a:r>
              <a:rPr lang="en-US" sz="3600" dirty="0" smtClean="0">
                <a:latin typeface="Calibri" panose="020F0502020204030204" pitchFamily="34" charset="0"/>
                <a:ea typeface="Calibri" panose="020F0502020204030204" pitchFamily="34" charset="0"/>
                <a:cs typeface="Times New Roman" panose="02020603050405020304" pitchFamily="18" charset="0"/>
              </a:rPr>
              <a:t>Therefore, the purpose of capacity building through training will be achieved.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1564444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9177" y="1421027"/>
            <a:ext cx="9156357" cy="3883499"/>
          </a:xfrm>
          <a:prstGeom prst="rect">
            <a:avLst/>
          </a:prstGeom>
        </p:spPr>
        <p:txBody>
          <a:bodyPr wrap="square">
            <a:spAutoFit/>
          </a:bodyPr>
          <a:lstStyle/>
          <a:p>
            <a:pPr marR="0" lvl="0">
              <a:lnSpc>
                <a:spcPct val="107000"/>
              </a:lnSpc>
              <a:spcBef>
                <a:spcPts val="0"/>
              </a:spcBef>
              <a:spcAft>
                <a:spcPts val="800"/>
              </a:spcAft>
            </a:pPr>
            <a:r>
              <a:rPr lang="en-US"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 Get </a:t>
            </a:r>
            <a:r>
              <a:rPr lang="en-US"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rid of distractions: </a:t>
            </a:r>
            <a:r>
              <a:rPr lang="en-US"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while trainer is presenting, there are various things that can cause him to be distracted, he may suddenly think about something else that is not related to the topic and attempt to change the conversation of the new topic</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p>
          <a:p>
            <a:pPr marR="0" lvl="0">
              <a:lnSpc>
                <a:spcPct val="107000"/>
              </a:lnSpc>
              <a:spcBef>
                <a:spcPts val="0"/>
              </a:spcBef>
              <a:spcAft>
                <a:spcPts val="80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Examples of distracters are watch, phone, doodling or tapping pen.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60215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973" y="407773"/>
            <a:ext cx="8279027" cy="5723939"/>
          </a:xfrm>
          <a:prstGeom prst="rect">
            <a:avLst/>
          </a:prstGeom>
        </p:spPr>
        <p:txBody>
          <a:bodyPr wrap="square">
            <a:spAutoFit/>
          </a:bodyPr>
          <a:lstStyle/>
          <a:p>
            <a:pPr marR="0" lvl="0">
              <a:lnSpc>
                <a:spcPct val="107000"/>
              </a:lnSpc>
              <a:spcBef>
                <a:spcPts val="0"/>
              </a:spcBef>
              <a:spcAft>
                <a:spcPts val="0"/>
              </a:spcAft>
            </a:pPr>
            <a:r>
              <a:rPr lang="en-US"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 Get </a:t>
            </a:r>
            <a:r>
              <a:rPr lang="en-US"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main point:</a:t>
            </a:r>
            <a:r>
              <a:rPr lang="en-US" sz="36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3200" dirty="0" smtClean="0">
                <a:latin typeface="Calibri" panose="020F0502020204030204" pitchFamily="34" charset="0"/>
                <a:ea typeface="Calibri" panose="020F0502020204030204" pitchFamily="34" charset="0"/>
                <a:cs typeface="Times New Roman" panose="02020603050405020304" pitchFamily="18" charset="0"/>
              </a:rPr>
              <a:t>The </a:t>
            </a:r>
            <a:r>
              <a:rPr lang="en-US" sz="3200" dirty="0">
                <a:latin typeface="Calibri" panose="020F0502020204030204" pitchFamily="34" charset="0"/>
                <a:ea typeface="Calibri" panose="020F0502020204030204" pitchFamily="34" charset="0"/>
                <a:cs typeface="Times New Roman" panose="02020603050405020304" pitchFamily="18" charset="0"/>
              </a:rPr>
              <a:t>trainer should be able to tick out the main point simply and clearly, this is helpful for the trainee to concentrate on the focus of the training</a:t>
            </a:r>
            <a:r>
              <a:rPr lang="en-US" sz="3200" dirty="0" smtClean="0">
                <a:latin typeface="Calibri" panose="020F0502020204030204" pitchFamily="34" charset="0"/>
                <a:ea typeface="Calibri" panose="020F0502020204030204" pitchFamily="34" charset="0"/>
                <a:cs typeface="Times New Roman" panose="02020603050405020304" pitchFamily="18" charset="0"/>
              </a:rPr>
              <a:t>.</a:t>
            </a:r>
          </a:p>
          <a:p>
            <a:pPr marR="0" lvl="0">
              <a:lnSpc>
                <a:spcPct val="107000"/>
              </a:lnSpc>
              <a:spcBef>
                <a:spcPts val="0"/>
              </a:spcBef>
              <a:spcAft>
                <a:spcPts val="0"/>
              </a:spcAft>
            </a:pP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Here, the main point should be the transferable skills as everyone on the attendance will be comfortable and familiar with the new technology or innovative idea brought by the extension agent and able to put in practice.</a:t>
            </a:r>
          </a:p>
          <a:p>
            <a:pPr marL="457200" marR="0">
              <a:lnSpc>
                <a:spcPct val="107000"/>
              </a:lnSpc>
              <a:spcBef>
                <a:spcPts val="0"/>
              </a:spcBef>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914243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4846" y="1711235"/>
            <a:ext cx="9869163" cy="2990178"/>
          </a:xfrm>
          <a:prstGeom prst="rect">
            <a:avLst/>
          </a:prstGeom>
        </p:spPr>
        <p:txBody>
          <a:bodyPr wrap="square">
            <a:spAutoFit/>
          </a:bodyPr>
          <a:lstStyle/>
          <a:p>
            <a:pPr marR="0" lvl="0">
              <a:lnSpc>
                <a:spcPct val="107000"/>
              </a:lnSpc>
              <a:spcBef>
                <a:spcPts val="0"/>
              </a:spcBef>
              <a:spcAft>
                <a:spcPts val="0"/>
              </a:spcAft>
            </a:pPr>
            <a:r>
              <a:rPr lang="en-US"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e) React </a:t>
            </a:r>
            <a:r>
              <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to ideas, not the person: </a:t>
            </a:r>
            <a:r>
              <a:rPr lang="en-US" sz="2800" dirty="0">
                <a:latin typeface="Calibri" panose="020F0502020204030204" pitchFamily="34" charset="0"/>
                <a:ea typeface="Calibri" panose="020F0502020204030204" pitchFamily="34" charset="0"/>
                <a:cs typeface="Times New Roman" panose="02020603050405020304" pitchFamily="18" charset="0"/>
              </a:rPr>
              <a:t>The listener in these circumstances experiences one of two emotions: Nervous or comfortable. If the listener, they trust what you say, be engaged, cooperate with your suggestion and speak well about to others. If the listener is nervous reverse all those responses. </a:t>
            </a:r>
          </a:p>
          <a:p>
            <a:pPr marL="457200" marR="0">
              <a:lnSpc>
                <a:spcPct val="107000"/>
              </a:lnSpc>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3799468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709" y="875211"/>
            <a:ext cx="9313817" cy="3319498"/>
          </a:xfrm>
          <a:prstGeom prst="rect">
            <a:avLst/>
          </a:prstGeom>
        </p:spPr>
        <p:txBody>
          <a:bodyPr wrap="square">
            <a:spAutoFit/>
          </a:bodyPr>
          <a:lstStyle/>
          <a:p>
            <a:pPr marR="0" lvl="0">
              <a:lnSpc>
                <a:spcPct val="107000"/>
              </a:lnSpc>
              <a:spcBef>
                <a:spcPts val="0"/>
              </a:spcBef>
              <a:spcAft>
                <a:spcPts val="0"/>
              </a:spcAft>
            </a:pPr>
            <a:r>
              <a:rPr lang="en-US"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f) </a:t>
            </a:r>
            <a:r>
              <a:rPr lang="en-US"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Don’t argue mentally</a:t>
            </a:r>
            <a:r>
              <a:rPr lang="en-US" sz="2800" b="1" dirty="0" smtClean="0">
                <a:latin typeface="Calibri" panose="020F0502020204030204" pitchFamily="34" charset="0"/>
                <a:ea typeface="Calibri" panose="020F0502020204030204" pitchFamily="34" charset="0"/>
                <a:cs typeface="Times New Roman" panose="02020603050405020304" pitchFamily="18" charset="0"/>
              </a:rPr>
              <a:t>:</a:t>
            </a:r>
            <a:r>
              <a:rPr lang="en-US" sz="2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800" dirty="0" smtClean="0">
                <a:latin typeface="Calibri" panose="020F0502020204030204" pitchFamily="34" charset="0"/>
                <a:ea typeface="Calibri" panose="020F0502020204030204" pitchFamily="34" charset="0"/>
                <a:cs typeface="Times New Roman" panose="02020603050405020304" pitchFamily="18" charset="0"/>
              </a:rPr>
              <a:t>Even if we are not formulating a response while listening we may still be thinking of other things. during conversation, how often have thoughts such as” what am I doing to have for my dinner”, “will I have time to finish that report” or” I </a:t>
            </a:r>
            <a:r>
              <a:rPr lang="en-US" sz="2800" dirty="0" smtClean="0">
                <a:latin typeface="Calibri" panose="020F0502020204030204" pitchFamily="34" charset="0"/>
                <a:ea typeface="Calibri" panose="020F0502020204030204" pitchFamily="34" charset="0"/>
                <a:cs typeface="Times New Roman" panose="02020603050405020304" pitchFamily="18" charset="0"/>
              </a:rPr>
              <a:t>hope, </a:t>
            </a:r>
            <a:r>
              <a:rPr lang="en-US" sz="2800" dirty="0" smtClean="0">
                <a:latin typeface="Calibri" panose="020F0502020204030204" pitchFamily="34" charset="0"/>
                <a:ea typeface="Calibri" panose="020F0502020204030204" pitchFamily="34" charset="0"/>
                <a:cs typeface="Times New Roman" panose="02020603050405020304" pitchFamily="18" charset="0"/>
              </a:rPr>
              <a:t>I am not late picking the kids up” crossed your mind? At such time, we are distracted and not giving our full attention to what is being said. </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4480" y="1606731"/>
            <a:ext cx="8621486" cy="3253968"/>
          </a:xfrm>
          <a:prstGeom prst="rect">
            <a:avLst/>
          </a:prstGeom>
        </p:spPr>
        <p:txBody>
          <a:bodyPr wrap="square">
            <a:spAutoFit/>
          </a:bodyPr>
          <a:lstStyle/>
          <a:p>
            <a:pPr marR="0" lvl="0">
              <a:lnSpc>
                <a:spcPct val="107000"/>
              </a:lnSpc>
              <a:spcBef>
                <a:spcPts val="0"/>
              </a:spcBef>
              <a:spcAft>
                <a:spcPts val="800"/>
              </a:spcAft>
            </a:pPr>
            <a:r>
              <a:rPr lang="en-US"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G) Open minded: </a:t>
            </a:r>
            <a:r>
              <a:rPr lang="en-US" sz="3200" dirty="0" smtClean="0">
                <a:latin typeface="Calibri" panose="020F0502020204030204" pitchFamily="34" charset="0"/>
                <a:ea typeface="Calibri" panose="020F0502020204030204" pitchFamily="34" charset="0"/>
                <a:cs typeface="Times New Roman" panose="02020603050405020304" pitchFamily="18" charset="0"/>
              </a:rPr>
              <a:t>Being open minded to the ideas and opinions of others will make listening to be effective, this does not mean you have to agree but should listen and attempt to understand , so that you should bring your contribution as possible</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0519" y="642550"/>
            <a:ext cx="7537622" cy="619272"/>
          </a:xfrm>
          <a:prstGeom prst="rect">
            <a:avLst/>
          </a:prstGeom>
        </p:spPr>
        <p:txBody>
          <a:bodyPr wrap="square">
            <a:spAutoFit/>
          </a:bodyPr>
          <a:lstStyle/>
          <a:p>
            <a:pPr marR="0" lvl="0">
              <a:lnSpc>
                <a:spcPct val="107000"/>
              </a:lnSpc>
              <a:spcBef>
                <a:spcPts val="0"/>
              </a:spcBef>
              <a:spcAft>
                <a:spcPts val="800"/>
              </a:spcAft>
            </a:pPr>
            <a:r>
              <a:rPr lang="en-US"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ii. Factors that make Effective reading </a:t>
            </a:r>
            <a:r>
              <a:rPr lang="en-US"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skills</a:t>
            </a:r>
            <a:endParaRPr lang="en-US" sz="3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08670" y="1261822"/>
            <a:ext cx="7735330" cy="1882760"/>
          </a:xfrm>
          <a:prstGeom prst="rect">
            <a:avLst/>
          </a:prstGeom>
        </p:spPr>
        <p:txBody>
          <a:bodyPr wrap="square">
            <a:spAutoFit/>
          </a:bodyPr>
          <a:lstStyle/>
          <a:p>
            <a:pPr marL="1600200"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Finding Main Idea: </a:t>
            </a:r>
            <a:r>
              <a:rPr lang="en-US" sz="2800" dirty="0">
                <a:latin typeface="Calibri" panose="020F0502020204030204" pitchFamily="34" charset="0"/>
                <a:ea typeface="Calibri" panose="020F0502020204030204" pitchFamily="34" charset="0"/>
                <a:cs typeface="Times New Roman" panose="02020603050405020304" pitchFamily="18" charset="0"/>
              </a:rPr>
              <a:t>Main ideas are often found at the beginning of paragraphs and also found in the concluding sentences of a paragraph</a:t>
            </a:r>
            <a:r>
              <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chemeClr val="bg1"/>
              </a:solidFill>
            </a:endParaRPr>
          </a:p>
        </p:txBody>
      </p:sp>
      <p:sp>
        <p:nvSpPr>
          <p:cNvPr id="4" name="Rectangle 3"/>
          <p:cNvSpPr/>
          <p:nvPr/>
        </p:nvSpPr>
        <p:spPr>
          <a:xfrm>
            <a:off x="1408670" y="3144583"/>
            <a:ext cx="7735330" cy="2369880"/>
          </a:xfrm>
          <a:prstGeom prst="rect">
            <a:avLst/>
          </a:prstGeom>
        </p:spPr>
        <p:txBody>
          <a:bodyPr wrap="square">
            <a:spAutoFit/>
          </a:bodyPr>
          <a:lstStyle/>
          <a:p>
            <a:r>
              <a:rPr lang="en-U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Recalling Facts and </a:t>
            </a:r>
            <a:r>
              <a:rPr lang="en-US" sz="28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Details:</a:t>
            </a:r>
            <a:r>
              <a:rPr lang="en-US" sz="2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Sentences that tell more about the main idea are called facts and details.  Facts and details explain or support the most important idea in the </a:t>
            </a:r>
            <a:r>
              <a:rPr lang="en-US" sz="2800" dirty="0" smtClean="0">
                <a:latin typeface="Calibri" panose="020F0502020204030204" pitchFamily="34" charset="0"/>
                <a:ea typeface="Calibri" panose="020F0502020204030204" pitchFamily="34" charset="0"/>
                <a:cs typeface="Times New Roman" panose="02020603050405020304" pitchFamily="18" charset="0"/>
              </a:rPr>
              <a:t>paragraph.</a:t>
            </a:r>
            <a:r>
              <a:rPr lang="en-US" sz="2800" dirty="0"/>
              <a:t> </a:t>
            </a:r>
            <a:endParaRPr lang="en-US" sz="2800" dirty="0" smtClean="0"/>
          </a:p>
          <a:p>
            <a:endParaRPr lang="en-US" b="1" dirty="0"/>
          </a:p>
          <a:p>
            <a:r>
              <a:rPr lang="en-US" b="1" dirty="0" smtClean="0"/>
              <a:t>Every </a:t>
            </a:r>
            <a:r>
              <a:rPr lang="en-US" b="1" dirty="0"/>
              <a:t>reading passage contains facts and </a:t>
            </a:r>
            <a:r>
              <a:rPr lang="en-US" b="1" dirty="0" smtClean="0"/>
              <a:t>details.</a:t>
            </a:r>
            <a:endParaRPr lang="en-US" sz="3200" b="1" dirty="0"/>
          </a:p>
        </p:txBody>
      </p:sp>
      <p:pic>
        <p:nvPicPr>
          <p:cNvPr id="5"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3809269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4659" y="864973"/>
            <a:ext cx="7389341" cy="3108543"/>
          </a:xfrm>
          <a:prstGeom prst="rect">
            <a:avLst/>
          </a:prstGeom>
        </p:spPr>
        <p:txBody>
          <a:bodyPr wrap="square">
            <a:spAutoFit/>
          </a:bodyPr>
          <a:lstStyle/>
          <a:p>
            <a:pPr marL="342900" indent="-342900">
              <a:buFont typeface="Arial" panose="020B0604020202020204" pitchFamily="34" charset="0"/>
              <a:buChar char="•"/>
            </a:pPr>
            <a:r>
              <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Understanding Sequence: </a:t>
            </a:r>
            <a:r>
              <a:rPr lang="en-US" sz="2800" dirty="0">
                <a:latin typeface="Calibri" panose="020F0502020204030204" pitchFamily="34" charset="0"/>
                <a:ea typeface="Calibri" panose="020F0502020204030204" pitchFamily="34" charset="0"/>
                <a:cs typeface="Times New Roman" panose="02020603050405020304" pitchFamily="18" charset="0"/>
              </a:rPr>
              <a:t>Sequencing is one of many skills that contributes to reader' ability to comprehend what they read. Sequencing refers to the identification of the components of a story — the beginning, middle, and end — and also to the ability to retell the events within a given text in the order in which they </a:t>
            </a:r>
            <a:r>
              <a:rPr lang="en-US" sz="2800" dirty="0" smtClean="0">
                <a:latin typeface="Calibri" panose="020F0502020204030204" pitchFamily="34" charset="0"/>
                <a:ea typeface="Calibri" panose="020F0502020204030204" pitchFamily="34" charset="0"/>
                <a:cs typeface="Times New Roman" panose="02020603050405020304" pitchFamily="18" charset="0"/>
              </a:rPr>
              <a:t>occurred.</a:t>
            </a:r>
            <a:r>
              <a:rPr lang="en-US" sz="28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chemeClr val="bg1"/>
              </a:solidFill>
            </a:endParaRPr>
          </a:p>
        </p:txBody>
      </p:sp>
      <p:sp>
        <p:nvSpPr>
          <p:cNvPr id="3" name="Rectangle 2"/>
          <p:cNvSpPr/>
          <p:nvPr/>
        </p:nvSpPr>
        <p:spPr>
          <a:xfrm>
            <a:off x="2224216" y="4448431"/>
            <a:ext cx="6919783" cy="1655518"/>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q"/>
            </a:pPr>
            <a:r>
              <a:rPr lang="en-US" sz="2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Some of these words and phrases also act as signals to provide an indication of whether the event will be located in the beginning, in the middle, or toward the end of the text’s chronology.</a:t>
            </a:r>
            <a:endParaRPr lang="en-US"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1317420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8670" y="790832"/>
            <a:ext cx="7735330" cy="2246769"/>
          </a:xfrm>
          <a:prstGeom prst="rect">
            <a:avLst/>
          </a:prstGeom>
        </p:spPr>
        <p:txBody>
          <a:bodyPr wrap="square">
            <a:spAutoFit/>
          </a:bodyPr>
          <a:lstStyle/>
          <a:p>
            <a:pPr marL="457200" indent="-457200">
              <a:buFont typeface="+mj-lt"/>
              <a:buAutoNum type="arabicPeriod"/>
            </a:pPr>
            <a:r>
              <a:rPr lang="en-US" sz="2800" b="1" dirty="0" smtClean="0">
                <a:latin typeface="Calibri" panose="020F0502020204030204" pitchFamily="34" charset="0"/>
                <a:ea typeface="Calibri" panose="020F0502020204030204" pitchFamily="34" charset="0"/>
                <a:cs typeface="Times New Roman" panose="02020603050405020304" pitchFamily="18" charset="0"/>
              </a:rPr>
              <a:t>Recognizing </a:t>
            </a:r>
            <a:r>
              <a:rPr lang="en-US" sz="2800" b="1" dirty="0">
                <a:latin typeface="Calibri" panose="020F0502020204030204" pitchFamily="34" charset="0"/>
                <a:ea typeface="Calibri" panose="020F0502020204030204" pitchFamily="34" charset="0"/>
                <a:cs typeface="Times New Roman" panose="02020603050405020304" pitchFamily="18" charset="0"/>
              </a:rPr>
              <a:t>Cause and Effect:</a:t>
            </a:r>
            <a:r>
              <a:rPr lang="en-U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It is the reason that things happen. In essence, cause is the thing that makes other things happen. Effect refers to what results. It is the what happened next in the text that results from a preceding cause.</a:t>
            </a:r>
            <a:endParaRPr lang="en-US" sz="2800" dirty="0"/>
          </a:p>
        </p:txBody>
      </p:sp>
      <p:sp>
        <p:nvSpPr>
          <p:cNvPr id="3" name="Rectangle 2"/>
          <p:cNvSpPr/>
          <p:nvPr/>
        </p:nvSpPr>
        <p:spPr>
          <a:xfrm>
            <a:off x="1408671" y="3138616"/>
            <a:ext cx="7735330" cy="2677656"/>
          </a:xfrm>
          <a:prstGeom prst="rect">
            <a:avLst/>
          </a:prstGeom>
        </p:spPr>
        <p:txBody>
          <a:bodyPr wrap="square">
            <a:spAutoFit/>
          </a:bodyPr>
          <a:lstStyle/>
          <a:p>
            <a:r>
              <a:rPr lang="en-US" sz="2800" b="1" dirty="0" smtClean="0">
                <a:latin typeface="Calibri" panose="020F0502020204030204" pitchFamily="34" charset="0"/>
                <a:ea typeface="Calibri" panose="020F0502020204030204" pitchFamily="34" charset="0"/>
                <a:cs typeface="Times New Roman" panose="02020603050405020304" pitchFamily="18" charset="0"/>
              </a:rPr>
              <a:t>2. Making </a:t>
            </a:r>
            <a:r>
              <a:rPr lang="en-US" sz="2800" b="1" dirty="0">
                <a:latin typeface="Calibri" panose="020F0502020204030204" pitchFamily="34" charset="0"/>
                <a:ea typeface="Calibri" panose="020F0502020204030204" pitchFamily="34" charset="0"/>
                <a:cs typeface="Times New Roman" panose="02020603050405020304" pitchFamily="18" charset="0"/>
              </a:rPr>
              <a:t>Predictions: </a:t>
            </a:r>
            <a:r>
              <a:rPr lang="en-US" sz="2800" dirty="0">
                <a:latin typeface="Calibri" panose="020F0502020204030204" pitchFamily="34" charset="0"/>
                <a:ea typeface="Calibri" panose="020F0502020204030204" pitchFamily="34" charset="0"/>
                <a:cs typeface="Times New Roman" panose="02020603050405020304" pitchFamily="18" charset="0"/>
              </a:rPr>
              <a:t>Making predictions encourages readers to use </a:t>
            </a:r>
            <a:r>
              <a:rPr lang="en-US" sz="2800" dirty="0" smtClean="0">
                <a:latin typeface="Calibri" panose="020F0502020204030204" pitchFamily="34" charset="0"/>
                <a:ea typeface="Calibri" panose="020F0502020204030204" pitchFamily="34" charset="0"/>
                <a:cs typeface="Times New Roman" panose="02020603050405020304" pitchFamily="18" charset="0"/>
              </a:rPr>
              <a:t>   critical </a:t>
            </a:r>
            <a:r>
              <a:rPr lang="en-US" sz="2800" dirty="0">
                <a:latin typeface="Calibri" panose="020F0502020204030204" pitchFamily="34" charset="0"/>
                <a:ea typeface="Calibri" panose="020F0502020204030204" pitchFamily="34" charset="0"/>
                <a:cs typeface="Times New Roman" panose="02020603050405020304" pitchFamily="18" charset="0"/>
              </a:rPr>
              <a:t>thinking and problem solving skills.  Readers are given the opportunity to reflect and evaluate the text, thus extracting deeper meaning and comprehension skills. </a:t>
            </a:r>
            <a:endParaRPr lang="en-US" sz="2800" dirty="0"/>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984677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097" y="1436914"/>
            <a:ext cx="9483280" cy="3539430"/>
          </a:xfrm>
          <a:prstGeom prst="rect">
            <a:avLst/>
          </a:prstGeom>
        </p:spPr>
        <p:txBody>
          <a:bodyPr wrap="square">
            <a:spAutoFit/>
          </a:bodyPr>
          <a:lstStyle/>
          <a:p>
            <a:r>
              <a:rPr lang="en-US" sz="3200" b="1" dirty="0" smtClean="0">
                <a:latin typeface="Calibri" panose="020F0502020204030204" pitchFamily="34" charset="0"/>
                <a:ea typeface="Calibri" panose="020F0502020204030204" pitchFamily="34" charset="0"/>
                <a:cs typeface="Times New Roman" panose="02020603050405020304" pitchFamily="18" charset="0"/>
              </a:rPr>
              <a:t>3. Finding </a:t>
            </a:r>
            <a:r>
              <a:rPr lang="en-US" sz="3200" b="1" dirty="0">
                <a:latin typeface="Calibri" panose="020F0502020204030204" pitchFamily="34" charset="0"/>
                <a:ea typeface="Calibri" panose="020F0502020204030204" pitchFamily="34" charset="0"/>
                <a:cs typeface="Times New Roman" panose="02020603050405020304" pitchFamily="18" charset="0"/>
              </a:rPr>
              <a:t>Word Meaning in Context: </a:t>
            </a:r>
            <a:r>
              <a:rPr lang="en-US" sz="3200" dirty="0">
                <a:latin typeface="Calibri" panose="020F0502020204030204" pitchFamily="34" charset="0"/>
                <a:ea typeface="Calibri" panose="020F0502020204030204" pitchFamily="34" charset="0"/>
                <a:cs typeface="Times New Roman" panose="02020603050405020304" pitchFamily="18" charset="0"/>
              </a:rPr>
              <a:t>The meaning of unknown words which you come across in your reading sometimes can be known by their surroundings, that is, their contexts. The context of the sentence can tell us the part of speech of the unknown word. Using the context of the paragraph to define unknown words can also helpful</a:t>
            </a:r>
            <a:r>
              <a:rPr lang="en-US" sz="3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en-US" sz="3200" dirty="0">
              <a:solidFill>
                <a:srgbClr val="002060"/>
              </a:solidFill>
            </a:endParaRP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1754624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4293481277"/>
              </p:ext>
            </p:extLst>
          </p:nvPr>
        </p:nvGraphicFramePr>
        <p:xfrm>
          <a:off x="679269" y="1763489"/>
          <a:ext cx="8843554" cy="4336864"/>
        </p:xfrm>
        <a:graphic>
          <a:graphicData uri="http://schemas.openxmlformats.org/drawingml/2006/table">
            <a:tbl>
              <a:tblPr firstRow="1" firstCol="1" bandRow="1">
                <a:tableStyleId>{5C22544A-7EE6-4342-B048-85BDC9FD1C3A}</a:tableStyleId>
              </a:tblPr>
              <a:tblGrid>
                <a:gridCol w="3653550">
                  <a:extLst>
                    <a:ext uri="{9D8B030D-6E8A-4147-A177-3AD203B41FA5}">
                      <a16:colId xmlns:a16="http://schemas.microsoft.com/office/drawing/2014/main" xmlns="" val="3333034164"/>
                    </a:ext>
                  </a:extLst>
                </a:gridCol>
                <a:gridCol w="5190004">
                  <a:extLst>
                    <a:ext uri="{9D8B030D-6E8A-4147-A177-3AD203B41FA5}">
                      <a16:colId xmlns:a16="http://schemas.microsoft.com/office/drawing/2014/main" xmlns="" val="327862932"/>
                    </a:ext>
                  </a:extLst>
                </a:gridCol>
              </a:tblGrid>
              <a:tr h="431812">
                <a:tc>
                  <a:txBody>
                    <a:bodyPr/>
                    <a:lstStyle/>
                    <a:p>
                      <a:pPr marL="0" marR="0">
                        <a:lnSpc>
                          <a:spcPct val="107000"/>
                        </a:lnSpc>
                        <a:spcBef>
                          <a:spcPts val="0"/>
                        </a:spcBef>
                        <a:spcAft>
                          <a:spcPts val="0"/>
                        </a:spcAft>
                      </a:pPr>
                      <a:r>
                        <a:rPr lang="en-US" sz="1100" dirty="0">
                          <a:effectLst/>
                        </a:rPr>
                        <a:t> NAMES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REGISTRATION NUMBER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659036506"/>
                  </a:ext>
                </a:extLst>
              </a:tr>
              <a:tr h="431812">
                <a:tc>
                  <a:txBody>
                    <a:bodyPr/>
                    <a:lstStyle/>
                    <a:p>
                      <a:pPr marL="0" marR="0">
                        <a:lnSpc>
                          <a:spcPct val="107000"/>
                        </a:lnSpc>
                        <a:spcBef>
                          <a:spcPts val="0"/>
                        </a:spcBef>
                        <a:spcAft>
                          <a:spcPts val="0"/>
                        </a:spcAft>
                      </a:pPr>
                      <a:r>
                        <a:rPr lang="en-US" sz="1100" dirty="0">
                          <a:effectLst/>
                        </a:rPr>
                        <a:t>AKAYEZU PACIFIQUE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rPr>
                        <a:t>217065244</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823481359"/>
                  </a:ext>
                </a:extLst>
              </a:tr>
              <a:tr h="431812">
                <a:tc>
                  <a:txBody>
                    <a:bodyPr/>
                    <a:lstStyle/>
                    <a:p>
                      <a:pPr marL="0" marR="0">
                        <a:lnSpc>
                          <a:spcPct val="107000"/>
                        </a:lnSpc>
                        <a:spcBef>
                          <a:spcPts val="0"/>
                        </a:spcBef>
                        <a:spcAft>
                          <a:spcPts val="0"/>
                        </a:spcAft>
                      </a:pPr>
                      <a:r>
                        <a:rPr lang="en-US" sz="1100">
                          <a:effectLst/>
                        </a:rPr>
                        <a:t>KATO LOYCE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a:effectLst/>
                        </a:rPr>
                        <a:t>217104347</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59725142"/>
                  </a:ext>
                </a:extLst>
              </a:tr>
              <a:tr h="457838">
                <a:tc>
                  <a:txBody>
                    <a:bodyPr/>
                    <a:lstStyle/>
                    <a:p>
                      <a:pPr marL="0" marR="0">
                        <a:lnSpc>
                          <a:spcPct val="107000"/>
                        </a:lnSpc>
                        <a:spcBef>
                          <a:spcPts val="0"/>
                        </a:spcBef>
                        <a:spcAft>
                          <a:spcPts val="0"/>
                        </a:spcAft>
                      </a:pPr>
                      <a:r>
                        <a:rPr lang="en-US" sz="1100" dirty="0">
                          <a:effectLst/>
                        </a:rPr>
                        <a:t>MANIRAKIZA GAUSTAVE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smtClean="0">
                          <a:effectLst/>
                        </a:rPr>
                        <a:t>217167764</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849102202"/>
                  </a:ext>
                </a:extLst>
              </a:tr>
              <a:tr h="424530">
                <a:tc>
                  <a:txBody>
                    <a:bodyPr/>
                    <a:lstStyle/>
                    <a:p>
                      <a:pPr marL="0" marR="0">
                        <a:lnSpc>
                          <a:spcPct val="107000"/>
                        </a:lnSpc>
                        <a:spcBef>
                          <a:spcPts val="0"/>
                        </a:spcBef>
                        <a:spcAft>
                          <a:spcPts val="0"/>
                        </a:spcAft>
                      </a:pPr>
                      <a:r>
                        <a:rPr lang="en-US" sz="1100">
                          <a:effectLst/>
                        </a:rPr>
                        <a:t>MUTESI JOYCE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217201296</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40464754"/>
                  </a:ext>
                </a:extLst>
              </a:tr>
              <a:tr h="431812">
                <a:tc>
                  <a:txBody>
                    <a:bodyPr/>
                    <a:lstStyle/>
                    <a:p>
                      <a:pPr marL="0" marR="0">
                        <a:lnSpc>
                          <a:spcPct val="107000"/>
                        </a:lnSpc>
                        <a:spcBef>
                          <a:spcPts val="0"/>
                        </a:spcBef>
                        <a:spcAft>
                          <a:spcPts val="0"/>
                        </a:spcAft>
                      </a:pPr>
                      <a:r>
                        <a:rPr lang="en-US" sz="1100" dirty="0">
                          <a:effectLst/>
                        </a:rPr>
                        <a:t>NDAYISHIMIYE ALBERT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rPr>
                        <a:t>217034667</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769761"/>
                  </a:ext>
                </a:extLst>
              </a:tr>
              <a:tr h="431812">
                <a:tc>
                  <a:txBody>
                    <a:bodyPr/>
                    <a:lstStyle/>
                    <a:p>
                      <a:pPr marL="0" marR="0">
                        <a:lnSpc>
                          <a:spcPct val="107000"/>
                        </a:lnSpc>
                        <a:spcBef>
                          <a:spcPts val="0"/>
                        </a:spcBef>
                        <a:spcAft>
                          <a:spcPts val="0"/>
                        </a:spcAft>
                      </a:pPr>
                      <a:r>
                        <a:rPr lang="en-US" sz="1100" dirty="0">
                          <a:effectLst/>
                        </a:rPr>
                        <a:t>NIBAMUREKE GUADENCE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217115365</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536026406"/>
                  </a:ext>
                </a:extLst>
              </a:tr>
              <a:tr h="431812">
                <a:tc>
                  <a:txBody>
                    <a:bodyPr/>
                    <a:lstStyle/>
                    <a:p>
                      <a:pPr marL="0" marR="0">
                        <a:lnSpc>
                          <a:spcPct val="107000"/>
                        </a:lnSpc>
                        <a:spcBef>
                          <a:spcPts val="0"/>
                        </a:spcBef>
                        <a:spcAft>
                          <a:spcPts val="0"/>
                        </a:spcAft>
                      </a:pPr>
                      <a:r>
                        <a:rPr lang="en-US" sz="1100" dirty="0">
                          <a:effectLst/>
                        </a:rPr>
                        <a:t>TUYIZERE JEAN BOSCO</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kern="1200" dirty="0" smtClean="0">
                          <a:solidFill>
                            <a:schemeClr val="dk1"/>
                          </a:solidFill>
                          <a:effectLst/>
                          <a:latin typeface="+mn-lt"/>
                          <a:ea typeface="+mn-ea"/>
                          <a:cs typeface="+mn-cs"/>
                        </a:rPr>
                        <a:t>217043305</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59721515"/>
                  </a:ext>
                </a:extLst>
              </a:tr>
              <a:tr h="431812">
                <a:tc>
                  <a:txBody>
                    <a:bodyPr/>
                    <a:lstStyle/>
                    <a:p>
                      <a:pPr marL="0" marR="0">
                        <a:lnSpc>
                          <a:spcPct val="107000"/>
                        </a:lnSpc>
                        <a:spcBef>
                          <a:spcPts val="0"/>
                        </a:spcBef>
                        <a:spcAft>
                          <a:spcPts val="0"/>
                        </a:spcAft>
                      </a:pPr>
                      <a:r>
                        <a:rPr lang="en-US" sz="1100" dirty="0">
                          <a:effectLst/>
                        </a:rPr>
                        <a:t>UWAMBAYE JOVIA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rPr>
                        <a:t>217131964</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4823248"/>
                  </a:ext>
                </a:extLst>
              </a:tr>
              <a:tr h="431812">
                <a:tc>
                  <a:txBody>
                    <a:bodyPr/>
                    <a:lstStyle/>
                    <a:p>
                      <a:pPr marL="0" marR="0">
                        <a:lnSpc>
                          <a:spcPct val="107000"/>
                        </a:lnSpc>
                        <a:spcBef>
                          <a:spcPts val="0"/>
                        </a:spcBef>
                        <a:spcAft>
                          <a:spcPts val="0"/>
                        </a:spcAft>
                      </a:pPr>
                      <a:r>
                        <a:rPr lang="en-US" sz="1100">
                          <a:effectLst/>
                        </a:rPr>
                        <a:t>NTAKIRUTIMANA JEAN DE DIEU</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b="1" dirty="0">
                          <a:effectLst/>
                        </a:rPr>
                        <a:t>217036422</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3413589"/>
                  </a:ext>
                </a:extLst>
              </a:tr>
            </a:tbl>
          </a:graphicData>
        </a:graphic>
      </p:graphicFrame>
      <p:sp>
        <p:nvSpPr>
          <p:cNvPr id="3" name="Rectangle 2"/>
          <p:cNvSpPr/>
          <p:nvPr/>
        </p:nvSpPr>
        <p:spPr>
          <a:xfrm>
            <a:off x="1334530" y="111211"/>
            <a:ext cx="7809470" cy="584775"/>
          </a:xfrm>
          <a:prstGeom prst="rect">
            <a:avLst/>
          </a:prstGeom>
        </p:spPr>
        <p:txBody>
          <a:bodyPr wrap="square">
            <a:spAutoFit/>
          </a:bodyPr>
          <a:lstStyle/>
          <a:p>
            <a:pPr lvl="0" defTabSz="914400" eaLnBrk="0" fontAlgn="base" hangingPunct="0">
              <a:spcBef>
                <a:spcPct val="0"/>
              </a:spcBef>
              <a:spcAft>
                <a:spcPct val="0"/>
              </a:spcAft>
            </a:pPr>
            <a:endParaRPr lang="en-US" altLang="en-US" sz="1400" dirty="0">
              <a:latin typeface="Arial" panose="020B0604020202020204" pitchFamily="34" charset="0"/>
            </a:endParaRPr>
          </a:p>
          <a:p>
            <a:pPr lvl="0" defTabSz="914400" eaLnBrk="0" fontAlgn="base" hangingPunct="0">
              <a:spcBef>
                <a:spcPct val="0"/>
              </a:spcBef>
              <a:spcAft>
                <a:spcPct val="0"/>
              </a:spcAft>
            </a:pPr>
            <a:r>
              <a:rPr lang="en-GB" altLang="en-US" b="1" i="1" dirty="0">
                <a:latin typeface="Times New Roman" panose="02020603050405020304" pitchFamily="18" charset="0"/>
                <a:ea typeface="Times New Roman" panose="02020603050405020304" pitchFamily="18" charset="0"/>
                <a:cs typeface="Times New Roman" panose="02020603050405020304" pitchFamily="18" charset="0"/>
              </a:rPr>
              <a:t> GROUP 1 MEMBERS</a:t>
            </a:r>
            <a:endParaRPr lang="en-US" altLang="en-US" sz="1000" dirty="0"/>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161532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6469" y="1371600"/>
            <a:ext cx="9287691" cy="2463495"/>
          </a:xfrm>
          <a:prstGeom prst="rect">
            <a:avLst/>
          </a:prstGeom>
        </p:spPr>
        <p:txBody>
          <a:bodyPr wrap="square">
            <a:spAutoFit/>
          </a:bodyPr>
          <a:lstStyle/>
          <a:p>
            <a:pPr marR="0" lvl="0">
              <a:lnSpc>
                <a:spcPct val="107000"/>
              </a:lnSpc>
              <a:spcBef>
                <a:spcPts val="0"/>
              </a:spcBef>
              <a:spcAft>
                <a:spcPts val="800"/>
              </a:spcAft>
            </a:pPr>
            <a:r>
              <a:rPr lang="en-US" sz="3600" b="1" dirty="0" smtClean="0">
                <a:latin typeface="Calibri" panose="020F0502020204030204" pitchFamily="34" charset="0"/>
                <a:ea typeface="Calibri" panose="020F0502020204030204" pitchFamily="34" charset="0"/>
                <a:cs typeface="Times New Roman" panose="02020603050405020304" pitchFamily="18" charset="0"/>
              </a:rPr>
              <a:t>4. Drawing Conclusions &amp; Making Inferences: </a:t>
            </a:r>
            <a:r>
              <a:rPr lang="en-US" sz="3600" dirty="0" smtClean="0">
                <a:latin typeface="Calibri" panose="020F0502020204030204" pitchFamily="34" charset="0"/>
                <a:ea typeface="Calibri" panose="020F0502020204030204" pitchFamily="34" charset="0"/>
                <a:cs typeface="Times New Roman" panose="02020603050405020304" pitchFamily="18" charset="0"/>
              </a:rPr>
              <a:t>is using information that is implied or inferred to make meaning out of what is not clearly stated. Writers give readers hints that help them. </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031966" y="979714"/>
            <a:ext cx="8717151"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SUMMARY AND CONCLUSION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Agriculture extension is the transfer of scientific information to the farmer while capacity building through training is way of just strengthening the ability of farmers such mind set, level of thinking, etc. through training.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pic>
        <p:nvPicPr>
          <p:cNvPr id="5"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63040" y="1724297"/>
            <a:ext cx="8451668" cy="3046988"/>
          </a:xfrm>
          <a:prstGeom prst="rect">
            <a:avLst/>
          </a:prstGeom>
        </p:spPr>
        <p:txBody>
          <a:bodyPr wrap="square">
            <a:spAutoFit/>
          </a:bodyPr>
          <a:lstStyle/>
          <a:p>
            <a:r>
              <a:rPr lang="en-US" sz="3200" dirty="0" smtClean="0"/>
              <a:t>Trainees should respect </a:t>
            </a:r>
            <a:r>
              <a:rPr lang="en-US" sz="3200" dirty="0" smtClean="0"/>
              <a:t>characteristics of </a:t>
            </a:r>
            <a:r>
              <a:rPr lang="en-US" sz="3200" dirty="0" smtClean="0"/>
              <a:t>effective listening skills like avoiding interruption, get main ideas, avoid distraction, open minded, stop talking, concentrate on what is being said. These will let information being transferred be </a:t>
            </a:r>
            <a:r>
              <a:rPr lang="en-US" sz="3200" dirty="0" smtClean="0"/>
              <a:t>comprehended.</a:t>
            </a:r>
            <a:endParaRPr lang="en-US" sz="3200" dirty="0"/>
          </a:p>
        </p:txBody>
      </p:sp>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pic>
        <p:nvPicPr>
          <p:cNvPr id="5"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52697"/>
            <a:ext cx="10972800" cy="5773469"/>
          </a:xfrm>
        </p:spPr>
        <p:txBody>
          <a:bodyPr>
            <a:normAutofit fontScale="85000" lnSpcReduction="20000"/>
          </a:bodyPr>
          <a:lstStyle/>
          <a:p>
            <a:pPr>
              <a:buNone/>
            </a:pPr>
            <a:r>
              <a:rPr lang="en-US" b="1" dirty="0"/>
              <a:t>Referencing</a:t>
            </a:r>
            <a:r>
              <a:rPr lang="en-US" dirty="0"/>
              <a:t>:</a:t>
            </a:r>
          </a:p>
          <a:p>
            <a:pPr lvl="0"/>
            <a:r>
              <a:rPr lang="en-US" dirty="0" err="1"/>
              <a:t>Shri</a:t>
            </a:r>
            <a:r>
              <a:rPr lang="en-US" dirty="0"/>
              <a:t>. B and </a:t>
            </a:r>
            <a:r>
              <a:rPr lang="en-US" dirty="0" err="1"/>
              <a:t>Srinivas</a:t>
            </a:r>
            <a:r>
              <a:rPr lang="en-US" dirty="0"/>
              <a:t>, ( 2007), </a:t>
            </a:r>
            <a:r>
              <a:rPr lang="en-US" i="1" dirty="0" err="1"/>
              <a:t>Princimple</a:t>
            </a:r>
            <a:r>
              <a:rPr lang="en-US" i="1" dirty="0"/>
              <a:t> and practice of extension management.</a:t>
            </a:r>
            <a:r>
              <a:rPr lang="en-US" dirty="0"/>
              <a:t> National Institute of Agriculture Management. Accessed on 30 Oct 2020. www.manage.gov.in, PDF.</a:t>
            </a:r>
          </a:p>
          <a:p>
            <a:pPr lvl="0"/>
            <a:r>
              <a:rPr lang="en-US" dirty="0"/>
              <a:t>Robert. B and </a:t>
            </a:r>
            <a:r>
              <a:rPr lang="en-US" dirty="0" err="1"/>
              <a:t>Cooter</a:t>
            </a:r>
            <a:r>
              <a:rPr lang="en-US" dirty="0"/>
              <a:t>. Jr. (2003) </a:t>
            </a:r>
            <a:r>
              <a:rPr lang="en-US" i="1" dirty="0" err="1"/>
              <a:t>Teeacher</a:t>
            </a:r>
            <a:r>
              <a:rPr lang="en-US" i="1" dirty="0"/>
              <a:t>  “capacity-building” helps urban children succeed in reading.</a:t>
            </a:r>
            <a:r>
              <a:rPr lang="en-US" dirty="0"/>
              <a:t> The Magazine publisher. </a:t>
            </a:r>
            <a:r>
              <a:rPr lang="en-US" u="sng" dirty="0">
                <a:hlinkClick r:id="rId2"/>
              </a:rPr>
              <a:t>www.reading.org/</a:t>
            </a:r>
            <a:r>
              <a:rPr lang="en-US" dirty="0"/>
              <a:t>. Accessed on 29 Oct 2020. PDF</a:t>
            </a:r>
          </a:p>
          <a:p>
            <a:pPr lvl="0"/>
            <a:r>
              <a:rPr lang="en-US" dirty="0" err="1"/>
              <a:t>Chikaire</a:t>
            </a:r>
            <a:r>
              <a:rPr lang="en-US" dirty="0"/>
              <a:t>, J.U (2015), </a:t>
            </a:r>
            <a:r>
              <a:rPr lang="en-US" i="1" dirty="0"/>
              <a:t>Capacity Building: Key to Agricultural Extension Survival</a:t>
            </a:r>
            <a:r>
              <a:rPr lang="en-US" dirty="0"/>
              <a:t>. An International Publisher for Academic and Scientific Resources </a:t>
            </a:r>
            <a:r>
              <a:rPr lang="en-US" b="1" u="sng" dirty="0">
                <a:hlinkClick r:id="rId3"/>
              </a:rPr>
              <a:t>http://saspjournals.com/sjavs</a:t>
            </a:r>
            <a:r>
              <a:rPr lang="en-US" b="1" dirty="0"/>
              <a:t> ,</a:t>
            </a:r>
            <a:r>
              <a:rPr lang="en-US" dirty="0"/>
              <a:t>Accessed on 28 Oct 2020. PDF.</a:t>
            </a:r>
          </a:p>
          <a:p>
            <a:pPr lvl="0"/>
            <a:r>
              <a:rPr lang="en-US" dirty="0"/>
              <a:t>Mark. N,(2013), </a:t>
            </a:r>
            <a:r>
              <a:rPr lang="en-US" i="1" dirty="0"/>
              <a:t>Capacity development/ capacity </a:t>
            </a:r>
            <a:r>
              <a:rPr lang="en-US" i="1" dirty="0" err="1"/>
              <a:t>building.</a:t>
            </a:r>
            <a:r>
              <a:rPr lang="en-US" dirty="0" err="1"/>
              <a:t>European</a:t>
            </a:r>
            <a:r>
              <a:rPr lang="en-US" dirty="0"/>
              <a:t> union’s seventh frame </a:t>
            </a:r>
            <a:r>
              <a:rPr lang="en-US" dirty="0" err="1"/>
              <a:t>programme</a:t>
            </a:r>
            <a:r>
              <a:rPr lang="en-US" dirty="0"/>
              <a:t>. PDF</a:t>
            </a:r>
          </a:p>
          <a:p>
            <a:pPr lvl="0"/>
            <a:r>
              <a:rPr lang="en-US" dirty="0"/>
              <a:t>Abdul-Aziz </a:t>
            </a:r>
            <a:r>
              <a:rPr lang="en-US" dirty="0" err="1"/>
              <a:t>Haruna</a:t>
            </a:r>
            <a:r>
              <a:rPr lang="en-US" dirty="0"/>
              <a:t>, Ahmed </a:t>
            </a:r>
            <a:r>
              <a:rPr lang="en-US" dirty="0" err="1"/>
              <a:t>Abubakar</a:t>
            </a:r>
            <a:r>
              <a:rPr lang="en-US" dirty="0"/>
              <a:t> and </a:t>
            </a:r>
            <a:r>
              <a:rPr lang="en-US" dirty="0" err="1"/>
              <a:t>A.U.kuyello</a:t>
            </a:r>
            <a:r>
              <a:rPr lang="en-US" dirty="0"/>
              <a:t>.(2012). Interpersonal communication skills for Agricultural extension Agents. Extension Bulletin No. 202..  PDF.</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ChangeArrowheads="1"/>
          </p:cNvSpPr>
          <p:nvPr/>
        </p:nvSpPr>
        <p:spPr bwMode="auto">
          <a:xfrm>
            <a:off x="660401" y="4898120"/>
            <a:ext cx="56769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6"/>
          <p:cNvSpPr/>
          <p:nvPr/>
        </p:nvSpPr>
        <p:spPr>
          <a:xfrm>
            <a:off x="951470" y="3299254"/>
            <a:ext cx="8192529" cy="1569660"/>
          </a:xfrm>
          <a:prstGeom prst="rect">
            <a:avLst/>
          </a:prstGeom>
        </p:spPr>
        <p:txBody>
          <a:bodyPr wrap="square">
            <a:spAutoFit/>
          </a:bodyPr>
          <a:lstStyle/>
          <a:p>
            <a:pPr lvl="0" defTabSz="914400" eaLnBrk="0" fontAlgn="base" hangingPunct="0">
              <a:spcBef>
                <a:spcPct val="0"/>
              </a:spcBef>
              <a:spcAft>
                <a:spcPct val="0"/>
              </a:spcAft>
            </a:pPr>
            <a:r>
              <a:rPr lang="en-US" altLang="en-US" sz="2400" dirty="0" smtClean="0">
                <a:latin typeface="Times New Roman" panose="02020603050405020304" pitchFamily="18" charset="0"/>
                <a:ea typeface="Times New Roman" panose="02020603050405020304" pitchFamily="18" charset="0"/>
                <a:cs typeface="Times New Roman" panose="02020603050405020304" pitchFamily="18" charset="0"/>
              </a:rPr>
              <a:t>Topic</a:t>
            </a:r>
            <a:r>
              <a:rPr lang="en-US" alt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CAPACITY </a:t>
            </a:r>
            <a:r>
              <a:rPr lang="en-US" alt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BUILDING THROUGHT TRAINING IS THE ONE OF </a:t>
            </a:r>
            <a:r>
              <a:rPr lang="en-US" altLang="en-US"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a:t>
            </a:r>
            <a:r>
              <a:rPr lang="en-US" alt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IMPORTANT DIMENSION FUNCTIONARY. OUTLINE IN </a:t>
            </a:r>
            <a:r>
              <a:rPr lang="en-US" altLang="en-US"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DETAILS</a:t>
            </a:r>
            <a:r>
              <a:rPr lang="en-US" alt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THE EFFECTIVENES OF LISTENING AND READING </a:t>
            </a:r>
            <a:r>
              <a:rPr lang="en-US" altLang="en-US"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SKILLS </a:t>
            </a:r>
            <a:r>
              <a:rPr lang="en-US" alt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INCAPACITY BUILDING OF EXTENSION </a:t>
            </a:r>
            <a:r>
              <a:rPr lang="en-US" altLang="en-US"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FUCTIONARITIES</a:t>
            </a:r>
            <a:r>
              <a:rPr lang="en-US" altLang="en-US"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1400" dirty="0"/>
          </a:p>
        </p:txBody>
      </p:sp>
      <p:sp>
        <p:nvSpPr>
          <p:cNvPr id="8" name="Rectangle 7"/>
          <p:cNvSpPr/>
          <p:nvPr/>
        </p:nvSpPr>
        <p:spPr>
          <a:xfrm>
            <a:off x="1173892" y="1556951"/>
            <a:ext cx="7970107" cy="1200329"/>
          </a:xfrm>
          <a:prstGeom prst="rect">
            <a:avLst/>
          </a:prstGeom>
        </p:spPr>
        <p:txBody>
          <a:bodyPr wrap="square">
            <a:spAutoFit/>
          </a:bodyPr>
          <a:lstStyle/>
          <a:p>
            <a:pPr lvl="0" defTabSz="914400" eaLnBrk="0" fontAlgn="base" hangingPunct="0">
              <a:spcBef>
                <a:spcPct val="0"/>
              </a:spcBef>
              <a:spcAft>
                <a:spcPct val="0"/>
              </a:spcAft>
            </a:pPr>
            <a:r>
              <a:rPr lang="en-US" altLang="en-US" b="1" dirty="0">
                <a:latin typeface="Times New Roman" panose="02020603050405020304" pitchFamily="18" charset="0"/>
                <a:ea typeface="Times New Roman" panose="02020603050405020304" pitchFamily="18" charset="0"/>
                <a:cs typeface="Times New Roman" panose="02020603050405020304" pitchFamily="18" charset="0"/>
              </a:rPr>
              <a:t>MODULE NAME</a:t>
            </a:r>
            <a:r>
              <a:rPr lang="en-US" alt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b="1" dirty="0">
                <a:latin typeface="Times New Roman" panose="02020603050405020304" pitchFamily="18" charset="0"/>
                <a:ea typeface="Times New Roman" panose="02020603050405020304" pitchFamily="18" charset="0"/>
                <a:cs typeface="Times New Roman" panose="02020603050405020304" pitchFamily="18" charset="0"/>
              </a:rPr>
              <a:t>AGRICULTURE EXTENSION AND </a:t>
            </a:r>
            <a:r>
              <a:rPr lang="en-US" altLang="en-US" b="1" dirty="0" smtClean="0">
                <a:latin typeface="Times New Roman" panose="02020603050405020304" pitchFamily="18" charset="0"/>
                <a:ea typeface="Times New Roman" panose="02020603050405020304" pitchFamily="18" charset="0"/>
                <a:cs typeface="Times New Roman" panose="02020603050405020304" pitchFamily="18" charset="0"/>
              </a:rPr>
              <a:t>POLICIES</a:t>
            </a:r>
          </a:p>
          <a:p>
            <a:pPr lvl="0" defTabSz="914400" eaLnBrk="0" fontAlgn="base" hangingPunct="0">
              <a:spcBef>
                <a:spcPct val="0"/>
              </a:spcBef>
              <a:spcAft>
                <a:spcPct val="0"/>
              </a:spcAft>
            </a:pPr>
            <a:endParaRPr lang="en-US" altLang="en-US"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pPr>
            <a:endParaRPr lang="en-US" altLang="en-US" b="1" dirty="0">
              <a:latin typeface="Times New Roman" panose="02020603050405020304" pitchFamily="18" charset="0"/>
              <a:ea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pPr>
            <a:r>
              <a:rPr lang="en-US" altLang="en-US" b="1" dirty="0" smtClean="0">
                <a:latin typeface="Times New Roman" panose="02020603050405020304" pitchFamily="18" charset="0"/>
                <a:ea typeface="Times New Roman" panose="02020603050405020304" pitchFamily="18" charset="0"/>
                <a:cs typeface="Times New Roman" panose="02020603050405020304" pitchFamily="18" charset="0"/>
              </a:rPr>
              <a:t>COMPONENT</a:t>
            </a:r>
            <a:r>
              <a:rPr lang="en-US" altLang="en-US" b="1" dirty="0">
                <a:latin typeface="Times New Roman" panose="02020603050405020304" pitchFamily="18" charset="0"/>
                <a:ea typeface="Times New Roman" panose="02020603050405020304" pitchFamily="18" charset="0"/>
                <a:cs typeface="Times New Roman" panose="02020603050405020304" pitchFamily="18" charset="0"/>
              </a:rPr>
              <a:t>: TECHNOLOGY TRANSFER SKILLS AND STRATEGIES</a:t>
            </a:r>
            <a:endParaRPr lang="en-US" altLang="en-US" sz="3200" dirty="0">
              <a:latin typeface="Arial" panose="020B0604020202020204" pitchFamily="34" charset="0"/>
            </a:endParaRPr>
          </a:p>
        </p:txBody>
      </p:sp>
      <p:sp>
        <p:nvSpPr>
          <p:cNvPr id="9" name="Right Arrow 8"/>
          <p:cNvSpPr/>
          <p:nvPr/>
        </p:nvSpPr>
        <p:spPr>
          <a:xfrm>
            <a:off x="0" y="6003305"/>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tx1"/>
                </a:solidFill>
                <a:effectLst>
                  <a:innerShdw blurRad="63500" dist="50800" dir="13500000">
                    <a:srgbClr val="000000">
                      <a:alpha val="50000"/>
                    </a:srgbClr>
                  </a:innerShdw>
                </a:effectLst>
              </a:rPr>
              <a:t>GROUP </a:t>
            </a:r>
            <a:r>
              <a:rPr lang="en-US" b="1" spc="50" dirty="0">
                <a:ln w="0"/>
                <a:solidFill>
                  <a:schemeClr val="tx1"/>
                </a:solidFill>
                <a:effectLst>
                  <a:innerShdw blurRad="63500" dist="50800" dir="13500000">
                    <a:srgbClr val="000000">
                      <a:alpha val="50000"/>
                    </a:srgbClr>
                  </a:innerShdw>
                </a:effectLst>
              </a:rPr>
              <a:t>1 - CROP PRODUCTION</a:t>
            </a:r>
          </a:p>
        </p:txBody>
      </p:sp>
      <p:pic>
        <p:nvPicPr>
          <p:cNvPr id="10"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09550" y="437878"/>
            <a:ext cx="2857501" cy="118191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5220476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80606"/>
            <a:ext cx="10363200" cy="3474720"/>
          </a:xfrm>
        </p:spPr>
        <p:txBody>
          <a:bodyPr>
            <a:normAutofit/>
          </a:bodyPr>
          <a:lstStyle/>
          <a:p>
            <a:r>
              <a:rPr lang="en-US" sz="2200" b="1" u="sng" cap="none" dirty="0">
                <a:ln>
                  <a:noFill/>
                </a:ln>
                <a:latin typeface="+mn-lt"/>
              </a:rPr>
              <a:t>Topic</a:t>
            </a:r>
            <a:r>
              <a:rPr lang="en-US" sz="2200" b="1" u="sng" dirty="0">
                <a:latin typeface="+mn-lt"/>
              </a:rPr>
              <a:t>: </a:t>
            </a:r>
            <a:r>
              <a:rPr lang="en-US" sz="2200" b="1" dirty="0">
                <a:latin typeface="+mn-lt"/>
              </a:rPr>
              <a:t>CAPACITY BUILDING THROUGHT TRAINING IS THE ONE OF THE IMPORTANT DIMENSION FUNCTIONARY. OUTLINE IN DETAILS, THE EFFECTIVENES OF LISTENING AND READING SKILLS INCAPACITY BUILDING OF EXTENSION FUCTIONARITIES</a:t>
            </a:r>
            <a:r>
              <a:rPr lang="en-US" sz="2200" b="1" dirty="0"/>
              <a:t>?</a:t>
            </a:r>
            <a:br>
              <a:rPr lang="en-US" sz="2200" b="1" dirty="0"/>
            </a:br>
            <a:r>
              <a:rPr lang="en-US" sz="2000" dirty="0"/>
              <a:t/>
            </a:r>
            <a:br>
              <a:rPr lang="en-US" sz="2000" dirty="0"/>
            </a:br>
            <a:endParaRPr lang="en-US" sz="2000" dirty="0"/>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317288888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56054"/>
            <a:ext cx="6725933" cy="1281633"/>
          </a:xfrm>
          <a:prstGeom prst="rect">
            <a:avLst/>
          </a:prstGeom>
        </p:spPr>
        <p:txBody>
          <a:bodyPr wrap="square">
            <a:spAutoFit/>
          </a:bodyPr>
          <a:lstStyle/>
          <a:p>
            <a:pPr>
              <a:lnSpc>
                <a:spcPct val="107000"/>
              </a:lnSpc>
              <a:spcAft>
                <a:spcPts val="800"/>
              </a:spcAft>
            </a:pPr>
            <a:r>
              <a:rPr lang="en-US" sz="2400" b="1" dirty="0">
                <a:ea typeface="Calibri" panose="020F0502020204030204" pitchFamily="34" charset="0"/>
                <a:cs typeface="Times New Roman" panose="02020603050405020304" pitchFamily="18" charset="0"/>
              </a:rPr>
              <a:t>By definition we can describe </a:t>
            </a:r>
            <a:r>
              <a:rPr lang="en-US" sz="2400" b="1" dirty="0" smtClean="0">
                <a:ea typeface="Calibri" panose="020F0502020204030204" pitchFamily="34" charset="0"/>
                <a:cs typeface="Times New Roman" panose="02020603050405020304" pitchFamily="18" charset="0"/>
              </a:rPr>
              <a:t>this point in view in agriculture field</a:t>
            </a:r>
            <a:r>
              <a:rPr lang="en-US" b="1" dirty="0" smtClean="0">
                <a:latin typeface="Calibri" panose="020F0502020204030204" pitchFamily="34" charset="0"/>
                <a:ea typeface="Calibri" panose="020F0502020204030204" pitchFamily="34" charset="0"/>
                <a:cs typeface="Times New Roman" panose="02020603050405020304" pitchFamily="18" charset="0"/>
              </a:rPr>
              <a:t> </a:t>
            </a:r>
            <a:r>
              <a:rPr lang="en-US" b="1" dirty="0" smtClean="0">
                <a:solidFill>
                  <a:schemeClr val="accent5">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396313" y="1293223"/>
            <a:ext cx="9132350" cy="1649811"/>
          </a:xfrm>
          <a:prstGeom prst="rect">
            <a:avLst/>
          </a:prstGeom>
        </p:spPr>
        <p:txBody>
          <a:bodyPr wrap="square">
            <a:spAutoFit/>
          </a:bodyPr>
          <a:lstStyle/>
          <a:p>
            <a:pPr>
              <a:lnSpc>
                <a:spcPct val="107000"/>
              </a:lnSpc>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Agriculture extension</a:t>
            </a:r>
            <a:r>
              <a:rPr lang="en-US" sz="3200" dirty="0">
                <a:latin typeface="Calibri" panose="020F0502020204030204" pitchFamily="34" charset="0"/>
                <a:ea typeface="Calibri" panose="020F0502020204030204" pitchFamily="34" charset="0"/>
                <a:cs typeface="Times New Roman" panose="02020603050405020304" pitchFamily="18" charset="0"/>
              </a:rPr>
              <a:t>: is the process of transferring scientific research and new knowledge to the agricultural practices through farmer education.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396313" y="3135087"/>
            <a:ext cx="9823621" cy="2200089"/>
          </a:xfrm>
          <a:prstGeom prst="rect">
            <a:avLst/>
          </a:prstGeom>
        </p:spPr>
        <p:txBody>
          <a:bodyPr wrap="square">
            <a:spAutoFit/>
          </a:bodyPr>
          <a:lstStyle/>
          <a:p>
            <a:pPr>
              <a:lnSpc>
                <a:spcPct val="107000"/>
              </a:lnSpc>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Capacity building</a:t>
            </a:r>
            <a:r>
              <a:rPr lang="en-US" sz="3200" dirty="0">
                <a:latin typeface="Calibri" panose="020F0502020204030204" pitchFamily="34" charset="0"/>
                <a:ea typeface="Calibri" panose="020F0502020204030204" pitchFamily="34" charset="0"/>
                <a:cs typeface="Times New Roman" panose="02020603050405020304" pitchFamily="18" charset="0"/>
              </a:rPr>
              <a:t>: Is the process of developing and strengthening the skills, instinct, abilities, processes and resources that organizations and community need to survive, adapt, and thrives fast changing world.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32132"/>
            <a:ext cx="2247900" cy="1038225"/>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1273376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8476" y="210061"/>
            <a:ext cx="10181967" cy="5108065"/>
          </a:xfrm>
          <a:prstGeom prst="rect">
            <a:avLst/>
          </a:prstGeom>
        </p:spPr>
        <p:txBody>
          <a:bodyPr wrap="square">
            <a:spAutoFit/>
          </a:bodyPr>
          <a:lstStyle/>
          <a:p>
            <a:pPr>
              <a:lnSpc>
                <a:spcPct val="107000"/>
              </a:lnSpc>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Capacity building through training</a:t>
            </a:r>
            <a:r>
              <a:rPr lang="en-US" sz="3200" dirty="0">
                <a:latin typeface="Calibri" panose="020F0502020204030204" pitchFamily="34" charset="0"/>
                <a:ea typeface="Calibri" panose="020F0502020204030204" pitchFamily="34" charset="0"/>
                <a:cs typeface="Times New Roman" panose="02020603050405020304" pitchFamily="18" charset="0"/>
              </a:rPr>
              <a:t>: is the </a:t>
            </a:r>
            <a:r>
              <a:rPr lang="en-US" sz="3200" dirty="0" smtClean="0">
                <a:latin typeface="Calibri" panose="020F0502020204030204" pitchFamily="34" charset="0"/>
                <a:ea typeface="Calibri" panose="020F0502020204030204" pitchFamily="34" charset="0"/>
                <a:cs typeface="Times New Roman" panose="02020603050405020304" pitchFamily="18" charset="0"/>
              </a:rPr>
              <a:t>programs </a:t>
            </a:r>
            <a:r>
              <a:rPr lang="en-US" sz="3200" dirty="0">
                <a:latin typeface="Calibri" panose="020F0502020204030204" pitchFamily="34" charset="0"/>
                <a:ea typeface="Calibri" panose="020F0502020204030204" pitchFamily="34" charset="0"/>
                <a:cs typeface="Times New Roman" panose="02020603050405020304" pitchFamily="18" charset="0"/>
              </a:rPr>
              <a:t>that enable people, communities and organizations to develop, implement and maintain effective social </a:t>
            </a:r>
            <a:r>
              <a:rPr lang="en-US" sz="3200" dirty="0" smtClean="0">
                <a:latin typeface="Calibri" panose="020F0502020204030204" pitchFamily="34" charset="0"/>
                <a:ea typeface="Calibri" panose="020F0502020204030204" pitchFamily="34" charset="0"/>
                <a:cs typeface="Times New Roman" panose="02020603050405020304" pitchFamily="18" charset="0"/>
              </a:rPr>
              <a:t>standards.</a:t>
            </a:r>
          </a:p>
          <a:p>
            <a:pPr>
              <a:lnSpc>
                <a:spcPct val="107000"/>
              </a:lnSpc>
              <a:spcAft>
                <a:spcPts val="80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a:latin typeface="Calibri" panose="020F0502020204030204" pitchFamily="34" charset="0"/>
                <a:ea typeface="Calibri" panose="020F0502020204030204" pitchFamily="34" charset="0"/>
                <a:cs typeface="Times New Roman" panose="02020603050405020304" pitchFamily="18" charset="0"/>
              </a:rPr>
              <a:t>Listening</a:t>
            </a:r>
            <a:r>
              <a:rPr lang="en-US" sz="3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is a process of receiving, interpreting and reacting to the messages received from the communication sender. Listening is a process involving awareness, reception, and perception.</a:t>
            </a:r>
          </a:p>
          <a:p>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2655061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88275"/>
            <a:ext cx="10972800" cy="5237892"/>
          </a:xfrm>
        </p:spPr>
        <p:txBody>
          <a:bodyPr/>
          <a:lstStyle/>
          <a:p>
            <a:r>
              <a:rPr lang="en-US" b="1" dirty="0" err="1" smtClean="0">
                <a:latin typeface="Times New Roman" panose="02020603050405020304" pitchFamily="18" charset="0"/>
                <a:ea typeface="Calibri" panose="020F0502020204030204" pitchFamily="34" charset="0"/>
              </a:rPr>
              <a:t>Reading</a:t>
            </a:r>
            <a:r>
              <a:rPr lang="en-US" b="1" dirty="0" err="1" smtClean="0">
                <a:solidFill>
                  <a:srgbClr val="000000"/>
                </a:solidFill>
                <a:latin typeface="Times New Roman" panose="02020603050405020304" pitchFamily="18" charset="0"/>
                <a:ea typeface="Calibri" panose="020F0502020204030204" pitchFamily="34" charset="0"/>
              </a:rPr>
              <a:t>:</a:t>
            </a:r>
            <a:r>
              <a:rPr lang="en-US" dirty="0" err="1" smtClean="0">
                <a:solidFill>
                  <a:srgbClr val="000000"/>
                </a:solidFill>
                <a:ea typeface="Calibri" panose="020F0502020204030204" pitchFamily="34" charset="0"/>
              </a:rPr>
              <a:t>It</a:t>
            </a:r>
            <a:r>
              <a:rPr lang="en-US" dirty="0" smtClean="0">
                <a:solidFill>
                  <a:srgbClr val="000000"/>
                </a:solidFill>
                <a:ea typeface="Calibri" panose="020F0502020204030204" pitchFamily="34" charset="0"/>
              </a:rPr>
              <a:t> </a:t>
            </a:r>
            <a:r>
              <a:rPr lang="en-US" dirty="0">
                <a:solidFill>
                  <a:srgbClr val="000000"/>
                </a:solidFill>
                <a:ea typeface="Calibri" panose="020F0502020204030204" pitchFamily="34" charset="0"/>
              </a:rPr>
              <a:t>is a visual process: Eye movement, eye span, and perception </a:t>
            </a:r>
            <a:r>
              <a:rPr lang="en-US" dirty="0" smtClean="0">
                <a:solidFill>
                  <a:srgbClr val="000000"/>
                </a:solidFill>
                <a:ea typeface="Calibri" panose="020F0502020204030204" pitchFamily="34" charset="0"/>
              </a:rPr>
              <a:t>span</a:t>
            </a:r>
            <a:r>
              <a:rPr lang="en-US" dirty="0" smtClean="0">
                <a:solidFill>
                  <a:srgbClr val="000000"/>
                </a:solidFill>
                <a:latin typeface="Times New Roman" panose="02020603050405020304" pitchFamily="18" charset="0"/>
                <a:ea typeface="Calibri" panose="020F0502020204030204" pitchFamily="34"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It is a brain process, word resources (or) vocabulary, background </a:t>
            </a:r>
            <a:r>
              <a:rPr lang="en-US" dirty="0" err="1" smtClean="0">
                <a:latin typeface="Calibri" panose="020F0502020204030204" pitchFamily="34" charset="0"/>
                <a:ea typeface="Calibri" panose="020F0502020204030204" pitchFamily="34" charset="0"/>
                <a:cs typeface="Times New Roman" panose="02020603050405020304" pitchFamily="18" charset="0"/>
              </a:rPr>
              <a:t>knowledge,etc</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endParaRPr lang="en-US" dirty="0">
              <a:latin typeface="Calibri" panose="020F0502020204030204" pitchFamily="34" charset="0"/>
              <a:cs typeface="Times New Roman" panose="02020603050405020304" pitchFamily="18" charset="0"/>
            </a:endParaRPr>
          </a:p>
          <a:p>
            <a:pPr>
              <a:buNone/>
            </a:pPr>
            <a:r>
              <a:rPr lang="en-US" dirty="0" smtClean="0">
                <a:latin typeface="Calibri" panose="020F0502020204030204" pitchFamily="34" charset="0"/>
                <a:ea typeface="Calibri" panose="020F0502020204030204" pitchFamily="34" charset="0"/>
                <a:cs typeface="Times New Roman" panose="02020603050405020304" pitchFamily="18" charset="0"/>
              </a:rPr>
              <a:t>Capacity building is vital for farmers in increasing production where extension agents try to train them how they can adopt new innovation which is in existence.</a:t>
            </a:r>
            <a:endParaRPr lang="en-US" dirty="0"/>
          </a:p>
        </p:txBody>
      </p:sp>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pic>
        <p:nvPicPr>
          <p:cNvPr id="5"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1397726"/>
            <a:ext cx="10215153" cy="3751668"/>
          </a:xfrm>
          <a:prstGeom prst="rect">
            <a:avLst/>
          </a:prstGeom>
        </p:spPr>
        <p:txBody>
          <a:bodyPr wrap="square">
            <a:spAutoFit/>
          </a:bodyPr>
          <a:lstStyle/>
          <a:p>
            <a:pPr>
              <a:lnSpc>
                <a:spcPct val="107000"/>
              </a:lnSpc>
              <a:spcAft>
                <a:spcPts val="800"/>
              </a:spcAft>
            </a:pPr>
            <a:r>
              <a:rPr lang="en-US" sz="3600" dirty="0" smtClean="0">
                <a:latin typeface="Calibri" panose="020F0502020204030204" pitchFamily="34" charset="0"/>
                <a:ea typeface="Calibri" panose="020F0502020204030204" pitchFamily="34" charset="0"/>
                <a:cs typeface="Times New Roman" panose="02020603050405020304" pitchFamily="18" charset="0"/>
              </a:rPr>
              <a:t> </a:t>
            </a:r>
            <a:r>
              <a:rPr lang="en-US" sz="3600" dirty="0">
                <a:latin typeface="Calibri" panose="020F0502020204030204" pitchFamily="34" charset="0"/>
                <a:ea typeface="Calibri" panose="020F0502020204030204" pitchFamily="34" charset="0"/>
                <a:cs typeface="Times New Roman" panose="02020603050405020304" pitchFamily="18" charset="0"/>
              </a:rPr>
              <a:t>During training, the effectiveness of communication skills </a:t>
            </a:r>
            <a:r>
              <a:rPr lang="en-US" sz="3600" dirty="0" smtClean="0">
                <a:latin typeface="Calibri" panose="020F0502020204030204" pitchFamily="34" charset="0"/>
                <a:ea typeface="Calibri" panose="020F0502020204030204" pitchFamily="34" charset="0"/>
                <a:cs typeface="Times New Roman" panose="02020603050405020304" pitchFamily="18" charset="0"/>
              </a:rPr>
              <a:t>(</a:t>
            </a:r>
            <a:r>
              <a:rPr lang="en-US" sz="3600" dirty="0" smtClean="0">
                <a:latin typeface="Calibri" panose="020F0502020204030204" pitchFamily="34" charset="0"/>
                <a:ea typeface="Calibri" panose="020F0502020204030204" pitchFamily="34" charset="0"/>
                <a:cs typeface="Times New Roman" panose="02020603050405020304" pitchFamily="18" charset="0"/>
              </a:rPr>
              <a:t>listening</a:t>
            </a:r>
            <a:r>
              <a:rPr lang="en-US" sz="3600" dirty="0">
                <a:latin typeface="Calibri" panose="020F0502020204030204" pitchFamily="34" charset="0"/>
                <a:ea typeface="Calibri" panose="020F0502020204030204" pitchFamily="34" charset="0"/>
                <a:cs typeface="Times New Roman" panose="02020603050405020304" pitchFamily="18" charset="0"/>
              </a:rPr>
              <a:t>, reading skills </a:t>
            </a:r>
            <a:r>
              <a:rPr lang="en-US" sz="3600" dirty="0" smtClean="0">
                <a:latin typeface="Calibri" panose="020F0502020204030204" pitchFamily="34" charset="0"/>
                <a:ea typeface="Calibri" panose="020F0502020204030204" pitchFamily="34" charset="0"/>
                <a:cs typeface="Times New Roman" panose="02020603050405020304" pitchFamily="18" charset="0"/>
              </a:rPr>
              <a:t>)are </a:t>
            </a:r>
            <a:r>
              <a:rPr lang="en-US" sz="3600" dirty="0">
                <a:latin typeface="Calibri" panose="020F0502020204030204" pitchFamily="34" charset="0"/>
                <a:ea typeface="Calibri" panose="020F0502020204030204" pitchFamily="34" charset="0"/>
                <a:cs typeface="Times New Roman" panose="02020603050405020304" pitchFamily="18" charset="0"/>
              </a:rPr>
              <a:t>necessary for making information to be easy transferred. </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marL="571500" indent="-571500">
              <a:lnSpc>
                <a:spcPct val="107000"/>
              </a:lnSpc>
              <a:spcAft>
                <a:spcPts val="800"/>
              </a:spcAft>
              <a:buFont typeface="Wingdings" panose="05000000000000000000" pitchFamily="2" charset="2"/>
              <a:buChar char="Ø"/>
            </a:pPr>
            <a:r>
              <a:rPr lang="en-US" sz="3600" dirty="0" smtClean="0">
                <a:latin typeface="Calibri" panose="020F0502020204030204" pitchFamily="34" charset="0"/>
                <a:ea typeface="Calibri" panose="020F0502020204030204" pitchFamily="34" charset="0"/>
                <a:cs typeface="Times New Roman" panose="02020603050405020304" pitchFamily="18" charset="0"/>
              </a:rPr>
              <a:t>The </a:t>
            </a:r>
            <a:r>
              <a:rPr lang="en-US" sz="3600" dirty="0">
                <a:latin typeface="Calibri" panose="020F0502020204030204" pitchFamily="34" charset="0"/>
                <a:ea typeface="Calibri" panose="020F0502020204030204" pitchFamily="34" charset="0"/>
                <a:cs typeface="Times New Roman" panose="02020603050405020304" pitchFamily="18" charset="0"/>
              </a:rPr>
              <a:t>followings are the features of effective listening and reading skills in capacity building of agriculture extension functionaries.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2785742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319" y="172995"/>
            <a:ext cx="6518508" cy="658835"/>
          </a:xfrm>
          <a:prstGeom prst="rect">
            <a:avLst/>
          </a:prstGeom>
        </p:spPr>
        <p:txBody>
          <a:bodyPr wrap="square">
            <a:spAutoFit/>
          </a:bodyPr>
          <a:lstStyle/>
          <a:p>
            <a:pPr marL="342900" marR="0" lvl="0" indent="-342900">
              <a:lnSpc>
                <a:spcPct val="107000"/>
              </a:lnSpc>
              <a:spcBef>
                <a:spcPts val="0"/>
              </a:spcBef>
              <a:spcAft>
                <a:spcPts val="800"/>
              </a:spcAft>
              <a:buFont typeface="+mj-lt"/>
              <a:buAutoNum type="romanUcPeriod"/>
            </a:pPr>
            <a:r>
              <a:rPr lang="en-US" sz="3600" b="1" dirty="0">
                <a:latin typeface="Calibri" panose="020F0502020204030204" pitchFamily="34" charset="0"/>
                <a:ea typeface="Calibri" panose="020F0502020204030204" pitchFamily="34" charset="0"/>
                <a:cs typeface="Times New Roman" panose="02020603050405020304" pitchFamily="18" charset="0"/>
              </a:rPr>
              <a:t>Effective Listening Techniques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087393" y="1680519"/>
            <a:ext cx="9846217" cy="3422091"/>
          </a:xfrm>
          <a:prstGeom prst="rect">
            <a:avLst/>
          </a:prstGeom>
        </p:spPr>
        <p:txBody>
          <a:bodyPr wrap="square">
            <a:spAutoFit/>
          </a:bodyPr>
          <a:lstStyle/>
          <a:p>
            <a:pPr marL="342900" marR="0" lvl="0" indent="-342900">
              <a:lnSpc>
                <a:spcPct val="107000"/>
              </a:lnSpc>
              <a:spcBef>
                <a:spcPts val="0"/>
              </a:spcBef>
              <a:spcAft>
                <a:spcPts val="800"/>
              </a:spcAft>
              <a:buFont typeface="+mj-lt"/>
              <a:buAutoNum type="alphaLcParenR"/>
            </a:pPr>
            <a:r>
              <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Stop talking: </a:t>
            </a:r>
            <a:r>
              <a:rPr lang="en-US" sz="2800" dirty="0">
                <a:latin typeface="Calibri" panose="020F0502020204030204" pitchFamily="34" charset="0"/>
                <a:ea typeface="Calibri" panose="020F0502020204030204" pitchFamily="34" charset="0"/>
                <a:cs typeface="Times New Roman" panose="02020603050405020304" pitchFamily="18" charset="0"/>
              </a:rPr>
              <a:t>when you stop talking, you are able to bring your mind back to regular thinking. During training it is important to stop the conversation between the individuals, so that the condition of total silence is created and maintained, only the trainer remains speaks.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2800" dirty="0" smtClean="0">
                <a:latin typeface="Calibri" panose="020F0502020204030204" pitchFamily="34" charset="0"/>
                <a:ea typeface="Calibri" panose="020F0502020204030204" pitchFamily="34" charset="0"/>
                <a:cs typeface="Times New Roman" panose="02020603050405020304" pitchFamily="18" charset="0"/>
              </a:rPr>
              <a:t>As </a:t>
            </a:r>
            <a:r>
              <a:rPr lang="en-US" sz="2800" dirty="0">
                <a:latin typeface="Calibri" panose="020F0502020204030204" pitchFamily="34" charset="0"/>
                <a:ea typeface="Calibri" panose="020F0502020204030204" pitchFamily="34" charset="0"/>
                <a:cs typeface="Times New Roman" panose="02020603050405020304" pitchFamily="18" charset="0"/>
              </a:rPr>
              <a:t>a result the message in capacity building (e.g.: new method of farming system) delivers at great percentage.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44100" y="5819775"/>
            <a:ext cx="2247900" cy="103822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ight Arrow 8"/>
          <p:cNvSpPr/>
          <p:nvPr/>
        </p:nvSpPr>
        <p:spPr>
          <a:xfrm>
            <a:off x="-1" y="6042454"/>
            <a:ext cx="6944497" cy="815546"/>
          </a:xfrm>
          <a:custGeom>
            <a:avLst/>
            <a:gdLst>
              <a:gd name="connsiteX0" fmla="*/ 0 w 6895070"/>
              <a:gd name="connsiteY0" fmla="*/ 296627 h 1186506"/>
              <a:gd name="connsiteX1" fmla="*/ 6301817 w 6895070"/>
              <a:gd name="connsiteY1" fmla="*/ 296627 h 1186506"/>
              <a:gd name="connsiteX2" fmla="*/ 6301817 w 6895070"/>
              <a:gd name="connsiteY2" fmla="*/ 0 h 1186506"/>
              <a:gd name="connsiteX3" fmla="*/ 6895070 w 6895070"/>
              <a:gd name="connsiteY3" fmla="*/ 593253 h 1186506"/>
              <a:gd name="connsiteX4" fmla="*/ 6301817 w 6895070"/>
              <a:gd name="connsiteY4" fmla="*/ 1186506 h 1186506"/>
              <a:gd name="connsiteX5" fmla="*/ 6301817 w 6895070"/>
              <a:gd name="connsiteY5" fmla="*/ 889880 h 1186506"/>
              <a:gd name="connsiteX6" fmla="*/ 0 w 6895070"/>
              <a:gd name="connsiteY6" fmla="*/ 889880 h 1186506"/>
              <a:gd name="connsiteX7" fmla="*/ 0 w 6895070"/>
              <a:gd name="connsiteY7" fmla="*/ 296627 h 1186506"/>
              <a:gd name="connsiteX0" fmla="*/ 0 w 6895070"/>
              <a:gd name="connsiteY0" fmla="*/ 296627 h 914658"/>
              <a:gd name="connsiteX1" fmla="*/ 6301817 w 6895070"/>
              <a:gd name="connsiteY1" fmla="*/ 296627 h 914658"/>
              <a:gd name="connsiteX2" fmla="*/ 6301817 w 6895070"/>
              <a:gd name="connsiteY2" fmla="*/ 0 h 914658"/>
              <a:gd name="connsiteX3" fmla="*/ 6895070 w 6895070"/>
              <a:gd name="connsiteY3" fmla="*/ 593253 h 914658"/>
              <a:gd name="connsiteX4" fmla="*/ 6338887 w 6895070"/>
              <a:gd name="connsiteY4" fmla="*/ 914658 h 914658"/>
              <a:gd name="connsiteX5" fmla="*/ 6301817 w 6895070"/>
              <a:gd name="connsiteY5" fmla="*/ 889880 h 914658"/>
              <a:gd name="connsiteX6" fmla="*/ 0 w 6895070"/>
              <a:gd name="connsiteY6" fmla="*/ 889880 h 914658"/>
              <a:gd name="connsiteX7" fmla="*/ 0 w 6895070"/>
              <a:gd name="connsiteY7" fmla="*/ 296627 h 914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95070" h="914658">
                <a:moveTo>
                  <a:pt x="0" y="296627"/>
                </a:moveTo>
                <a:lnTo>
                  <a:pt x="6301817" y="296627"/>
                </a:lnTo>
                <a:lnTo>
                  <a:pt x="6301817" y="0"/>
                </a:lnTo>
                <a:lnTo>
                  <a:pt x="6895070" y="593253"/>
                </a:lnTo>
                <a:lnTo>
                  <a:pt x="6338887" y="914658"/>
                </a:lnTo>
                <a:lnTo>
                  <a:pt x="6301817" y="889880"/>
                </a:lnTo>
                <a:lnTo>
                  <a:pt x="0" y="889880"/>
                </a:lnTo>
                <a:lnTo>
                  <a:pt x="0" y="296627"/>
                </a:lnTo>
                <a:close/>
              </a:path>
            </a:pathLst>
          </a:cu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smtClean="0"/>
              <a:t>  		</a:t>
            </a:r>
            <a:r>
              <a:rPr lang="en-US" b="1" spc="50" dirty="0" smtClean="0">
                <a:ln w="0"/>
                <a:solidFill>
                  <a:schemeClr val="bg2"/>
                </a:solidFill>
                <a:effectLst>
                  <a:innerShdw blurRad="63500" dist="50800" dir="13500000">
                    <a:srgbClr val="000000">
                      <a:alpha val="50000"/>
                    </a:srgbClr>
                  </a:innerShdw>
                </a:effectLst>
              </a:rPr>
              <a:t>GROUP </a:t>
            </a:r>
            <a:r>
              <a:rPr lang="en-US" b="1" spc="50" dirty="0">
                <a:ln w="0"/>
                <a:solidFill>
                  <a:schemeClr val="bg2"/>
                </a:solidFill>
                <a:effectLst>
                  <a:innerShdw blurRad="63500" dist="50800" dir="13500000">
                    <a:srgbClr val="000000">
                      <a:alpha val="50000"/>
                    </a:srgbClr>
                  </a:innerShdw>
                </a:effectLst>
              </a:rPr>
              <a:t>1 - CROP PRODUCTION</a:t>
            </a:r>
          </a:p>
        </p:txBody>
      </p:sp>
    </p:spTree>
    <p:extLst>
      <p:ext uri="{BB962C8B-B14F-4D97-AF65-F5344CB8AC3E}">
        <p14:creationId xmlns:p14="http://schemas.microsoft.com/office/powerpoint/2010/main" xmlns="" val="540155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TotalTime>
  <Words>1372</Words>
  <Application>Microsoft Office PowerPoint</Application>
  <PresentationFormat>Custom</PresentationFormat>
  <Paragraphs>99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Topic: CAPACITY BUILDING THROUGHT TRAINING IS THE ONE OF THE IMPORTANT DIMENSION FUNCTIONARY. OUTLINE IN DETAILS, THE EFFECTIVENES OF LISTENING AND READING SKILLS INCAPACITY BUILDING OF EXTENSION FUCTIONARITIES?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de</dc:creator>
  <cp:lastModifiedBy>student</cp:lastModifiedBy>
  <cp:revision>23</cp:revision>
  <dcterms:created xsi:type="dcterms:W3CDTF">2020-10-30T08:24:48Z</dcterms:created>
  <dcterms:modified xsi:type="dcterms:W3CDTF">2020-10-30T15:29:34Z</dcterms:modified>
</cp:coreProperties>
</file>