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79"/>
  </p:notesMasterIdLst>
  <p:sldIdLst>
    <p:sldId id="256" r:id="rId2"/>
    <p:sldId id="257" r:id="rId3"/>
    <p:sldId id="258" r:id="rId4"/>
    <p:sldId id="261" r:id="rId5"/>
    <p:sldId id="334" r:id="rId6"/>
    <p:sldId id="335" r:id="rId7"/>
    <p:sldId id="336" r:id="rId8"/>
    <p:sldId id="337" r:id="rId9"/>
    <p:sldId id="338" r:id="rId10"/>
    <p:sldId id="340" r:id="rId11"/>
    <p:sldId id="341" r:id="rId12"/>
    <p:sldId id="342" r:id="rId13"/>
    <p:sldId id="343" r:id="rId14"/>
    <p:sldId id="344" r:id="rId15"/>
    <p:sldId id="345" r:id="rId16"/>
    <p:sldId id="263" r:id="rId17"/>
    <p:sldId id="313" r:id="rId18"/>
    <p:sldId id="330" r:id="rId19"/>
    <p:sldId id="331" r:id="rId20"/>
    <p:sldId id="265" r:id="rId21"/>
    <p:sldId id="348" r:id="rId22"/>
    <p:sldId id="347" r:id="rId23"/>
    <p:sldId id="322" r:id="rId24"/>
    <p:sldId id="323" r:id="rId25"/>
    <p:sldId id="324" r:id="rId26"/>
    <p:sldId id="325" r:id="rId27"/>
    <p:sldId id="267" r:id="rId28"/>
    <p:sldId id="332" r:id="rId29"/>
    <p:sldId id="304" r:id="rId30"/>
    <p:sldId id="305" r:id="rId31"/>
    <p:sldId id="306" r:id="rId32"/>
    <p:sldId id="315" r:id="rId33"/>
    <p:sldId id="269" r:id="rId34"/>
    <p:sldId id="302" r:id="rId35"/>
    <p:sldId id="327" r:id="rId36"/>
    <p:sldId id="303" r:id="rId37"/>
    <p:sldId id="307" r:id="rId38"/>
    <p:sldId id="316" r:id="rId39"/>
    <p:sldId id="346" r:id="rId40"/>
    <p:sldId id="272" r:id="rId41"/>
    <p:sldId id="273" r:id="rId42"/>
    <p:sldId id="296" r:id="rId43"/>
    <p:sldId id="308" r:id="rId44"/>
    <p:sldId id="317" r:id="rId45"/>
    <p:sldId id="274" r:id="rId46"/>
    <p:sldId id="297" r:id="rId47"/>
    <p:sldId id="309" r:id="rId48"/>
    <p:sldId id="318" r:id="rId49"/>
    <p:sldId id="275" r:id="rId50"/>
    <p:sldId id="328" r:id="rId51"/>
    <p:sldId id="298" r:id="rId52"/>
    <p:sldId id="310" r:id="rId53"/>
    <p:sldId id="319" r:id="rId54"/>
    <p:sldId id="277" r:id="rId55"/>
    <p:sldId id="311" r:id="rId56"/>
    <p:sldId id="320" r:id="rId57"/>
    <p:sldId id="278" r:id="rId58"/>
    <p:sldId id="279" r:id="rId59"/>
    <p:sldId id="280" r:id="rId60"/>
    <p:sldId id="281" r:id="rId61"/>
    <p:sldId id="282" r:id="rId62"/>
    <p:sldId id="276" r:id="rId63"/>
    <p:sldId id="283" r:id="rId64"/>
    <p:sldId id="284" r:id="rId65"/>
    <p:sldId id="285" r:id="rId66"/>
    <p:sldId id="286" r:id="rId67"/>
    <p:sldId id="287" r:id="rId68"/>
    <p:sldId id="288" r:id="rId69"/>
    <p:sldId id="301" r:id="rId70"/>
    <p:sldId id="289" r:id="rId71"/>
    <p:sldId id="300" r:id="rId72"/>
    <p:sldId id="299" r:id="rId73"/>
    <p:sldId id="294" r:id="rId74"/>
    <p:sldId id="321" r:id="rId75"/>
    <p:sldId id="349" r:id="rId76"/>
    <p:sldId id="326" r:id="rId77"/>
    <p:sldId id="350" r:id="rId7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18" autoAdjust="0"/>
    <p:restoredTop sz="93874" autoAdjust="0"/>
  </p:normalViewPr>
  <p:slideViewPr>
    <p:cSldViewPr snapToGrid="0">
      <p:cViewPr>
        <p:scale>
          <a:sx n="60" d="100"/>
          <a:sy n="60" d="100"/>
        </p:scale>
        <p:origin x="972"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E65C47-E30D-4E00-9745-233626DB9D6B}" type="datetimeFigureOut">
              <a:rPr lang="en-US" smtClean="0"/>
              <a:t>11/28/2020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3AE4CC-1FB1-414E-976B-3036897A2E83}" type="slidenum">
              <a:rPr lang="en-US" smtClean="0"/>
              <a:t>‹#›</a:t>
            </a:fld>
            <a:endParaRPr lang="en-US"/>
          </a:p>
        </p:txBody>
      </p:sp>
    </p:spTree>
    <p:extLst>
      <p:ext uri="{BB962C8B-B14F-4D97-AF65-F5344CB8AC3E}">
        <p14:creationId xmlns:p14="http://schemas.microsoft.com/office/powerpoint/2010/main" val="1477201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3AE4CC-1FB1-414E-976B-3036897A2E83}" type="slidenum">
              <a:rPr lang="en-US" smtClean="0"/>
              <a:t>32</a:t>
            </a:fld>
            <a:endParaRPr lang="en-US"/>
          </a:p>
        </p:txBody>
      </p:sp>
    </p:spTree>
    <p:extLst>
      <p:ext uri="{BB962C8B-B14F-4D97-AF65-F5344CB8AC3E}">
        <p14:creationId xmlns:p14="http://schemas.microsoft.com/office/powerpoint/2010/main" val="1547852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3AE4CC-1FB1-414E-976B-3036897A2E83}" type="slidenum">
              <a:rPr lang="en-US" smtClean="0"/>
              <a:t>34</a:t>
            </a:fld>
            <a:endParaRPr lang="en-US"/>
          </a:p>
        </p:txBody>
      </p:sp>
    </p:spTree>
    <p:extLst>
      <p:ext uri="{BB962C8B-B14F-4D97-AF65-F5344CB8AC3E}">
        <p14:creationId xmlns:p14="http://schemas.microsoft.com/office/powerpoint/2010/main" val="3189331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3AE4CC-1FB1-414E-976B-3036897A2E83}" type="slidenum">
              <a:rPr lang="en-US" smtClean="0"/>
              <a:t>37</a:t>
            </a:fld>
            <a:endParaRPr lang="en-US"/>
          </a:p>
        </p:txBody>
      </p:sp>
    </p:spTree>
    <p:extLst>
      <p:ext uri="{BB962C8B-B14F-4D97-AF65-F5344CB8AC3E}">
        <p14:creationId xmlns:p14="http://schemas.microsoft.com/office/powerpoint/2010/main" val="1763447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3AE4CC-1FB1-414E-976B-3036897A2E83}" type="slidenum">
              <a:rPr lang="en-US" smtClean="0"/>
              <a:t>42</a:t>
            </a:fld>
            <a:endParaRPr lang="en-US"/>
          </a:p>
        </p:txBody>
      </p:sp>
    </p:spTree>
    <p:extLst>
      <p:ext uri="{BB962C8B-B14F-4D97-AF65-F5344CB8AC3E}">
        <p14:creationId xmlns:p14="http://schemas.microsoft.com/office/powerpoint/2010/main" val="3759460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3AE4CC-1FB1-414E-976B-3036897A2E83}" type="slidenum">
              <a:rPr lang="en-US" smtClean="0"/>
              <a:t>53</a:t>
            </a:fld>
            <a:endParaRPr lang="en-US"/>
          </a:p>
        </p:txBody>
      </p:sp>
    </p:spTree>
    <p:extLst>
      <p:ext uri="{BB962C8B-B14F-4D97-AF65-F5344CB8AC3E}">
        <p14:creationId xmlns:p14="http://schemas.microsoft.com/office/powerpoint/2010/main" val="3925400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1B3AE4CC-1FB1-414E-976B-3036897A2E83}" type="slidenum">
              <a:rPr lang="en-US" smtClean="0"/>
              <a:t>70</a:t>
            </a:fld>
            <a:endParaRPr lang="en-US"/>
          </a:p>
        </p:txBody>
      </p:sp>
    </p:spTree>
    <p:extLst>
      <p:ext uri="{BB962C8B-B14F-4D97-AF65-F5344CB8AC3E}">
        <p14:creationId xmlns:p14="http://schemas.microsoft.com/office/powerpoint/2010/main" val="2186893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9BBD00-638A-4352-A265-CC69BB879391}"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F47B8-97AC-407F-BB1D-1E4632F0EBEA}" type="slidenum">
              <a:rPr lang="en-US" smtClean="0"/>
              <a:t>‹#›</a:t>
            </a:fld>
            <a:endParaRPr lang="en-US"/>
          </a:p>
        </p:txBody>
      </p:sp>
    </p:spTree>
    <p:extLst>
      <p:ext uri="{BB962C8B-B14F-4D97-AF65-F5344CB8AC3E}">
        <p14:creationId xmlns:p14="http://schemas.microsoft.com/office/powerpoint/2010/main" val="2733590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9BBD00-638A-4352-A265-CC69BB879391}"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F47B8-97AC-407F-BB1D-1E4632F0EBEA}" type="slidenum">
              <a:rPr lang="en-US" smtClean="0"/>
              <a:t>‹#›</a:t>
            </a:fld>
            <a:endParaRPr lang="en-US"/>
          </a:p>
        </p:txBody>
      </p:sp>
    </p:spTree>
    <p:extLst>
      <p:ext uri="{BB962C8B-B14F-4D97-AF65-F5344CB8AC3E}">
        <p14:creationId xmlns:p14="http://schemas.microsoft.com/office/powerpoint/2010/main" val="527560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9BBD00-638A-4352-A265-CC69BB879391}"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F47B8-97AC-407F-BB1D-1E4632F0EBEA}" type="slidenum">
              <a:rPr lang="en-US" smtClean="0"/>
              <a:t>‹#›</a:t>
            </a:fld>
            <a:endParaRPr lang="en-US"/>
          </a:p>
        </p:txBody>
      </p:sp>
    </p:spTree>
    <p:extLst>
      <p:ext uri="{BB962C8B-B14F-4D97-AF65-F5344CB8AC3E}">
        <p14:creationId xmlns:p14="http://schemas.microsoft.com/office/powerpoint/2010/main" val="3071938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9BBD00-638A-4352-A265-CC69BB879391}"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F47B8-97AC-407F-BB1D-1E4632F0EBEA}" type="slidenum">
              <a:rPr lang="en-US" smtClean="0"/>
              <a:t>‹#›</a:t>
            </a:fld>
            <a:endParaRPr lang="en-US"/>
          </a:p>
        </p:txBody>
      </p:sp>
    </p:spTree>
    <p:extLst>
      <p:ext uri="{BB962C8B-B14F-4D97-AF65-F5344CB8AC3E}">
        <p14:creationId xmlns:p14="http://schemas.microsoft.com/office/powerpoint/2010/main" val="854863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B9BBD00-638A-4352-A265-CC69BB879391}"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F47B8-97AC-407F-BB1D-1E4632F0EBEA}" type="slidenum">
              <a:rPr lang="en-US" smtClean="0"/>
              <a:t>‹#›</a:t>
            </a:fld>
            <a:endParaRPr lang="en-US"/>
          </a:p>
        </p:txBody>
      </p:sp>
    </p:spTree>
    <p:extLst>
      <p:ext uri="{BB962C8B-B14F-4D97-AF65-F5344CB8AC3E}">
        <p14:creationId xmlns:p14="http://schemas.microsoft.com/office/powerpoint/2010/main" val="66711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9BBD00-638A-4352-A265-CC69BB879391}" type="datetimeFigureOut">
              <a:rPr lang="en-US" smtClean="0"/>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F47B8-97AC-407F-BB1D-1E4632F0EBEA}" type="slidenum">
              <a:rPr lang="en-US" smtClean="0"/>
              <a:t>‹#›</a:t>
            </a:fld>
            <a:endParaRPr lang="en-US"/>
          </a:p>
        </p:txBody>
      </p:sp>
    </p:spTree>
    <p:extLst>
      <p:ext uri="{BB962C8B-B14F-4D97-AF65-F5344CB8AC3E}">
        <p14:creationId xmlns:p14="http://schemas.microsoft.com/office/powerpoint/2010/main" val="3923511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9BBD00-638A-4352-A265-CC69BB879391}" type="datetimeFigureOut">
              <a:rPr lang="en-US" smtClean="0"/>
              <a:t>11/28/2020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F47B8-97AC-407F-BB1D-1E4632F0EBEA}" type="slidenum">
              <a:rPr lang="en-US" smtClean="0"/>
              <a:t>‹#›</a:t>
            </a:fld>
            <a:endParaRPr lang="en-US"/>
          </a:p>
        </p:txBody>
      </p:sp>
    </p:spTree>
    <p:extLst>
      <p:ext uri="{BB962C8B-B14F-4D97-AF65-F5344CB8AC3E}">
        <p14:creationId xmlns:p14="http://schemas.microsoft.com/office/powerpoint/2010/main" val="626818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9BBD00-638A-4352-A265-CC69BB879391}" type="datetimeFigureOut">
              <a:rPr lang="en-US" smtClean="0"/>
              <a:t>11/28/2020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0F47B8-97AC-407F-BB1D-1E4632F0EBEA}" type="slidenum">
              <a:rPr lang="en-US" smtClean="0"/>
              <a:t>‹#›</a:t>
            </a:fld>
            <a:endParaRPr lang="en-US"/>
          </a:p>
        </p:txBody>
      </p:sp>
    </p:spTree>
    <p:extLst>
      <p:ext uri="{BB962C8B-B14F-4D97-AF65-F5344CB8AC3E}">
        <p14:creationId xmlns:p14="http://schemas.microsoft.com/office/powerpoint/2010/main" val="1044295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9BBD00-638A-4352-A265-CC69BB879391}" type="datetimeFigureOut">
              <a:rPr lang="en-US" smtClean="0"/>
              <a:t>11/28/2020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F47B8-97AC-407F-BB1D-1E4632F0EBEA}" type="slidenum">
              <a:rPr lang="en-US" smtClean="0"/>
              <a:t>‹#›</a:t>
            </a:fld>
            <a:endParaRPr lang="en-US"/>
          </a:p>
        </p:txBody>
      </p:sp>
    </p:spTree>
    <p:extLst>
      <p:ext uri="{BB962C8B-B14F-4D97-AF65-F5344CB8AC3E}">
        <p14:creationId xmlns:p14="http://schemas.microsoft.com/office/powerpoint/2010/main" val="2968326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9BBD00-638A-4352-A265-CC69BB879391}" type="datetimeFigureOut">
              <a:rPr lang="en-US" smtClean="0"/>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F47B8-97AC-407F-BB1D-1E4632F0EBEA}" type="slidenum">
              <a:rPr lang="en-US" smtClean="0"/>
              <a:t>‹#›</a:t>
            </a:fld>
            <a:endParaRPr lang="en-US"/>
          </a:p>
        </p:txBody>
      </p:sp>
    </p:spTree>
    <p:extLst>
      <p:ext uri="{BB962C8B-B14F-4D97-AF65-F5344CB8AC3E}">
        <p14:creationId xmlns:p14="http://schemas.microsoft.com/office/powerpoint/2010/main" val="2028449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9BBD00-638A-4352-A265-CC69BB879391}" type="datetimeFigureOut">
              <a:rPr lang="en-US" smtClean="0"/>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F47B8-97AC-407F-BB1D-1E4632F0EBEA}" type="slidenum">
              <a:rPr lang="en-US" smtClean="0"/>
              <a:t>‹#›</a:t>
            </a:fld>
            <a:endParaRPr lang="en-US"/>
          </a:p>
        </p:txBody>
      </p:sp>
    </p:spTree>
    <p:extLst>
      <p:ext uri="{BB962C8B-B14F-4D97-AF65-F5344CB8AC3E}">
        <p14:creationId xmlns:p14="http://schemas.microsoft.com/office/powerpoint/2010/main" val="631036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9BBD00-638A-4352-A265-CC69BB879391}" type="datetimeFigureOut">
              <a:rPr lang="en-US" smtClean="0"/>
              <a:t>11/28/2020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F47B8-97AC-407F-BB1D-1E4632F0EBEA}" type="slidenum">
              <a:rPr lang="en-US" smtClean="0"/>
              <a:t>‹#›</a:t>
            </a:fld>
            <a:endParaRPr lang="en-US"/>
          </a:p>
        </p:txBody>
      </p:sp>
    </p:spTree>
    <p:extLst>
      <p:ext uri="{BB962C8B-B14F-4D97-AF65-F5344CB8AC3E}">
        <p14:creationId xmlns:p14="http://schemas.microsoft.com/office/powerpoint/2010/main" val="285932957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439992" y="887468"/>
            <a:ext cx="11035728" cy="2541532"/>
          </a:xfrm>
        </p:spPr>
        <p:txBody>
          <a:bodyPr>
            <a:normAutofit/>
          </a:bodyPr>
          <a:lstStyle/>
          <a:p>
            <a:r>
              <a:rPr lang="en-US" sz="2200" dirty="0">
                <a:latin typeface="Times New Roman" panose="02020603050405020304" pitchFamily="18" charset="0"/>
                <a:cs typeface="Times New Roman" panose="02020603050405020304" pitchFamily="18" charset="0"/>
              </a:rPr>
              <a:t>SCHOOL OF AGRICULTURE AND FOOD SCIENCES (SAFs)</a:t>
            </a:r>
            <a:br>
              <a:rPr lang="en-US" sz="2200" dirty="0">
                <a:latin typeface="Times New Roman" panose="02020603050405020304" pitchFamily="18" charset="0"/>
                <a:cs typeface="Times New Roman" panose="02020603050405020304" pitchFamily="18" charset="0"/>
              </a:rPr>
            </a:br>
            <a:r>
              <a:rPr lang="en-US" sz="2200" b="1" dirty="0" smtClean="0">
                <a:latin typeface="Times New Roman" panose="02020603050405020304" pitchFamily="18" charset="0"/>
                <a:cs typeface="Times New Roman" panose="02020603050405020304" pitchFamily="18" charset="0"/>
              </a:rPr>
              <a:t>DEPARTMENT</a:t>
            </a:r>
            <a:r>
              <a:rPr lang="en-US" sz="2200" b="1"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CROP SCIENCES</a:t>
            </a:r>
            <a:br>
              <a:rPr lang="en-US" sz="2200" dirty="0">
                <a:latin typeface="Times New Roman" panose="02020603050405020304" pitchFamily="18" charset="0"/>
                <a:cs typeface="Times New Roman" panose="02020603050405020304" pitchFamily="18" charset="0"/>
              </a:rPr>
            </a:br>
            <a:r>
              <a:rPr lang="en-US" sz="2200" b="1" dirty="0" smtClean="0">
                <a:latin typeface="Times New Roman" panose="02020603050405020304" pitchFamily="18" charset="0"/>
                <a:cs typeface="Times New Roman" panose="02020603050405020304" pitchFamily="18" charset="0"/>
              </a:rPr>
              <a:t>OPTION(S):</a:t>
            </a:r>
            <a:r>
              <a:rPr lang="en-US" sz="2200" dirty="0" smtClean="0">
                <a:latin typeface="Times New Roman" panose="02020603050405020304" pitchFamily="18" charset="0"/>
                <a:cs typeface="Times New Roman" panose="02020603050405020304" pitchFamily="18" charset="0"/>
              </a:rPr>
              <a:t> HORTICULTURE AND CROP PRODUCTION</a:t>
            </a:r>
            <a:r>
              <a:rPr lang="en-US" sz="2200" dirty="0">
                <a:latin typeface="Times New Roman" panose="02020603050405020304" pitchFamily="18" charset="0"/>
                <a:cs typeface="Times New Roman" panose="02020603050405020304" pitchFamily="18" charset="0"/>
              </a:rPr>
              <a:t/>
            </a:r>
            <a:br>
              <a:rPr lang="en-US" sz="2200" dirty="0">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cs typeface="Times New Roman" panose="02020603050405020304" pitchFamily="18" charset="0"/>
              </a:rPr>
              <a:t>Module:</a:t>
            </a:r>
            <a:r>
              <a:rPr lang="en-US" sz="2200" dirty="0">
                <a:latin typeface="Times New Roman" panose="02020603050405020304" pitchFamily="18" charset="0"/>
                <a:cs typeface="Times New Roman" panose="02020603050405020304" pitchFamily="18" charset="0"/>
              </a:rPr>
              <a:t> Agricultural extension and policies</a:t>
            </a:r>
            <a:br>
              <a:rPr lang="en-US" sz="2200" dirty="0">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cs typeface="Times New Roman" panose="02020603050405020304" pitchFamily="18" charset="0"/>
              </a:rPr>
              <a:t>Component:</a:t>
            </a:r>
            <a:r>
              <a:rPr lang="en-US" sz="2200" dirty="0">
                <a:latin typeface="Times New Roman" panose="02020603050405020304" pitchFamily="18" charset="0"/>
                <a:cs typeface="Times New Roman" panose="02020603050405020304" pitchFamily="18" charset="0"/>
              </a:rPr>
              <a:t> </a:t>
            </a:r>
            <a:r>
              <a:rPr lang="en-ZA" sz="2400" dirty="0">
                <a:latin typeface="Times New Roman" panose="02020603050405020304" pitchFamily="18" charset="0"/>
                <a:cs typeface="Times New Roman" panose="02020603050405020304" pitchFamily="18" charset="0"/>
              </a:rPr>
              <a:t>Agricultural and Natural Resources Management Policies and </a:t>
            </a:r>
            <a:r>
              <a:rPr lang="en-ZA" sz="2400" dirty="0" smtClean="0">
                <a:latin typeface="Times New Roman" panose="02020603050405020304" pitchFamily="18" charset="0"/>
                <a:cs typeface="Times New Roman" panose="02020603050405020304" pitchFamily="18" charset="0"/>
              </a:rPr>
              <a:t>Laws</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5" name="Subtitle 2"/>
          <p:cNvSpPr>
            <a:spLocks noGrp="1"/>
          </p:cNvSpPr>
          <p:nvPr>
            <p:ph type="subTitle" idx="1"/>
          </p:nvPr>
        </p:nvSpPr>
        <p:spPr>
          <a:xfrm>
            <a:off x="439992" y="3214650"/>
            <a:ext cx="11470068" cy="3643350"/>
          </a:xfrm>
        </p:spPr>
        <p:txBody>
          <a:bodyPr>
            <a:noAutofit/>
          </a:bodyPr>
          <a:lstStyle/>
          <a:p>
            <a:r>
              <a:rPr lang="en-US" b="1" u="sng" dirty="0" smtClean="0">
                <a:latin typeface="Times New Roman" panose="02020603050405020304" pitchFamily="18" charset="0"/>
                <a:cs typeface="Times New Roman" panose="02020603050405020304" pitchFamily="18" charset="0"/>
              </a:rPr>
              <a:t>Topic:</a:t>
            </a:r>
            <a:r>
              <a:rPr lang="en-US" b="1" dirty="0" smtClean="0">
                <a:latin typeface="Times New Roman" panose="02020603050405020304" pitchFamily="18" charset="0"/>
                <a:cs typeface="Times New Roman" panose="02020603050405020304" pitchFamily="18" charset="0"/>
              </a:rPr>
              <a:t> SWOT analysis of the content and implementation of Ministerial Order No  002/11.30  Of 14/07/2016  Determining Regulations Governing Agrochemicals </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Assignment of </a:t>
            </a:r>
            <a:r>
              <a:rPr lang="en-ZA" dirty="0" smtClean="0">
                <a:latin typeface="Times New Roman" panose="02020603050405020304" pitchFamily="18" charset="0"/>
                <a:cs typeface="Times New Roman" panose="02020603050405020304" pitchFamily="18" charset="0"/>
              </a:rPr>
              <a:t>Agricultural </a:t>
            </a:r>
            <a:r>
              <a:rPr lang="en-ZA" dirty="0">
                <a:latin typeface="Times New Roman" panose="02020603050405020304" pitchFamily="18" charset="0"/>
                <a:cs typeface="Times New Roman" panose="02020603050405020304" pitchFamily="18" charset="0"/>
              </a:rPr>
              <a:t>and Natural Resources Management Policies and </a:t>
            </a:r>
            <a:r>
              <a:rPr lang="en-ZA" dirty="0" smtClean="0">
                <a:latin typeface="Times New Roman" panose="02020603050405020304" pitchFamily="18" charset="0"/>
                <a:cs typeface="Times New Roman" panose="02020603050405020304" pitchFamily="18" charset="0"/>
              </a:rPr>
              <a:t>Law</a:t>
            </a:r>
          </a:p>
          <a:p>
            <a:r>
              <a:rPr lang="en-US" b="1" dirty="0" smtClean="0">
                <a:solidFill>
                  <a:srgbClr val="00B050"/>
                </a:solidFill>
                <a:latin typeface="Times New Roman" panose="02020603050405020304" pitchFamily="18" charset="0"/>
                <a:cs typeface="Times New Roman" panose="02020603050405020304" pitchFamily="18" charset="0"/>
              </a:rPr>
              <a:t>GROUP 7 /YEAR 4 </a:t>
            </a:r>
            <a:r>
              <a:rPr lang="en-US" b="1" dirty="0">
                <a:solidFill>
                  <a:schemeClr val="accent6"/>
                </a:solidFill>
                <a:latin typeface="Times New Roman" panose="02020603050405020304" pitchFamily="18" charset="0"/>
                <a:cs typeface="Times New Roman" panose="02020603050405020304" pitchFamily="18" charset="0"/>
              </a:rPr>
              <a:t>CROP SCIENCES</a:t>
            </a:r>
            <a:endParaRPr lang="en-US" b="1" dirty="0" smtClean="0">
              <a:solidFill>
                <a:schemeClr val="accent6"/>
              </a:solidFill>
              <a:latin typeface="Times New Roman" panose="02020603050405020304" pitchFamily="18" charset="0"/>
              <a:cs typeface="Times New Roman" panose="02020603050405020304" pitchFamily="18" charset="0"/>
            </a:endParaRPr>
          </a:p>
          <a:p>
            <a:r>
              <a:rPr lang="en-US" b="1" dirty="0" smtClean="0">
                <a:solidFill>
                  <a:srgbClr val="00B050"/>
                </a:solidFill>
                <a:latin typeface="Times New Roman" panose="02020603050405020304" pitchFamily="18" charset="0"/>
                <a:cs typeface="Times New Roman" panose="02020603050405020304" pitchFamily="18" charset="0"/>
              </a:rPr>
              <a:t>ACADEMIC </a:t>
            </a:r>
            <a:r>
              <a:rPr lang="en-US" b="1" dirty="0">
                <a:solidFill>
                  <a:srgbClr val="00B050"/>
                </a:solidFill>
                <a:latin typeface="Times New Roman" panose="02020603050405020304" pitchFamily="18" charset="0"/>
                <a:cs typeface="Times New Roman" panose="02020603050405020304" pitchFamily="18" charset="0"/>
              </a:rPr>
              <a:t>YEAR </a:t>
            </a:r>
            <a:r>
              <a:rPr lang="en-US" b="1" dirty="0" smtClean="0">
                <a:solidFill>
                  <a:srgbClr val="00B050"/>
                </a:solidFill>
                <a:latin typeface="Times New Roman" panose="02020603050405020304" pitchFamily="18" charset="0"/>
                <a:cs typeface="Times New Roman" panose="02020603050405020304" pitchFamily="18" charset="0"/>
              </a:rPr>
              <a:t>2019-2020</a:t>
            </a:r>
          </a:p>
          <a:p>
            <a:pPr algn="l"/>
            <a:r>
              <a:rPr lang="en-US" b="1" u="sng" dirty="0" smtClean="0">
                <a:latin typeface="Times New Roman" panose="02020603050405020304" pitchFamily="18" charset="0"/>
                <a:cs typeface="Times New Roman" panose="02020603050405020304" pitchFamily="18" charset="0"/>
              </a:rPr>
              <a:t>Lecturer</a:t>
            </a:r>
            <a:r>
              <a:rPr lang="en-US" b="1" u="sng"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Dr. </a:t>
            </a:r>
            <a:r>
              <a:rPr lang="en-US" b="1" dirty="0" smtClean="0">
                <a:latin typeface="Times New Roman" panose="02020603050405020304" pitchFamily="18" charset="0"/>
                <a:cs typeface="Times New Roman" panose="02020603050405020304" pitchFamily="18" charset="0"/>
              </a:rPr>
              <a:t>Adrien TURAMYENYIRIJURU(PhD)</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Done </a:t>
            </a:r>
            <a:r>
              <a:rPr lang="en-US" b="1" dirty="0">
                <a:latin typeface="Times New Roman" panose="02020603050405020304" pitchFamily="18" charset="0"/>
                <a:cs typeface="Times New Roman" panose="02020603050405020304" pitchFamily="18" charset="0"/>
              </a:rPr>
              <a:t>at Busogo, </a:t>
            </a:r>
            <a:r>
              <a:rPr lang="en-US" b="1" dirty="0" smtClean="0">
                <a:latin typeface="Times New Roman" panose="02020603050405020304" pitchFamily="18" charset="0"/>
                <a:cs typeface="Times New Roman" panose="02020603050405020304" pitchFamily="18" charset="0"/>
              </a:rPr>
              <a:t>On 25</a:t>
            </a:r>
            <a:r>
              <a:rPr lang="en-US" b="1" baseline="30000" dirty="0" smtClean="0">
                <a:latin typeface="Times New Roman" panose="02020603050405020304" pitchFamily="18" charset="0"/>
                <a:cs typeface="Times New Roman" panose="02020603050405020304" pitchFamily="18" charset="0"/>
              </a:rPr>
              <a:t>th</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November,2020</a:t>
            </a:r>
            <a:endParaRPr lang="en-US" dirty="0">
              <a:latin typeface="Times New Roman" panose="02020603050405020304" pitchFamily="18" charset="0"/>
              <a:cs typeface="Times New Roman" panose="02020603050405020304" pitchFamily="18" charset="0"/>
            </a:endParaRPr>
          </a:p>
          <a:p>
            <a:endParaRPr lang="en-US" b="1" dirty="0">
              <a:solidFill>
                <a:srgbClr val="00B050"/>
              </a:solidFill>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6" name="Picture 5" descr="C:\Users\Teacher\Desktop\LOGO.JPG"/>
          <p:cNvPicPr/>
          <p:nvPr/>
        </p:nvPicPr>
        <p:blipFill rotWithShape="1">
          <a:blip r:embed="rId2" cstate="print">
            <a:extLst>
              <a:ext uri="{28A0092B-C50C-407E-A947-70E740481C1C}">
                <a14:useLocalDpi xmlns:a14="http://schemas.microsoft.com/office/drawing/2010/main" val="0"/>
              </a:ext>
            </a:extLst>
          </a:blip>
          <a:srcRect t="2304" r="1641" b="3226"/>
          <a:stretch/>
        </p:blipFill>
        <p:spPr bwMode="auto">
          <a:xfrm>
            <a:off x="4160520" y="0"/>
            <a:ext cx="2537460" cy="109728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81403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308" y="263236"/>
            <a:ext cx="10716491" cy="1427452"/>
          </a:xfrm>
        </p:spPr>
        <p:txBody>
          <a:bodyPr/>
          <a:lstStyle/>
          <a:p>
            <a:r>
              <a:rPr lang="en-US" b="1" dirty="0" smtClean="0">
                <a:latin typeface="Times New Roman" panose="02020603050405020304" pitchFamily="18" charset="0"/>
                <a:cs typeface="Times New Roman" panose="02020603050405020304" pitchFamily="18" charset="0"/>
              </a:rPr>
              <a:t>It’s implementation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10146"/>
            <a:ext cx="10723418" cy="5029199"/>
          </a:xfrm>
        </p:spPr>
        <p:txBody>
          <a:bodyPr>
            <a:noAutofit/>
          </a:bodyPr>
          <a:lstStyle/>
          <a:p>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agrochemical </a:t>
            </a:r>
            <a:r>
              <a:rPr lang="en-US" sz="3200" dirty="0" smtClean="0">
                <a:latin typeface="Times New Roman" panose="02020603050405020304" pitchFamily="18" charset="0"/>
                <a:cs typeface="Times New Roman" panose="02020603050405020304" pitchFamily="18" charset="0"/>
              </a:rPr>
              <a:t>being </a:t>
            </a:r>
            <a:r>
              <a:rPr lang="en-US" sz="3200" dirty="0">
                <a:latin typeface="Times New Roman" panose="02020603050405020304" pitchFamily="18" charset="0"/>
                <a:cs typeface="Times New Roman" panose="02020603050405020304" pitchFamily="18" charset="0"/>
              </a:rPr>
              <a:t>imported for </a:t>
            </a:r>
            <a:r>
              <a:rPr lang="en-US" sz="3200" dirty="0" smtClean="0">
                <a:latin typeface="Times New Roman" panose="02020603050405020304" pitchFamily="18" charset="0"/>
                <a:cs typeface="Times New Roman" panose="02020603050405020304" pitchFamily="18" charset="0"/>
              </a:rPr>
              <a:t>experimental </a:t>
            </a:r>
            <a:r>
              <a:rPr lang="en-US" sz="3200" dirty="0">
                <a:latin typeface="Times New Roman" panose="02020603050405020304" pitchFamily="18" charset="0"/>
                <a:cs typeface="Times New Roman" panose="02020603050405020304" pitchFamily="18" charset="0"/>
              </a:rPr>
              <a:t>or research purposes and </a:t>
            </a:r>
            <a:r>
              <a:rPr lang="en-US" sz="3200" dirty="0" smtClean="0">
                <a:latin typeface="Times New Roman" panose="02020603050405020304" pitchFamily="18" charset="0"/>
                <a:cs typeface="Times New Roman" panose="02020603050405020304" pitchFamily="18" charset="0"/>
              </a:rPr>
              <a:t>not </a:t>
            </a:r>
            <a:r>
              <a:rPr lang="en-US" sz="3200" dirty="0">
                <a:latin typeface="Times New Roman" panose="02020603050405020304" pitchFamily="18" charset="0"/>
                <a:cs typeface="Times New Roman" panose="02020603050405020304" pitchFamily="18" charset="0"/>
              </a:rPr>
              <a:t>for distribution; </a:t>
            </a:r>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There are some other products being accompanied with imported agrochemicals as fraud and this cut off the objective of this order.</a:t>
            </a:r>
          </a:p>
          <a:p>
            <a:r>
              <a:rPr lang="en-US" sz="3200" dirty="0">
                <a:latin typeface="Times New Roman" panose="02020603050405020304" pitchFamily="18" charset="0"/>
                <a:cs typeface="Times New Roman" panose="02020603050405020304" pitchFamily="18" charset="0"/>
              </a:rPr>
              <a:t>No person </a:t>
            </a:r>
            <a:r>
              <a:rPr lang="en-US" sz="3200" dirty="0" smtClean="0">
                <a:latin typeface="Times New Roman" panose="02020603050405020304" pitchFamily="18" charset="0"/>
                <a:cs typeface="Times New Roman" panose="02020603050405020304" pitchFamily="18" charset="0"/>
              </a:rPr>
              <a:t>is allowed to alter </a:t>
            </a:r>
            <a:r>
              <a:rPr lang="en-US" sz="3200" dirty="0">
                <a:latin typeface="Times New Roman" panose="02020603050405020304" pitchFamily="18" charset="0"/>
                <a:cs typeface="Times New Roman" panose="02020603050405020304" pitchFamily="18" charset="0"/>
              </a:rPr>
              <a:t>the formulation, </a:t>
            </a:r>
            <a:r>
              <a:rPr lang="en-US" sz="3200" dirty="0" smtClean="0">
                <a:latin typeface="Times New Roman" panose="02020603050405020304" pitchFamily="18" charset="0"/>
                <a:cs typeface="Times New Roman" panose="02020603050405020304" pitchFamily="18" charset="0"/>
              </a:rPr>
              <a:t>composition </a:t>
            </a:r>
            <a:r>
              <a:rPr lang="en-US" sz="3200" dirty="0">
                <a:latin typeface="Times New Roman" panose="02020603050405020304" pitchFamily="18" charset="0"/>
                <a:cs typeface="Times New Roman" panose="02020603050405020304" pitchFamily="18" charset="0"/>
              </a:rPr>
              <a:t>or use of a registered agrochemical </a:t>
            </a:r>
            <a:r>
              <a:rPr lang="en-US" sz="3200" dirty="0" smtClean="0">
                <a:latin typeface="Times New Roman" panose="02020603050405020304" pitchFamily="18" charset="0"/>
                <a:cs typeface="Times New Roman" panose="02020603050405020304" pitchFamily="18" charset="0"/>
              </a:rPr>
              <a:t>or </a:t>
            </a:r>
            <a:r>
              <a:rPr lang="en-US" sz="3200" dirty="0">
                <a:latin typeface="Times New Roman" panose="02020603050405020304" pitchFamily="18" charset="0"/>
                <a:cs typeface="Times New Roman" panose="02020603050405020304" pitchFamily="18" charset="0"/>
              </a:rPr>
              <a:t>alter it in any other manner</a:t>
            </a:r>
            <a:r>
              <a:rPr lang="en-US" sz="3200" dirty="0" smtClean="0">
                <a:latin typeface="Times New Roman" panose="02020603050405020304" pitchFamily="18" charset="0"/>
                <a:cs typeface="Times New Roman" panose="02020603050405020304" pitchFamily="18" charset="0"/>
              </a:rPr>
              <a:t>.</a:t>
            </a:r>
          </a:p>
          <a:p>
            <a:r>
              <a:rPr lang="en-US" sz="3200" dirty="0" smtClean="0">
                <a:latin typeface="Times New Roman" panose="02020603050405020304" pitchFamily="18" charset="0"/>
                <a:cs typeface="Times New Roman" panose="02020603050405020304" pitchFamily="18" charset="0"/>
              </a:rPr>
              <a:t>In case, a person is taken trying to change comostion,use or formulation of agrochemical is punished by government.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2624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457200"/>
            <a:ext cx="10736580" cy="1233488"/>
          </a:xfrm>
        </p:spPr>
        <p:txBody>
          <a:bodyPr>
            <a:normAutofit/>
          </a:bodyPr>
          <a:lstStyle/>
          <a:p>
            <a:r>
              <a:rPr lang="en-US" sz="3600" b="1" dirty="0">
                <a:latin typeface="Times New Roman" panose="02020603050405020304" pitchFamily="18" charset="0"/>
                <a:cs typeface="Times New Roman" panose="02020603050405020304" pitchFamily="18" charset="0"/>
              </a:rPr>
              <a:t>SWOT ANALYSIS OF GENERAL PROVISION</a:t>
            </a:r>
          </a:p>
        </p:txBody>
      </p:sp>
      <p:sp>
        <p:nvSpPr>
          <p:cNvPr id="3" name="Content Placeholder 2"/>
          <p:cNvSpPr>
            <a:spLocks noGrp="1"/>
          </p:cNvSpPr>
          <p:nvPr>
            <p:ph idx="1"/>
          </p:nvPr>
        </p:nvSpPr>
        <p:spPr>
          <a:xfrm>
            <a:off x="617220" y="1690688"/>
            <a:ext cx="10736580" cy="4486275"/>
          </a:xfrm>
        </p:spPr>
        <p:txBody>
          <a:bodyPr/>
          <a:lstStyle/>
          <a:p>
            <a:pPr marL="0" indent="0">
              <a:buNone/>
            </a:pPr>
            <a:r>
              <a:rPr lang="en-US" b="1" dirty="0">
                <a:latin typeface="Times New Roman" panose="02020603050405020304" pitchFamily="18" charset="0"/>
                <a:cs typeface="Times New Roman" panose="02020603050405020304" pitchFamily="18" charset="0"/>
              </a:rPr>
              <a:t>Strengths</a:t>
            </a:r>
          </a:p>
          <a:p>
            <a:pPr lvl="0"/>
            <a:r>
              <a:rPr lang="en-US" dirty="0">
                <a:latin typeface="Times New Roman" panose="02020603050405020304" pitchFamily="18" charset="0"/>
                <a:cs typeface="Times New Roman" panose="02020603050405020304" pitchFamily="18" charset="0"/>
              </a:rPr>
              <a:t>Unregistered chemical is only imported in the case accepted by advisory council,</a:t>
            </a:r>
          </a:p>
          <a:p>
            <a:pPr lvl="0"/>
            <a:r>
              <a:rPr lang="en-US" dirty="0">
                <a:latin typeface="Times New Roman" panose="02020603050405020304" pitchFamily="18" charset="0"/>
                <a:cs typeface="Times New Roman" panose="02020603050405020304" pitchFamily="18" charset="0"/>
              </a:rPr>
              <a:t>The list of registered and prohibited agrochemicals facilitates to know the necessary chemicals to be used at the time required,</a:t>
            </a:r>
          </a:p>
          <a:p>
            <a:pPr lvl="0"/>
            <a:r>
              <a:rPr lang="en-US" dirty="0">
                <a:latin typeface="Times New Roman" panose="02020603050405020304" pitchFamily="18" charset="0"/>
                <a:cs typeface="Times New Roman" panose="02020603050405020304" pitchFamily="18" charset="0"/>
              </a:rPr>
              <a:t>Also facilitates to know the agrochemical(specific)requirement within them,</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51903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020" y="272733"/>
            <a:ext cx="10515600" cy="1325563"/>
          </a:xfrm>
        </p:spPr>
        <p:txBody>
          <a:bodyPr/>
          <a:lstStyle/>
          <a:p>
            <a:r>
              <a:rPr lang="en-US" dirty="0" smtClean="0">
                <a:latin typeface="Times New Roman" panose="02020603050405020304" pitchFamily="18" charset="0"/>
                <a:cs typeface="Times New Roman" panose="02020603050405020304" pitchFamily="18" charset="0"/>
              </a:rPr>
              <a:t>Strengths (cont’d)</a:t>
            </a:r>
            <a:br>
              <a:rPr lang="en-US" dirty="0" smtClean="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541020" y="1598296"/>
            <a:ext cx="10515600" cy="4351338"/>
          </a:xfrm>
        </p:spPr>
        <p:txBody>
          <a:bodyPr>
            <a:normAutofit/>
          </a:bodyPr>
          <a:lstStyle/>
          <a:p>
            <a:pPr lvl="0"/>
            <a:r>
              <a:rPr lang="en-US" sz="3200" dirty="0">
                <a:latin typeface="Times New Roman" panose="02020603050405020304" pitchFamily="18" charset="0"/>
                <a:cs typeface="Times New Roman" panose="02020603050405020304" pitchFamily="18" charset="0"/>
              </a:rPr>
              <a:t>The formulation, composition, and use of registered agrochemical should not be altered,</a:t>
            </a:r>
          </a:p>
          <a:p>
            <a:pPr lvl="0"/>
            <a:r>
              <a:rPr lang="en-US" sz="3200" dirty="0">
                <a:latin typeface="Times New Roman" panose="02020603050405020304" pitchFamily="18" charset="0"/>
                <a:cs typeface="Times New Roman" panose="02020603050405020304" pitchFamily="18" charset="0"/>
              </a:rPr>
              <a:t>Manufacture of un registered agrochemical has done by specifying the importer, and by regarding if satisfy all the required rules.</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6296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Weakness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690688"/>
            <a:ext cx="10515600" cy="4486275"/>
          </a:xfrm>
        </p:spPr>
        <p:txBody>
          <a:bodyPr>
            <a:normAutofit/>
          </a:bodyPr>
          <a:lstStyle/>
          <a:p>
            <a:pPr lvl="0"/>
            <a:r>
              <a:rPr lang="en-US" sz="3200" dirty="0">
                <a:latin typeface="Times New Roman" panose="02020603050405020304" pitchFamily="18" charset="0"/>
                <a:cs typeface="Times New Roman" panose="02020603050405020304" pitchFamily="18" charset="0"/>
              </a:rPr>
              <a:t>Some people can import agrochemical in terms of selling instead of using in research experiment,</a:t>
            </a:r>
          </a:p>
          <a:p>
            <a:pPr lvl="0"/>
            <a:r>
              <a:rPr lang="en-US" sz="3200" dirty="0">
                <a:latin typeface="Times New Roman" panose="02020603050405020304" pitchFamily="18" charset="0"/>
                <a:cs typeface="Times New Roman" panose="02020603050405020304" pitchFamily="18" charset="0"/>
              </a:rPr>
              <a:t>Some registered agrochemicals can cause an effect on public health,</a:t>
            </a:r>
          </a:p>
          <a:p>
            <a:pPr lvl="0"/>
            <a:r>
              <a:rPr lang="en-US" sz="3200" dirty="0">
                <a:latin typeface="Times New Roman" panose="02020603050405020304" pitchFamily="18" charset="0"/>
                <a:cs typeface="Times New Roman" panose="02020603050405020304" pitchFamily="18" charset="0"/>
              </a:rPr>
              <a:t>There can be change in use of registered </a:t>
            </a:r>
            <a:r>
              <a:rPr lang="en-US" sz="3200" dirty="0" smtClean="0">
                <a:latin typeface="Times New Roman" panose="02020603050405020304" pitchFamily="18" charset="0"/>
                <a:cs typeface="Times New Roman" panose="02020603050405020304" pitchFamily="18" charset="0"/>
              </a:rPr>
              <a:t>agrochemicals.</a:t>
            </a: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9292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anose="02020603050405020304" pitchFamily="18" charset="0"/>
                <a:cs typeface="Times New Roman" panose="02020603050405020304" pitchFamily="18" charset="0"/>
              </a:rPr>
              <a:t> </a:t>
            </a:r>
            <a:br>
              <a:rPr lang="en-US" dirty="0" smtClean="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Opportunity</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US" sz="3600" dirty="0">
                <a:latin typeface="Times New Roman" panose="02020603050405020304" pitchFamily="18" charset="0"/>
                <a:cs typeface="Times New Roman" panose="02020603050405020304" pitchFamily="18" charset="0"/>
              </a:rPr>
              <a:t>Government lead to increase in </a:t>
            </a:r>
            <a:r>
              <a:rPr lang="en-US" sz="3600" dirty="0" smtClean="0">
                <a:latin typeface="Times New Roman" panose="02020603050405020304" pitchFamily="18" charset="0"/>
                <a:cs typeface="Times New Roman" panose="02020603050405020304" pitchFamily="18" charset="0"/>
              </a:rPr>
              <a:t>taxation.</a:t>
            </a:r>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Provide job to unemployed </a:t>
            </a:r>
            <a:r>
              <a:rPr lang="en-US" sz="3600" dirty="0" smtClean="0">
                <a:latin typeface="Times New Roman" panose="02020603050405020304" pitchFamily="18" charset="0"/>
                <a:cs typeface="Times New Roman" panose="02020603050405020304" pitchFamily="18" charset="0"/>
              </a:rPr>
              <a:t>people.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73260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 </a:t>
            </a:r>
            <a:br>
              <a:rPr lang="en-US" b="1" dirty="0" smtClean="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Threats</a:t>
            </a: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US" sz="3200" dirty="0">
                <a:latin typeface="Times New Roman" panose="02020603050405020304" pitchFamily="18" charset="0"/>
                <a:cs typeface="Times New Roman" panose="02020603050405020304" pitchFamily="18" charset="0"/>
              </a:rPr>
              <a:t>It leads to the toxicity and danger to the </a:t>
            </a:r>
            <a:r>
              <a:rPr lang="en-US" sz="3200" dirty="0" smtClean="0">
                <a:latin typeface="Times New Roman" panose="02020603050405020304" pitchFamily="18" charset="0"/>
                <a:cs typeface="Times New Roman" panose="02020603050405020304" pitchFamily="18" charset="0"/>
              </a:rPr>
              <a:t>environment.</a:t>
            </a: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9149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287"/>
            <a:ext cx="10515600" cy="1325563"/>
          </a:xfrm>
        </p:spPr>
        <p:txBody>
          <a:bodyPr>
            <a:noAutofit/>
          </a:bodyPr>
          <a:lstStyle/>
          <a:p>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CHAPTER II: REGISTRATION OF AGROCHEMICALS </a:t>
            </a: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23850"/>
            <a:ext cx="11049000" cy="5205549"/>
          </a:xfrm>
        </p:spPr>
        <p:txBody>
          <a:bodyPr>
            <a:normAutofit fontScale="92500"/>
          </a:bodyPr>
          <a:lstStyle/>
          <a:p>
            <a:r>
              <a:rPr lang="en-US" sz="3200" b="1" dirty="0" smtClean="0">
                <a:latin typeface="Times New Roman" panose="02020603050405020304" pitchFamily="18" charset="0"/>
                <a:cs typeface="Times New Roman" panose="02020603050405020304" pitchFamily="18" charset="0"/>
              </a:rPr>
              <a:t>Article 8: Application for registration of Agrochemical</a:t>
            </a:r>
          </a:p>
          <a:p>
            <a:r>
              <a:rPr lang="en-US" sz="3200" dirty="0" smtClean="0">
                <a:latin typeface="Times New Roman" panose="02020603050405020304" pitchFamily="18" charset="0"/>
                <a:cs typeface="Times New Roman" panose="02020603050405020304" pitchFamily="18" charset="0"/>
              </a:rPr>
              <a:t>Any person seeking to register any agrochemical submits to the Registrar a written application for registration of the agrochemical.</a:t>
            </a:r>
          </a:p>
          <a:p>
            <a:r>
              <a:rPr lang="en-US" sz="3200" b="1" dirty="0" smtClean="0">
                <a:latin typeface="Times New Roman" panose="02020603050405020304" pitchFamily="18" charset="0"/>
                <a:cs typeface="Times New Roman" panose="02020603050405020304" pitchFamily="18" charset="0"/>
              </a:rPr>
              <a:t>Article 9: Approval of registration of agrochemical</a:t>
            </a:r>
          </a:p>
          <a:p>
            <a:r>
              <a:rPr lang="en-US" sz="3200" dirty="0" smtClean="0">
                <a:latin typeface="Times New Roman" panose="02020603050405020304" pitchFamily="18" charset="0"/>
                <a:cs typeface="Times New Roman" panose="02020603050405020304" pitchFamily="18" charset="0"/>
              </a:rPr>
              <a:t>The Registrar, after consulting the Advisory Council, approves the registration of agrochemicals and issues the certificate of the registration</a:t>
            </a:r>
          </a:p>
          <a:p>
            <a:r>
              <a:rPr lang="en-US" sz="3200" b="1" dirty="0" smtClean="0">
                <a:latin typeface="Times New Roman" panose="02020603050405020304" pitchFamily="18" charset="0"/>
                <a:cs typeface="Times New Roman" panose="02020603050405020304" pitchFamily="18" charset="0"/>
              </a:rPr>
              <a:t>Article 10: Data to be recorded in the register of agrochemicals</a:t>
            </a:r>
          </a:p>
          <a:p>
            <a:r>
              <a:rPr lang="en-US" sz="3200" dirty="0" smtClean="0">
                <a:latin typeface="Times New Roman" panose="02020603050405020304" pitchFamily="18" charset="0"/>
                <a:cs typeface="Times New Roman" panose="02020603050405020304" pitchFamily="18" charset="0"/>
              </a:rPr>
              <a:t>Names, composition, active substance and other substance and the name of agrochemicals must be recorded.</a:t>
            </a:r>
          </a:p>
          <a:p>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67033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8660" y="754380"/>
            <a:ext cx="10904220" cy="5646420"/>
          </a:xfrm>
        </p:spPr>
        <p:txBody>
          <a:bodyPr>
            <a:normAutofit/>
          </a:bodyPr>
          <a:lstStyle/>
          <a:p>
            <a:r>
              <a:rPr lang="en-US" b="1" dirty="0" smtClean="0">
                <a:latin typeface="Times New Roman" panose="02020603050405020304" pitchFamily="18" charset="0"/>
                <a:cs typeface="Times New Roman" panose="02020603050405020304" pitchFamily="18" charset="0"/>
              </a:rPr>
              <a:t>Article 11: Non-transferability of the Certificate of registration</a:t>
            </a:r>
          </a:p>
          <a:p>
            <a:r>
              <a:rPr lang="en-US" dirty="0" smtClean="0">
                <a:latin typeface="Times New Roman" panose="02020603050405020304" pitchFamily="18" charset="0"/>
                <a:cs typeface="Times New Roman" panose="02020603050405020304" pitchFamily="18" charset="0"/>
              </a:rPr>
              <a:t>No person issued with a certificate of registration of an agrochemical shall lend, hire, sell, transfer</a:t>
            </a:r>
          </a:p>
          <a:p>
            <a:r>
              <a:rPr lang="en-US" dirty="0" smtClean="0">
                <a:latin typeface="Times New Roman" panose="02020603050405020304" pitchFamily="18" charset="0"/>
                <a:cs typeface="Times New Roman" panose="02020603050405020304" pitchFamily="18" charset="0"/>
              </a:rPr>
              <a:t>or otherwise dispose of the certificate.</a:t>
            </a:r>
          </a:p>
          <a:p>
            <a:r>
              <a:rPr lang="en-US" b="1" dirty="0" smtClean="0">
                <a:latin typeface="Times New Roman" panose="02020603050405020304" pitchFamily="18" charset="0"/>
                <a:cs typeface="Times New Roman" panose="02020603050405020304" pitchFamily="18" charset="0"/>
              </a:rPr>
              <a:t>Article 12: Renewal of the certificate of registration</a:t>
            </a:r>
          </a:p>
          <a:p>
            <a:r>
              <a:rPr lang="en-US" b="1" dirty="0" smtClean="0">
                <a:latin typeface="Times New Roman" panose="02020603050405020304" pitchFamily="18" charset="0"/>
                <a:cs typeface="Times New Roman" panose="02020603050405020304" pitchFamily="18" charset="0"/>
              </a:rPr>
              <a:t>Article 13: Temporary registration of agrochemical</a:t>
            </a:r>
          </a:p>
          <a:p>
            <a:r>
              <a:rPr lang="en-US" b="1" dirty="0" smtClean="0">
                <a:latin typeface="Times New Roman" panose="02020603050405020304" pitchFamily="18" charset="0"/>
                <a:cs typeface="Times New Roman" panose="02020603050405020304" pitchFamily="18" charset="0"/>
              </a:rPr>
              <a:t>Article 14: Temporary registration of agrochemical</a:t>
            </a:r>
          </a:p>
          <a:p>
            <a:r>
              <a:rPr lang="en-US" b="1" dirty="0" smtClean="0">
                <a:latin typeface="Times New Roman" panose="02020603050405020304" pitchFamily="18" charset="0"/>
                <a:cs typeface="Times New Roman" panose="02020603050405020304" pitchFamily="18" charset="0"/>
              </a:rPr>
              <a:t>Article 15: Refusal to register an agrochemical</a:t>
            </a:r>
          </a:p>
          <a:p>
            <a:r>
              <a:rPr lang="en-US" dirty="0" smtClean="0">
                <a:latin typeface="Times New Roman" panose="02020603050405020304" pitchFamily="18" charset="0"/>
                <a:cs typeface="Times New Roman" panose="02020603050405020304" pitchFamily="18" charset="0"/>
              </a:rPr>
              <a:t>The registrar may reject any application for registration of an agrochemical if the application for registration or the label of the chemical does not comply with the Law or this Order;</a:t>
            </a:r>
          </a:p>
        </p:txBody>
      </p:sp>
    </p:spTree>
    <p:extLst>
      <p:ext uri="{BB962C8B-B14F-4D97-AF65-F5344CB8AC3E}">
        <p14:creationId xmlns:p14="http://schemas.microsoft.com/office/powerpoint/2010/main" val="19783646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62940" y="320041"/>
            <a:ext cx="10690860" cy="1370648"/>
          </a:xfrm>
        </p:spPr>
        <p:txBody>
          <a:bodyPr>
            <a:normAutofit/>
          </a:bodyPr>
          <a:lstStyle/>
          <a:p>
            <a:r>
              <a:rPr lang="en-US" sz="2800" b="1" dirty="0" smtClean="0">
                <a:latin typeface="Times New Roman" panose="02020603050405020304" pitchFamily="18" charset="0"/>
                <a:cs typeface="Times New Roman" panose="02020603050405020304" pitchFamily="18" charset="0"/>
              </a:rPr>
              <a:t>SWOT ANALYSIS OF REGULATION OF AGROCHEMICALS </a:t>
            </a:r>
            <a:endParaRPr lang="en-US" sz="2800" b="1"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62940" y="1463040"/>
            <a:ext cx="10690860" cy="4846320"/>
          </a:xfrm>
        </p:spPr>
        <p:txBody>
          <a:bodyPr>
            <a:normAutofit/>
          </a:bodyPr>
          <a:lstStyle/>
          <a:p>
            <a:pPr>
              <a:buFont typeface="Wingdings" panose="05000000000000000000" pitchFamily="2" charset="2"/>
              <a:buChar char="q"/>
            </a:pPr>
            <a:r>
              <a:rPr lang="en-US" b="1" dirty="0">
                <a:latin typeface="Times New Roman" panose="02020603050405020304" pitchFamily="18" charset="0"/>
                <a:cs typeface="Times New Roman" panose="02020603050405020304" pitchFamily="18" charset="0"/>
              </a:rPr>
              <a:t>S</a:t>
            </a:r>
            <a:r>
              <a:rPr lang="en-US" b="1" dirty="0" smtClean="0">
                <a:latin typeface="Times New Roman" panose="02020603050405020304" pitchFamily="18" charset="0"/>
                <a:cs typeface="Times New Roman" panose="02020603050405020304" pitchFamily="18" charset="0"/>
              </a:rPr>
              <a:t>trength</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Farmers will use agrochemicals with the known names and labelled substance made with.</a:t>
            </a:r>
          </a:p>
          <a:p>
            <a:r>
              <a:rPr lang="en-US" dirty="0" smtClean="0">
                <a:latin typeface="Times New Roman" panose="02020603050405020304" pitchFamily="18" charset="0"/>
                <a:cs typeface="Times New Roman" panose="02020603050405020304" pitchFamily="18" charset="0"/>
              </a:rPr>
              <a:t>Will help to reduce fraud of agrochemicals </a:t>
            </a:r>
          </a:p>
          <a:p>
            <a:pPr>
              <a:buFont typeface="Wingdings" panose="05000000000000000000" pitchFamily="2" charset="2"/>
              <a:buChar char="q"/>
            </a:pPr>
            <a:r>
              <a:rPr lang="en-US" b="1" dirty="0" smtClean="0">
                <a:latin typeface="Times New Roman" panose="02020603050405020304" pitchFamily="18" charset="0"/>
                <a:cs typeface="Times New Roman" panose="02020603050405020304" pitchFamily="18" charset="0"/>
              </a:rPr>
              <a:t>Weaknesses</a:t>
            </a:r>
          </a:p>
          <a:p>
            <a:r>
              <a:rPr lang="en-US" dirty="0" smtClean="0">
                <a:latin typeface="Times New Roman" panose="02020603050405020304" pitchFamily="18" charset="0"/>
                <a:cs typeface="Times New Roman" panose="02020603050405020304" pitchFamily="18" charset="0"/>
              </a:rPr>
              <a:t>This will require some money as registration fees for agrochemicals dealers who may not even have them </a:t>
            </a:r>
          </a:p>
          <a:p>
            <a:r>
              <a:rPr lang="en-US" dirty="0" smtClean="0">
                <a:latin typeface="Times New Roman" panose="02020603050405020304" pitchFamily="18" charset="0"/>
                <a:cs typeface="Times New Roman" panose="02020603050405020304" pitchFamily="18" charset="0"/>
              </a:rPr>
              <a:t>Will take comparative long time in registration process of the agrochemicals which may delay its effectiveness application </a:t>
            </a:r>
          </a:p>
          <a:p>
            <a:pPr marL="0" indent="0">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09755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8180" y="751204"/>
            <a:ext cx="10980420" cy="5672455"/>
          </a:xfrm>
        </p:spPr>
        <p:txBody>
          <a:bodyPr>
            <a:noAutofit/>
          </a:bodyPr>
          <a:lstStyle/>
          <a:p>
            <a:pPr>
              <a:buFont typeface="Wingdings" panose="05000000000000000000" pitchFamily="2" charset="2"/>
              <a:buChar char="q"/>
            </a:pPr>
            <a:r>
              <a:rPr lang="en-US" sz="3200" b="1" dirty="0" smtClean="0">
                <a:latin typeface="Times New Roman" panose="02020603050405020304" pitchFamily="18" charset="0"/>
                <a:cs typeface="Times New Roman" panose="02020603050405020304" pitchFamily="18" charset="0"/>
              </a:rPr>
              <a:t>Opportunity:</a:t>
            </a:r>
          </a:p>
          <a:p>
            <a:r>
              <a:rPr lang="en-US" sz="3200" dirty="0" smtClean="0">
                <a:latin typeface="Times New Roman" panose="02020603050405020304" pitchFamily="18" charset="0"/>
                <a:cs typeface="Times New Roman" panose="02020603050405020304" pitchFamily="18" charset="0"/>
              </a:rPr>
              <a:t>This will provide insurance to the farmers on the use of well known characterization agrochemicals </a:t>
            </a:r>
          </a:p>
          <a:p>
            <a:pPr>
              <a:buFont typeface="Wingdings" panose="05000000000000000000" pitchFamily="2" charset="2"/>
              <a:buChar char="q"/>
            </a:pPr>
            <a:r>
              <a:rPr lang="en-US" sz="3200" b="1" dirty="0" smtClean="0">
                <a:latin typeface="Times New Roman" panose="02020603050405020304" pitchFamily="18" charset="0"/>
                <a:cs typeface="Times New Roman" panose="02020603050405020304" pitchFamily="18" charset="0"/>
              </a:rPr>
              <a:t>Threat:</a:t>
            </a:r>
          </a:p>
          <a:p>
            <a:r>
              <a:rPr lang="en-US" sz="3200" dirty="0" smtClean="0">
                <a:latin typeface="Times New Roman" panose="02020603050405020304" pitchFamily="18" charset="0"/>
                <a:cs typeface="Times New Roman" panose="02020603050405020304" pitchFamily="18" charset="0"/>
              </a:rPr>
              <a:t>Some agrochemicals dealers will fraud the agrochemicals due to the lack some required certificates to registrar their agrochemicals </a:t>
            </a:r>
          </a:p>
          <a:p>
            <a:r>
              <a:rPr lang="en-US" sz="3200" dirty="0" smtClean="0">
                <a:latin typeface="Times New Roman" panose="02020603050405020304" pitchFamily="18" charset="0"/>
                <a:cs typeface="Times New Roman" panose="02020603050405020304" pitchFamily="18" charset="0"/>
              </a:rPr>
              <a:t>Some agrochemicals dealers will leave the deal of agrochemicals due to the lack of registration fees of new agrochemicals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972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50817" y="143057"/>
            <a:ext cx="10515600" cy="653778"/>
          </a:xfrm>
        </p:spPr>
        <p:txBody>
          <a:bodyPr>
            <a:normAutofit fontScale="90000"/>
          </a:bodyPr>
          <a:lstStyle/>
          <a:p>
            <a:r>
              <a:rPr lang="en-US" dirty="0" smtClean="0">
                <a:latin typeface="Times New Roman" panose="02020603050405020304" pitchFamily="18" charset="0"/>
                <a:cs typeface="Times New Roman" panose="02020603050405020304" pitchFamily="18" charset="0"/>
              </a:rPr>
              <a:t>Group 7 MEMERS</a:t>
            </a:r>
            <a:endParaRPr lang="en-US" dirty="0">
              <a:latin typeface="Times New Roman" panose="02020603050405020304" pitchFamily="18" charset="0"/>
              <a:cs typeface="Times New Roman" panose="02020603050405020304"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3852775562"/>
              </p:ext>
            </p:extLst>
          </p:nvPr>
        </p:nvGraphicFramePr>
        <p:xfrm>
          <a:off x="550817" y="796834"/>
          <a:ext cx="11267804" cy="5809502"/>
        </p:xfrm>
        <a:graphic>
          <a:graphicData uri="http://schemas.openxmlformats.org/drawingml/2006/table">
            <a:tbl>
              <a:tblPr firstRow="1" firstCol="1" bandRow="1">
                <a:tableStyleId>{5C22544A-7EE6-4342-B048-85BDC9FD1C3A}</a:tableStyleId>
              </a:tblPr>
              <a:tblGrid>
                <a:gridCol w="4313960">
                  <a:extLst>
                    <a:ext uri="{9D8B030D-6E8A-4147-A177-3AD203B41FA5}">
                      <a16:colId xmlns:a16="http://schemas.microsoft.com/office/drawing/2014/main" val="2099908687"/>
                    </a:ext>
                  </a:extLst>
                </a:gridCol>
                <a:gridCol w="3476922">
                  <a:extLst>
                    <a:ext uri="{9D8B030D-6E8A-4147-A177-3AD203B41FA5}">
                      <a16:colId xmlns:a16="http://schemas.microsoft.com/office/drawing/2014/main" val="2098451987"/>
                    </a:ext>
                  </a:extLst>
                </a:gridCol>
                <a:gridCol w="3476922">
                  <a:extLst>
                    <a:ext uri="{9D8B030D-6E8A-4147-A177-3AD203B41FA5}">
                      <a16:colId xmlns:a16="http://schemas.microsoft.com/office/drawing/2014/main" val="401222843"/>
                    </a:ext>
                  </a:extLst>
                </a:gridCol>
              </a:tblGrid>
              <a:tr h="467818">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NAMES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a:effectLst/>
                          <a:latin typeface="Times New Roman" panose="02020603050405020304" pitchFamily="18" charset="0"/>
                          <a:cs typeface="Times New Roman" panose="02020603050405020304" pitchFamily="18" charset="0"/>
                        </a:rPr>
                        <a:t>Reg. No</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a:effectLst/>
                          <a:latin typeface="Times New Roman" panose="02020603050405020304" pitchFamily="18" charset="0"/>
                          <a:cs typeface="Times New Roman" panose="02020603050405020304" pitchFamily="18" charset="0"/>
                        </a:rPr>
                        <a:t>DEPARTMENT</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3330843"/>
                  </a:ext>
                </a:extLst>
              </a:tr>
              <a:tr h="417213">
                <a:tc>
                  <a:txBody>
                    <a:bodyPr/>
                    <a:lstStyle/>
                    <a:p>
                      <a:pPr marL="0" marR="0" algn="l">
                        <a:lnSpc>
                          <a:spcPct val="107000"/>
                        </a:lnSpc>
                        <a:spcBef>
                          <a:spcPts val="0"/>
                        </a:spcBef>
                        <a:spcAft>
                          <a:spcPts val="800"/>
                        </a:spcAft>
                      </a:pPr>
                      <a:r>
                        <a:rPr lang="en-US" sz="2400">
                          <a:effectLst/>
                          <a:latin typeface="Times New Roman" panose="02020603050405020304" pitchFamily="18" charset="0"/>
                          <a:cs typeface="Times New Roman" panose="02020603050405020304" pitchFamily="18" charset="0"/>
                        </a:rPr>
                        <a:t>BAYIZERE Seraphine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a:effectLst/>
                          <a:latin typeface="Times New Roman" panose="02020603050405020304" pitchFamily="18" charset="0"/>
                          <a:cs typeface="Times New Roman" panose="02020603050405020304" pitchFamily="18" charset="0"/>
                        </a:rPr>
                        <a:t>217033334</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Crop production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3636701"/>
                  </a:ext>
                </a:extLst>
              </a:tr>
              <a:tr h="417213">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IHIMBAZWE Bonfils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a:effectLst/>
                          <a:latin typeface="Times New Roman" panose="02020603050405020304" pitchFamily="18" charset="0"/>
                          <a:cs typeface="Times New Roman" panose="02020603050405020304" pitchFamily="18" charset="0"/>
                        </a:rPr>
                        <a:t>217002846</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Crop production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76431764"/>
                  </a:ext>
                </a:extLst>
              </a:tr>
              <a:tr h="428460">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MUTESI Joyce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a:effectLst/>
                          <a:latin typeface="Times New Roman" panose="02020603050405020304" pitchFamily="18" charset="0"/>
                          <a:cs typeface="Times New Roman" panose="02020603050405020304" pitchFamily="18" charset="0"/>
                        </a:rPr>
                        <a:t>217201296</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a:effectLst/>
                          <a:latin typeface="Times New Roman" panose="02020603050405020304" pitchFamily="18" charset="0"/>
                          <a:cs typeface="Times New Roman" panose="02020603050405020304" pitchFamily="18" charset="0"/>
                        </a:rPr>
                        <a:t>Crop production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8169817"/>
                  </a:ext>
                </a:extLst>
              </a:tr>
              <a:tr h="503806">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NDAGIJIMANA Emmanuel</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a:effectLst/>
                          <a:latin typeface="Times New Roman" panose="02020603050405020304" pitchFamily="18" charset="0"/>
                          <a:cs typeface="Times New Roman" panose="02020603050405020304" pitchFamily="18" charset="0"/>
                        </a:rPr>
                        <a:t>217092187</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Crop production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3419454"/>
                  </a:ext>
                </a:extLst>
              </a:tr>
              <a:tr h="503806">
                <a:tc>
                  <a:txBody>
                    <a:bodyPr/>
                    <a:lstStyle/>
                    <a:p>
                      <a:pPr marL="0" marR="0" algn="l">
                        <a:lnSpc>
                          <a:spcPct val="107000"/>
                        </a:lnSpc>
                        <a:spcBef>
                          <a:spcPts val="0"/>
                        </a:spcBef>
                        <a:spcAft>
                          <a:spcPts val="800"/>
                        </a:spcAft>
                      </a:pPr>
                      <a:r>
                        <a:rPr lang="en-US" sz="2400">
                          <a:effectLst/>
                          <a:latin typeface="Times New Roman" panose="02020603050405020304" pitchFamily="18" charset="0"/>
                          <a:cs typeface="Times New Roman" panose="02020603050405020304" pitchFamily="18" charset="0"/>
                        </a:rPr>
                        <a:t>UMUTESI Alice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217094090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Crop production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4807936"/>
                  </a:ext>
                </a:extLst>
              </a:tr>
              <a:tr h="503806">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TUYIZERE Valens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217002277</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Crop production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6869420"/>
                  </a:ext>
                </a:extLst>
              </a:tr>
              <a:tr h="407092">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TUYISHIMIRE Marie Flora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217150020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Crop production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2264503"/>
                  </a:ext>
                </a:extLst>
              </a:tr>
              <a:tr h="407092">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HARERIMANA Eric</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217013015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Horticulture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4473644"/>
                  </a:ext>
                </a:extLst>
              </a:tr>
              <a:tr h="373655">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UKWIBISHAKA Nepomuscene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a:effectLst/>
                          <a:latin typeface="Times New Roman" panose="02020603050405020304" pitchFamily="18" charset="0"/>
                          <a:cs typeface="Times New Roman" panose="02020603050405020304" pitchFamily="18" charset="0"/>
                        </a:rPr>
                        <a:t>217078125</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Horticulture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8668756"/>
                  </a:ext>
                </a:extLst>
              </a:tr>
              <a:tr h="461071">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NTAWIMENYA Jean de Dieu</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217082483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Horticulture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5605448"/>
                  </a:ext>
                </a:extLst>
              </a:tr>
              <a:tr h="461071">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KAMANZI Yves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a:effectLst/>
                          <a:latin typeface="Times New Roman" panose="02020603050405020304" pitchFamily="18" charset="0"/>
                          <a:cs typeface="Times New Roman" panose="02020603050405020304" pitchFamily="18" charset="0"/>
                        </a:rPr>
                        <a:t>217025218</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Horticulture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39847859"/>
                  </a:ext>
                </a:extLst>
              </a:tr>
              <a:tr h="439703">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NIZEYIMANA Jacques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217071139</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800"/>
                        </a:spcAft>
                      </a:pPr>
                      <a:r>
                        <a:rPr lang="en-US" sz="2400" dirty="0">
                          <a:effectLst/>
                          <a:latin typeface="Times New Roman" panose="02020603050405020304" pitchFamily="18" charset="0"/>
                          <a:cs typeface="Times New Roman" panose="02020603050405020304" pitchFamily="18" charset="0"/>
                        </a:rPr>
                        <a:t>Horticulture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66756961"/>
                  </a:ext>
                </a:extLst>
              </a:tr>
            </a:tbl>
          </a:graphicData>
        </a:graphic>
      </p:graphicFrame>
    </p:spTree>
    <p:extLst>
      <p:ext uri="{BB962C8B-B14F-4D97-AF65-F5344CB8AC3E}">
        <p14:creationId xmlns:p14="http://schemas.microsoft.com/office/powerpoint/2010/main" val="37765831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8640" y="502920"/>
            <a:ext cx="10805160" cy="1187768"/>
          </a:xfrm>
        </p:spPr>
        <p:txBody>
          <a:bodyPr>
            <a:normAutofit/>
          </a:bodyPr>
          <a:lstStyle/>
          <a:p>
            <a:r>
              <a:rPr lang="en-US" sz="3600" b="1" dirty="0" smtClean="0">
                <a:latin typeface="Times New Roman" panose="02020603050405020304" pitchFamily="18" charset="0"/>
                <a:cs typeface="Times New Roman" panose="02020603050405020304" pitchFamily="18" charset="0"/>
              </a:rPr>
              <a:t>CHAPTER III: REGISTRATION OF PREMISES </a:t>
            </a:r>
            <a:br>
              <a:rPr lang="en-US" sz="3600" b="1" dirty="0" smtClean="0">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48640" y="1690688"/>
            <a:ext cx="10805160" cy="4486275"/>
          </a:xfrm>
        </p:spPr>
        <p:txBody>
          <a:bodyPr/>
          <a:lstStyle/>
          <a:p>
            <a:r>
              <a:rPr lang="en-US" dirty="0" smtClean="0">
                <a:latin typeface="Times New Roman" panose="02020603050405020304" pitchFamily="18" charset="0"/>
                <a:cs typeface="Times New Roman" panose="02020603050405020304" pitchFamily="18" charset="0"/>
              </a:rPr>
              <a:t>Article 16: Structural arrangement of premises  </a:t>
            </a:r>
          </a:p>
          <a:p>
            <a:r>
              <a:rPr lang="en-US" dirty="0" smtClean="0">
                <a:latin typeface="Times New Roman" panose="02020603050405020304" pitchFamily="18" charset="0"/>
                <a:cs typeface="Times New Roman" panose="02020603050405020304" pitchFamily="18" charset="0"/>
              </a:rPr>
              <a:t>Article 17: Location of premises </a:t>
            </a:r>
          </a:p>
          <a:p>
            <a:r>
              <a:rPr lang="en-US" dirty="0" smtClean="0">
                <a:latin typeface="Times New Roman" panose="02020603050405020304" pitchFamily="18" charset="0"/>
                <a:cs typeface="Times New Roman" panose="02020603050405020304" pitchFamily="18" charset="0"/>
              </a:rPr>
              <a:t>Article 18: Protection of workers and operators in premises </a:t>
            </a:r>
          </a:p>
          <a:p>
            <a:r>
              <a:rPr lang="en-US" dirty="0" smtClean="0">
                <a:latin typeface="Times New Roman" panose="02020603050405020304" pitchFamily="18" charset="0"/>
                <a:cs typeface="Times New Roman" panose="02020603050405020304" pitchFamily="18" charset="0"/>
              </a:rPr>
              <a:t>Article 19: Required technical knowledge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5735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160" y="865504"/>
            <a:ext cx="10934700" cy="5375275"/>
          </a:xfrm>
        </p:spPr>
        <p:txBody>
          <a:bodyPr/>
          <a:lstStyle/>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Article </a:t>
            </a:r>
            <a:r>
              <a:rPr lang="en-US" dirty="0">
                <a:latin typeface="Times New Roman" panose="02020603050405020304" pitchFamily="18" charset="0"/>
                <a:cs typeface="Times New Roman" panose="02020603050405020304" pitchFamily="18" charset="0"/>
              </a:rPr>
              <a:t>20: Application for registration of premises  </a:t>
            </a:r>
          </a:p>
          <a:p>
            <a:r>
              <a:rPr lang="en-US" dirty="0">
                <a:latin typeface="Times New Roman" panose="02020603050405020304" pitchFamily="18" charset="0"/>
                <a:cs typeface="Times New Roman" panose="02020603050405020304" pitchFamily="18" charset="0"/>
              </a:rPr>
              <a:t>Article 21: Inspection of premises  </a:t>
            </a:r>
          </a:p>
          <a:p>
            <a:r>
              <a:rPr lang="en-US" dirty="0">
                <a:latin typeface="Times New Roman" panose="02020603050405020304" pitchFamily="18" charset="0"/>
                <a:cs typeface="Times New Roman" panose="02020603050405020304" pitchFamily="18" charset="0"/>
              </a:rPr>
              <a:t>Article 22: Issuing a certificate of registration of premises </a:t>
            </a:r>
          </a:p>
          <a:p>
            <a:r>
              <a:rPr lang="en-US" dirty="0">
                <a:latin typeface="Times New Roman" panose="02020603050405020304" pitchFamily="18" charset="0"/>
                <a:cs typeface="Times New Roman" panose="02020603050405020304" pitchFamily="18" charset="0"/>
              </a:rPr>
              <a:t>Article 23: Duration and renewal of the certificate of registration of premises </a:t>
            </a:r>
          </a:p>
          <a:p>
            <a:r>
              <a:rPr lang="en-US" dirty="0">
                <a:latin typeface="Times New Roman" panose="02020603050405020304" pitchFamily="18" charset="0"/>
                <a:cs typeface="Times New Roman" panose="02020603050405020304" pitchFamily="18" charset="0"/>
              </a:rPr>
              <a:t>Article 24: Suspension or cancellation of the certificate of registration of premises </a:t>
            </a:r>
          </a:p>
          <a:p>
            <a:endParaRPr lang="en-US" dirty="0"/>
          </a:p>
        </p:txBody>
      </p:sp>
    </p:spTree>
    <p:extLst>
      <p:ext uri="{BB962C8B-B14F-4D97-AF65-F5344CB8AC3E}">
        <p14:creationId xmlns:p14="http://schemas.microsoft.com/office/powerpoint/2010/main" val="33694126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290" y="273628"/>
            <a:ext cx="10965180" cy="1347788"/>
          </a:xfrm>
        </p:spPr>
        <p:txBody>
          <a:bodyPr/>
          <a:lstStyle/>
          <a:p>
            <a:r>
              <a:rPr lang="en-US" b="1" dirty="0" smtClean="0">
                <a:latin typeface="Times New Roman" panose="02020603050405020304" pitchFamily="18" charset="0"/>
                <a:cs typeface="Times New Roman" panose="02020603050405020304" pitchFamily="18" charset="0"/>
              </a:rPr>
              <a:t>It’s implementation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34290" y="1260765"/>
            <a:ext cx="10668001" cy="5209308"/>
          </a:xfrm>
        </p:spPr>
        <p:txBody>
          <a:bodyPr>
            <a:noAutofit/>
          </a:bodyPr>
          <a:lstStyle/>
          <a:p>
            <a:r>
              <a:rPr lang="en-US" sz="3200" dirty="0" smtClean="0">
                <a:latin typeface="Times New Roman" panose="02020603050405020304" pitchFamily="18" charset="0"/>
                <a:cs typeface="Times New Roman" panose="02020603050405020304" pitchFamily="18" charset="0"/>
              </a:rPr>
              <a:t>Avoid using roofs of iron that can cause cancer to the workers and pollute environment.</a:t>
            </a:r>
          </a:p>
          <a:p>
            <a:r>
              <a:rPr lang="en-US" sz="3200" dirty="0" smtClean="0">
                <a:latin typeface="Times New Roman" panose="02020603050405020304" pitchFamily="18" charset="0"/>
                <a:cs typeface="Times New Roman" panose="02020603050405020304" pitchFamily="18" charset="0"/>
              </a:rPr>
              <a:t>Any premises in which agrochemicals are sold are build away from residential houses, schools, hospitals, shopping areas and food manufacturers. </a:t>
            </a:r>
          </a:p>
          <a:p>
            <a:r>
              <a:rPr lang="en-US" sz="3200" dirty="0" smtClean="0">
                <a:latin typeface="Times New Roman" panose="02020603050405020304" pitchFamily="18" charset="0"/>
                <a:cs typeface="Times New Roman" panose="02020603050405020304" pitchFamily="18" charset="0"/>
              </a:rPr>
              <a:t>It must also be away from water courses, open  storm water channels or water catchments; </a:t>
            </a:r>
          </a:p>
          <a:p>
            <a:r>
              <a:rPr lang="en-US" sz="3200" dirty="0" smtClean="0">
                <a:latin typeface="Times New Roman" panose="02020603050405020304" pitchFamily="18" charset="0"/>
                <a:cs typeface="Times New Roman" panose="02020603050405020304" pitchFamily="18" charset="0"/>
              </a:rPr>
              <a:t>This is done to prevent people from being infected by poison from agrochemicals.</a:t>
            </a:r>
          </a:p>
          <a:p>
            <a:endParaRPr lang="en-US" sz="3200" dirty="0" smtClean="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07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88" y="251012"/>
            <a:ext cx="10995212" cy="573741"/>
          </a:xfrm>
        </p:spPr>
        <p:txBody>
          <a:bodyPr>
            <a:normAutofit/>
          </a:bodyPr>
          <a:lstStyle/>
          <a:p>
            <a:r>
              <a:rPr lang="en-US" sz="3200" b="1" dirty="0" smtClean="0">
                <a:latin typeface="Times New Roman" panose="02020603050405020304" pitchFamily="18" charset="0"/>
                <a:cs typeface="Times New Roman" panose="02020603050405020304" pitchFamily="18" charset="0"/>
              </a:rPr>
              <a:t>SWOT ANALYSIS OF </a:t>
            </a:r>
            <a:r>
              <a:rPr lang="en-GB" sz="3200" b="1" dirty="0" smtClean="0">
                <a:latin typeface="Times New Roman" panose="02020603050405020304" pitchFamily="18" charset="0"/>
                <a:cs typeface="Times New Roman" panose="02020603050405020304" pitchFamily="18" charset="0"/>
              </a:rPr>
              <a:t>REGISTRATION </a:t>
            </a:r>
            <a:r>
              <a:rPr lang="en-GB" sz="3200" b="1" dirty="0">
                <a:latin typeface="Times New Roman" panose="02020603050405020304" pitchFamily="18" charset="0"/>
                <a:cs typeface="Times New Roman" panose="02020603050405020304" pitchFamily="18" charset="0"/>
              </a:rPr>
              <a:t>OF </a:t>
            </a:r>
            <a:r>
              <a:rPr lang="en-GB" sz="3200" b="1" dirty="0" smtClean="0">
                <a:latin typeface="Times New Roman" panose="02020603050405020304" pitchFamily="18" charset="0"/>
                <a:cs typeface="Times New Roman" panose="02020603050405020304" pitchFamily="18" charset="0"/>
              </a:rPr>
              <a:t>PREMISES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58587" y="824753"/>
            <a:ext cx="11241741" cy="5683623"/>
          </a:xfrm>
        </p:spPr>
        <p:txBody>
          <a:bodyPr>
            <a:normAutofit/>
          </a:bodyPr>
          <a:lstStyle/>
          <a:p>
            <a:pPr>
              <a:buFont typeface="Wingdings" panose="05000000000000000000" pitchFamily="2" charset="2"/>
              <a:buChar char="q"/>
            </a:pPr>
            <a:r>
              <a:rPr lang="en-US" b="1" dirty="0" smtClean="0">
                <a:latin typeface="Times New Roman" panose="02020603050405020304" pitchFamily="18" charset="0"/>
                <a:cs typeface="Times New Roman" panose="02020603050405020304" pitchFamily="18" charset="0"/>
              </a:rPr>
              <a:t>Strength(s)</a:t>
            </a:r>
          </a:p>
          <a:p>
            <a:r>
              <a:rPr lang="en-GB" dirty="0" smtClean="0">
                <a:latin typeface="Times New Roman" panose="02020603050405020304" pitchFamily="18" charset="0"/>
                <a:cs typeface="Times New Roman" panose="02020603050405020304" pitchFamily="18" charset="0"/>
              </a:rPr>
              <a:t>A </a:t>
            </a:r>
            <a:r>
              <a:rPr lang="en-GB" dirty="0">
                <a:latin typeface="Times New Roman" panose="02020603050405020304" pitchFamily="18" charset="0"/>
                <a:cs typeface="Times New Roman" panose="02020603050405020304" pitchFamily="18" charset="0"/>
              </a:rPr>
              <a:t>suitable design, layout and construction of premises will ensure </a:t>
            </a:r>
            <a:r>
              <a:rPr lang="en-GB" dirty="0" smtClean="0">
                <a:latin typeface="Times New Roman" panose="02020603050405020304" pitchFamily="18" charset="0"/>
                <a:cs typeface="Times New Roman" panose="02020603050405020304" pitchFamily="18" charset="0"/>
              </a:rPr>
              <a:t>good health </a:t>
            </a:r>
            <a:r>
              <a:rPr lang="en-GB" dirty="0">
                <a:latin typeface="Times New Roman" panose="02020603050405020304" pitchFamily="18" charset="0"/>
                <a:cs typeface="Times New Roman" panose="02020603050405020304" pitchFamily="18" charset="0"/>
              </a:rPr>
              <a:t>of workers and the whole population in general</a:t>
            </a:r>
            <a:r>
              <a:rPr lang="en-GB" dirty="0" smtClean="0">
                <a:latin typeface="Times New Roman" panose="02020603050405020304" pitchFamily="18" charset="0"/>
                <a:cs typeface="Times New Roman" panose="02020603050405020304" pitchFamily="18" charset="0"/>
              </a:rPr>
              <a:t>.</a:t>
            </a:r>
          </a:p>
          <a:p>
            <a:r>
              <a:rPr lang="en-GB" dirty="0">
                <a:latin typeface="Times New Roman" panose="02020603050405020304" pitchFamily="18" charset="0"/>
                <a:cs typeface="Times New Roman" panose="02020603050405020304" pitchFamily="18" charset="0"/>
              </a:rPr>
              <a:t>IT makes easy for entrepreneurs to construct agrochemical premises prior to the government established plan in order to avoid rejection of </a:t>
            </a:r>
            <a:r>
              <a:rPr lang="en-GB" dirty="0" smtClean="0">
                <a:latin typeface="Times New Roman" panose="02020603050405020304" pitchFamily="18" charset="0"/>
                <a:cs typeface="Times New Roman" panose="02020603050405020304" pitchFamily="18" charset="0"/>
              </a:rPr>
              <a:t>their premises </a:t>
            </a:r>
            <a:r>
              <a:rPr lang="en-GB" dirty="0">
                <a:latin typeface="Times New Roman" panose="02020603050405020304" pitchFamily="18" charset="0"/>
                <a:cs typeface="Times New Roman" panose="02020603050405020304" pitchFamily="18" charset="0"/>
              </a:rPr>
              <a:t>later for re-location</a:t>
            </a:r>
            <a:r>
              <a:rPr lang="en-GB" dirty="0" smtClean="0">
                <a:latin typeface="Times New Roman" panose="02020603050405020304" pitchFamily="18" charset="0"/>
                <a:cs typeface="Times New Roman" panose="02020603050405020304" pitchFamily="18" charset="0"/>
              </a:rPr>
              <a:t>.</a:t>
            </a:r>
          </a:p>
          <a:p>
            <a:r>
              <a:rPr lang="en-GB" dirty="0">
                <a:latin typeface="Times New Roman" panose="02020603050405020304" pitchFamily="18" charset="0"/>
                <a:cs typeface="Times New Roman" panose="02020603050405020304" pitchFamily="18" charset="0"/>
              </a:rPr>
              <a:t>This policy ensure good construction away from flooding areas</a:t>
            </a:r>
            <a:r>
              <a:rPr lang="en-GB" dirty="0" smtClean="0">
                <a:latin typeface="Times New Roman" panose="02020603050405020304" pitchFamily="18" charset="0"/>
                <a:cs typeface="Times New Roman" panose="02020603050405020304" pitchFamily="18" charset="0"/>
              </a:rPr>
              <a:t>.</a:t>
            </a:r>
          </a:p>
          <a:p>
            <a:r>
              <a:rPr lang="en-GB" dirty="0">
                <a:latin typeface="Times New Roman" panose="02020603050405020304" pitchFamily="18" charset="0"/>
                <a:cs typeface="Times New Roman" panose="02020603050405020304" pitchFamily="18" charset="0"/>
              </a:rPr>
              <a:t>The business of agrochemicals would, in relation to premises, be carried on under the immediate supervision of a registered dealer, fumigator or commercial agrochemical applicator for the purpose of their use and safety</a:t>
            </a:r>
            <a:r>
              <a:rPr lang="en-GB" dirty="0" smtClean="0">
                <a:latin typeface="Times New Roman" panose="02020603050405020304" pitchFamily="18" charset="0"/>
                <a:cs typeface="Times New Roman" panose="02020603050405020304" pitchFamily="18" charset="0"/>
              </a:rPr>
              <a:t>.</a:t>
            </a:r>
          </a:p>
          <a:p>
            <a:r>
              <a:rPr lang="en-GB" dirty="0">
                <a:latin typeface="Times New Roman" panose="02020603050405020304" pitchFamily="18" charset="0"/>
                <a:cs typeface="Times New Roman" panose="02020603050405020304" pitchFamily="18" charset="0"/>
              </a:rPr>
              <a:t>The demand of agrochemicals increase when the dealer’s business premise is known, legal and registered thus expansion of the business</a:t>
            </a:r>
            <a:r>
              <a:rPr lang="en-GB"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96544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71500" indent="-571500">
              <a:buFont typeface="Wingdings" panose="05000000000000000000" pitchFamily="2" charset="2"/>
              <a:buChar char="q"/>
            </a:pPr>
            <a:r>
              <a:rPr lang="en-US" b="1" dirty="0" smtClean="0">
                <a:latin typeface="Times New Roman" panose="02020603050405020304" pitchFamily="18" charset="0"/>
                <a:cs typeface="Times New Roman" panose="02020603050405020304" pitchFamily="18" charset="0"/>
              </a:rPr>
              <a:t>Weakness</a:t>
            </a:r>
            <a:br>
              <a:rPr lang="en-US" b="1" dirty="0" smtClean="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690688"/>
            <a:ext cx="10980420" cy="4527232"/>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1</a:t>
            </a:r>
            <a:r>
              <a:rPr lang="en-GB" sz="3200" dirty="0" smtClean="0">
                <a:latin typeface="Times New Roman" panose="02020603050405020304" pitchFamily="18" charset="0"/>
                <a:cs typeface="Times New Roman" panose="02020603050405020304" pitchFamily="18" charset="0"/>
              </a:rPr>
              <a:t>.The </a:t>
            </a:r>
            <a:r>
              <a:rPr lang="en-GB" sz="3200" dirty="0">
                <a:latin typeface="Times New Roman" panose="02020603050405020304" pitchFamily="18" charset="0"/>
                <a:cs typeface="Times New Roman" panose="02020603050405020304" pitchFamily="18" charset="0"/>
              </a:rPr>
              <a:t>government don’t put much effort in implementation of the policy.</a:t>
            </a:r>
            <a:endParaRPr lang="en-US" sz="3200" dirty="0">
              <a:latin typeface="Times New Roman" panose="02020603050405020304" pitchFamily="18" charset="0"/>
              <a:cs typeface="Times New Roman" panose="02020603050405020304" pitchFamily="18" charset="0"/>
            </a:endParaRPr>
          </a:p>
          <a:p>
            <a:pPr marL="0" indent="0">
              <a:buNone/>
            </a:pPr>
            <a:r>
              <a:rPr lang="en-GB" sz="3200" dirty="0">
                <a:latin typeface="Times New Roman" panose="02020603050405020304" pitchFamily="18" charset="0"/>
                <a:cs typeface="Times New Roman" panose="02020603050405020304" pitchFamily="18" charset="0"/>
              </a:rPr>
              <a:t>2. Agrochemical shops usually are not in isolation far from usual markets of other </a:t>
            </a:r>
            <a:r>
              <a:rPr lang="en-GB" sz="3200" dirty="0" smtClean="0">
                <a:latin typeface="Times New Roman" panose="02020603050405020304" pitchFamily="18" charset="0"/>
                <a:cs typeface="Times New Roman" panose="02020603050405020304" pitchFamily="18" charset="0"/>
              </a:rPr>
              <a:t>products.</a:t>
            </a:r>
            <a:endParaRPr lang="en-US" sz="3200" dirty="0" smtClean="0">
              <a:latin typeface="Times New Roman" panose="02020603050405020304" pitchFamily="18" charset="0"/>
              <a:cs typeface="Times New Roman" panose="02020603050405020304" pitchFamily="18" charset="0"/>
            </a:endParaRPr>
          </a:p>
          <a:p>
            <a:pPr marL="0" indent="0">
              <a:buNone/>
            </a:pPr>
            <a:r>
              <a:rPr lang="en-GB" sz="3200" dirty="0" smtClean="0">
                <a:latin typeface="Times New Roman" panose="02020603050405020304" pitchFamily="18" charset="0"/>
                <a:cs typeface="Times New Roman" panose="02020603050405020304" pitchFamily="18" charset="0"/>
              </a:rPr>
              <a:t>3</a:t>
            </a:r>
            <a:r>
              <a:rPr lang="en-GB" sz="3200" dirty="0">
                <a:latin typeface="Times New Roman" panose="02020603050405020304" pitchFamily="18" charset="0"/>
                <a:cs typeface="Times New Roman" panose="02020603050405020304" pitchFamily="18" charset="0"/>
              </a:rPr>
              <a:t>. it requires periodical renewal of the certificate of registration of premises about every five years.</a:t>
            </a:r>
            <a:endParaRPr lang="en-US" sz="3200" dirty="0">
              <a:latin typeface="Times New Roman" panose="02020603050405020304" pitchFamily="18" charset="0"/>
              <a:cs typeface="Times New Roman" panose="02020603050405020304" pitchFamily="18" charset="0"/>
            </a:endParaRPr>
          </a:p>
          <a:p>
            <a:endParaRPr lang="en-US" sz="3200" dirty="0" smtClean="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22889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buFont typeface="Wingdings" panose="05000000000000000000" pitchFamily="2" charset="2"/>
              <a:buChar char="q"/>
            </a:pPr>
            <a:r>
              <a:rPr lang="en-US" b="1" dirty="0" smtClean="0">
                <a:latin typeface="Times New Roman" panose="02020603050405020304" pitchFamily="18" charset="0"/>
                <a:cs typeface="Times New Roman" panose="02020603050405020304" pitchFamily="18" charset="0"/>
              </a:rPr>
              <a:t>Opportunity</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365760" y="1211580"/>
            <a:ext cx="11498580" cy="5394960"/>
          </a:xfrm>
        </p:spPr>
        <p:txBody>
          <a:bodyPr>
            <a:normAutofit/>
          </a:bodyPr>
          <a:lstStyle/>
          <a:p>
            <a:pPr marL="0" indent="0">
              <a:buNone/>
            </a:pPr>
            <a:endParaRPr lang="en-GB" dirty="0" smtClean="0">
              <a:latin typeface="Times New Roman" panose="02020603050405020304" pitchFamily="18" charset="0"/>
              <a:cs typeface="Times New Roman" panose="02020603050405020304" pitchFamily="18" charset="0"/>
            </a:endParaRPr>
          </a:p>
          <a:p>
            <a:pPr marL="0" indent="0">
              <a:buNone/>
            </a:pPr>
            <a:r>
              <a:rPr lang="en-GB" dirty="0" smtClean="0">
                <a:latin typeface="Times New Roman" panose="02020603050405020304" pitchFamily="18" charset="0"/>
                <a:cs typeface="Times New Roman" panose="02020603050405020304" pitchFamily="18" charset="0"/>
              </a:rPr>
              <a:t>1.It </a:t>
            </a:r>
            <a:r>
              <a:rPr lang="en-GB" dirty="0">
                <a:latin typeface="Times New Roman" panose="02020603050405020304" pitchFamily="18" charset="0"/>
                <a:cs typeface="Times New Roman" panose="02020603050405020304" pitchFamily="18" charset="0"/>
              </a:rPr>
              <a:t>is an occasion to prevent Environmental pollution through water bodies, lakes, open storm, water channels, water catchments etc.</a:t>
            </a:r>
            <a:endParaRPr lang="en-US"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2. Provision of employment in process of premise establishment.</a:t>
            </a:r>
            <a:endParaRPr lang="en-US"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3.IT becomes fast for the state to inspect the quality of the premises and their products due to known location and operations</a:t>
            </a:r>
            <a:endParaRPr lang="en-US"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4. Easy way to correct taxes.</a:t>
            </a:r>
            <a:endParaRPr lang="en-US"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5. it hinders the black market for agrochemicals (unknown locations/premises)</a:t>
            </a:r>
            <a:endParaRPr lang="en-US"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6.It becomes easy for agro-dealers to apply for credit from institutions responsible as their premises are registered.</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61591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165"/>
            <a:ext cx="10515600" cy="1325563"/>
          </a:xfrm>
        </p:spPr>
        <p:txBody>
          <a:bodyPr/>
          <a:lstStyle/>
          <a:p>
            <a:pPr marL="571500" indent="-571500">
              <a:buFont typeface="Wingdings" panose="05000000000000000000" pitchFamily="2" charset="2"/>
              <a:buChar char="q"/>
            </a:pPr>
            <a:r>
              <a:rPr lang="en-US" b="1" dirty="0" smtClean="0">
                <a:latin typeface="Times New Roman" panose="02020603050405020304" pitchFamily="18" charset="0"/>
                <a:cs typeface="Times New Roman" panose="02020603050405020304" pitchFamily="18" charset="0"/>
              </a:rPr>
              <a:t>Threats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662940" y="1577340"/>
            <a:ext cx="10690860" cy="4732020"/>
          </a:xfrm>
        </p:spPr>
        <p:txBody>
          <a:bodyPr>
            <a:normAutofit/>
          </a:bodyPr>
          <a:lstStyle/>
          <a:p>
            <a:pPr marL="0" indent="0">
              <a:buNone/>
            </a:pPr>
            <a:endParaRPr lang="en-GB" sz="3200" dirty="0" smtClean="0">
              <a:latin typeface="Times New Roman" panose="02020603050405020304" pitchFamily="18" charset="0"/>
              <a:cs typeface="Times New Roman" panose="02020603050405020304" pitchFamily="18" charset="0"/>
            </a:endParaRPr>
          </a:p>
          <a:p>
            <a:pPr marL="514350" indent="-514350">
              <a:buAutoNum type="arabicPeriod"/>
            </a:pPr>
            <a:r>
              <a:rPr lang="en-GB" sz="3200" dirty="0" smtClean="0">
                <a:latin typeface="Times New Roman" panose="02020603050405020304" pitchFamily="18" charset="0"/>
                <a:cs typeface="Times New Roman" panose="02020603050405020304" pitchFamily="18" charset="0"/>
              </a:rPr>
              <a:t>It </a:t>
            </a:r>
            <a:r>
              <a:rPr lang="en-GB" sz="3200" dirty="0">
                <a:latin typeface="Times New Roman" panose="02020603050405020304" pitchFamily="18" charset="0"/>
                <a:cs typeface="Times New Roman" panose="02020603050405020304" pitchFamily="18" charset="0"/>
              </a:rPr>
              <a:t>becomes as a heavy load to third parties for </a:t>
            </a:r>
            <a:r>
              <a:rPr lang="en-GB" sz="3200" dirty="0" smtClean="0">
                <a:latin typeface="Times New Roman" panose="02020603050405020304" pitchFamily="18" charset="0"/>
                <a:cs typeface="Times New Roman" panose="02020603050405020304" pitchFamily="18" charset="0"/>
              </a:rPr>
              <a:t>registration process</a:t>
            </a:r>
            <a:r>
              <a:rPr lang="en-GB" sz="3200" dirty="0">
                <a:latin typeface="Times New Roman" panose="02020603050405020304" pitchFamily="18" charset="0"/>
                <a:cs typeface="Times New Roman" panose="02020603050405020304" pitchFamily="18" charset="0"/>
              </a:rPr>
              <a:t>, requirements thus quick rejection of the business</a:t>
            </a:r>
            <a:r>
              <a:rPr lang="en-GB"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a:buNone/>
            </a:pPr>
            <a:r>
              <a:rPr lang="en-GB" sz="3200" dirty="0">
                <a:latin typeface="Times New Roman" panose="02020603050405020304" pitchFamily="18" charset="0"/>
                <a:cs typeface="Times New Roman" panose="02020603050405020304" pitchFamily="18" charset="0"/>
              </a:rPr>
              <a:t>2.Few number of people with ability and the will to build premises due to low capital instead they prefer to rent houses in the market next other products like food shops.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15738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 y="643620"/>
            <a:ext cx="11137669" cy="819420"/>
          </a:xfrm>
        </p:spPr>
        <p:txBody>
          <a:bodyPr>
            <a:noAutofit/>
          </a:bodyPr>
          <a:lstStyle/>
          <a:p>
            <a:r>
              <a:rPr lang="en-US" sz="4000" b="1" dirty="0" smtClean="0">
                <a:latin typeface="Times New Roman" panose="02020603050405020304" pitchFamily="18" charset="0"/>
                <a:cs typeface="Times New Roman" panose="02020603050405020304" pitchFamily="18" charset="0"/>
              </a:rPr>
              <a:t/>
            </a:r>
            <a:br>
              <a:rPr lang="en-US" sz="4000" b="1" dirty="0" smtClean="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CHAPTER IV: LICENSING OF AGROCHEMICAL DEALERS</a:t>
            </a:r>
            <a:r>
              <a:rPr lang="en-US" sz="2000" b="1" dirty="0" smtClean="0">
                <a:latin typeface="Times New Roman" panose="02020603050405020304" pitchFamily="18" charset="0"/>
                <a:cs typeface="Times New Roman" panose="02020603050405020304" pitchFamily="18" charset="0"/>
              </a:rPr>
              <a:t/>
            </a:r>
            <a:br>
              <a:rPr lang="en-US" sz="2000" b="1" dirty="0" smtClean="0">
                <a:latin typeface="Times New Roman" panose="02020603050405020304" pitchFamily="18" charset="0"/>
                <a:cs typeface="Times New Roman" panose="02020603050405020304" pitchFamily="18" charset="0"/>
              </a:rPr>
            </a:br>
            <a:r>
              <a:rPr lang="en-US" sz="4000" b="1" dirty="0" smtClean="0">
                <a:latin typeface="Times New Roman" panose="02020603050405020304" pitchFamily="18" charset="0"/>
                <a:cs typeface="Times New Roman" panose="02020603050405020304" pitchFamily="18" charset="0"/>
              </a:rPr>
              <a:t/>
            </a:r>
            <a:br>
              <a:rPr lang="en-US" sz="4000" b="1" dirty="0" smtClean="0">
                <a:latin typeface="Times New Roman" panose="02020603050405020304" pitchFamily="18" charset="0"/>
                <a:cs typeface="Times New Roman" panose="02020603050405020304" pitchFamily="18" charset="0"/>
              </a:rPr>
            </a:b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20040" y="1463040"/>
            <a:ext cx="11633662" cy="5249474"/>
          </a:xfrm>
        </p:spPr>
        <p:txBody>
          <a:bodyPr>
            <a:noAutofit/>
          </a:bodyPr>
          <a:lstStyle/>
          <a:p>
            <a:pPr marL="0" indent="0">
              <a:buNone/>
            </a:pPr>
            <a:endParaRPr lang="en-US" sz="3200" b="1" dirty="0" smtClean="0">
              <a:latin typeface="Times New Roman" panose="02020603050405020304" pitchFamily="18" charset="0"/>
              <a:cs typeface="Times New Roman" panose="02020603050405020304" pitchFamily="18" charset="0"/>
            </a:endParaRPr>
          </a:p>
          <a:p>
            <a:r>
              <a:rPr lang="en-US" sz="3200" b="1" dirty="0" smtClean="0">
                <a:latin typeface="Times New Roman" panose="02020603050405020304" pitchFamily="18" charset="0"/>
                <a:cs typeface="Times New Roman" panose="02020603050405020304" pitchFamily="18" charset="0"/>
              </a:rPr>
              <a:t>Article 25: Requirement for agrochemical  dealer’s license</a:t>
            </a:r>
          </a:p>
          <a:p>
            <a:r>
              <a:rPr lang="en-US" sz="3200" dirty="0">
                <a:latin typeface="Times New Roman" panose="02020603050405020304" pitchFamily="18" charset="0"/>
                <a:cs typeface="Times New Roman" panose="02020603050405020304" pitchFamily="18" charset="0"/>
              </a:rPr>
              <a:t>  person who applies for an agrochemical </a:t>
            </a:r>
            <a:r>
              <a:rPr lang="en-US" sz="3200" dirty="0" smtClean="0">
                <a:latin typeface="Times New Roman" panose="02020603050405020304" pitchFamily="18" charset="0"/>
                <a:cs typeface="Times New Roman" panose="02020603050405020304" pitchFamily="18" charset="0"/>
              </a:rPr>
              <a:t>dealer’s </a:t>
            </a:r>
            <a:r>
              <a:rPr lang="en-US" sz="3200" dirty="0">
                <a:latin typeface="Times New Roman" panose="02020603050405020304" pitchFamily="18" charset="0"/>
                <a:cs typeface="Times New Roman" panose="02020603050405020304" pitchFamily="18" charset="0"/>
              </a:rPr>
              <a:t>license  as retailer is required to have </a:t>
            </a:r>
            <a:r>
              <a:rPr lang="en-US" sz="3200" dirty="0" smtClean="0">
                <a:latin typeface="Times New Roman" panose="02020603050405020304" pitchFamily="18" charset="0"/>
                <a:cs typeface="Times New Roman" panose="02020603050405020304" pitchFamily="18" charset="0"/>
              </a:rPr>
              <a:t>personnel </a:t>
            </a:r>
            <a:r>
              <a:rPr lang="en-US" sz="3200" dirty="0">
                <a:latin typeface="Times New Roman" panose="02020603050405020304" pitchFamily="18" charset="0"/>
                <a:cs typeface="Times New Roman" panose="02020603050405020304" pitchFamily="18" charset="0"/>
              </a:rPr>
              <a:t>who possess at least a high school </a:t>
            </a:r>
            <a:r>
              <a:rPr lang="en-US" sz="3200" dirty="0" smtClean="0">
                <a:latin typeface="Times New Roman" panose="02020603050405020304" pitchFamily="18" charset="0"/>
                <a:cs typeface="Times New Roman" panose="02020603050405020304" pitchFamily="18" charset="0"/>
              </a:rPr>
              <a:t>diploma </a:t>
            </a:r>
            <a:r>
              <a:rPr lang="en-US" sz="3200" dirty="0">
                <a:latin typeface="Times New Roman" panose="02020603050405020304" pitchFamily="18" charset="0"/>
                <a:cs typeface="Times New Roman" panose="02020603050405020304" pitchFamily="18" charset="0"/>
              </a:rPr>
              <a:t>(A2) in chemistry, bio-chemistry or </a:t>
            </a:r>
            <a:r>
              <a:rPr lang="en-US" sz="3200" dirty="0" smtClean="0">
                <a:latin typeface="Times New Roman" panose="02020603050405020304" pitchFamily="18" charset="0"/>
                <a:cs typeface="Times New Roman" panose="02020603050405020304" pitchFamily="18" charset="0"/>
              </a:rPr>
              <a:t>agricultural </a:t>
            </a:r>
            <a:r>
              <a:rPr lang="en-US" sz="3200" dirty="0">
                <a:latin typeface="Times New Roman" panose="02020603050405020304" pitchFamily="18" charset="0"/>
                <a:cs typeface="Times New Roman" panose="02020603050405020304" pitchFamily="18" charset="0"/>
              </a:rPr>
              <a:t>sciences. </a:t>
            </a:r>
          </a:p>
          <a:p>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Any </a:t>
            </a:r>
            <a:r>
              <a:rPr lang="en-US" sz="3200" dirty="0">
                <a:latin typeface="Times New Roman" panose="02020603050405020304" pitchFamily="18" charset="0"/>
                <a:cs typeface="Times New Roman" panose="02020603050405020304" pitchFamily="18" charset="0"/>
              </a:rPr>
              <a:t>agrochemical dealer’s license is subject to </a:t>
            </a:r>
            <a:r>
              <a:rPr lang="en-US" sz="3200" dirty="0" smtClean="0">
                <a:latin typeface="Times New Roman" panose="02020603050405020304" pitchFamily="18" charset="0"/>
                <a:cs typeface="Times New Roman" panose="02020603050405020304" pitchFamily="18" charset="0"/>
              </a:rPr>
              <a:t>conditions </a:t>
            </a:r>
            <a:r>
              <a:rPr lang="en-US" sz="3200" dirty="0">
                <a:latin typeface="Times New Roman" panose="02020603050405020304" pitchFamily="18" charset="0"/>
                <a:cs typeface="Times New Roman" panose="02020603050405020304" pitchFamily="18" charset="0"/>
              </a:rPr>
              <a:t>specified in the license and to any </a:t>
            </a:r>
            <a:r>
              <a:rPr lang="en-US" sz="3200" dirty="0" smtClean="0">
                <a:latin typeface="Times New Roman" panose="02020603050405020304" pitchFamily="18" charset="0"/>
                <a:cs typeface="Times New Roman" panose="02020603050405020304" pitchFamily="18" charset="0"/>
              </a:rPr>
              <a:t>other </a:t>
            </a:r>
            <a:r>
              <a:rPr lang="en-US" sz="3200" dirty="0">
                <a:latin typeface="Times New Roman" panose="02020603050405020304" pitchFamily="18" charset="0"/>
                <a:cs typeface="Times New Roman" panose="02020603050405020304" pitchFamily="18" charset="0"/>
              </a:rPr>
              <a:t>conditions as Advisory Council may </a:t>
            </a:r>
            <a:r>
              <a:rPr lang="en-US" sz="3200" dirty="0" smtClean="0">
                <a:latin typeface="Times New Roman" panose="02020603050405020304" pitchFamily="18" charset="0"/>
                <a:cs typeface="Times New Roman" panose="02020603050405020304" pitchFamily="18" charset="0"/>
              </a:rPr>
              <a:t>prescribe.</a:t>
            </a:r>
          </a:p>
        </p:txBody>
      </p:sp>
    </p:spTree>
    <p:extLst>
      <p:ext uri="{BB962C8B-B14F-4D97-AF65-F5344CB8AC3E}">
        <p14:creationId xmlns:p14="http://schemas.microsoft.com/office/powerpoint/2010/main" val="20396757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480" y="548640"/>
            <a:ext cx="11407140" cy="5966460"/>
          </a:xfrm>
        </p:spPr>
        <p:txBody>
          <a:bodyPr>
            <a:normAutofit lnSpcReduction="10000"/>
          </a:bodyPr>
          <a:lstStyle/>
          <a:p>
            <a:r>
              <a:rPr lang="en-US" b="1" dirty="0">
                <a:latin typeface="Times New Roman" panose="02020603050405020304" pitchFamily="18" charset="0"/>
                <a:cs typeface="Times New Roman" panose="02020603050405020304" pitchFamily="18" charset="0"/>
              </a:rPr>
              <a:t>Article 26: Application for an agrochemical dealer’s license </a:t>
            </a:r>
          </a:p>
          <a:p>
            <a:r>
              <a:rPr lang="en-US" dirty="0">
                <a:latin typeface="Times New Roman" panose="02020603050405020304" pitchFamily="18" charset="0"/>
                <a:cs typeface="Times New Roman" panose="02020603050405020304" pitchFamily="18" charset="0"/>
              </a:rPr>
              <a:t> The application form for agrochemical dealer’s license is accompanied by: </a:t>
            </a:r>
          </a:p>
          <a:p>
            <a:r>
              <a:rPr lang="en-US" dirty="0">
                <a:latin typeface="Times New Roman" panose="02020603050405020304" pitchFamily="18" charset="0"/>
                <a:cs typeface="Times New Roman" panose="02020603050405020304" pitchFamily="18" charset="0"/>
              </a:rPr>
              <a:t> 1°  the applicant’s proof of payment to the Public Treasury account of a fee specified in Annex II of this  Order; </a:t>
            </a:r>
          </a:p>
          <a:p>
            <a:r>
              <a:rPr lang="en-US" dirty="0">
                <a:latin typeface="Times New Roman" panose="02020603050405020304" pitchFamily="18" charset="0"/>
                <a:cs typeface="Times New Roman" panose="02020603050405020304" pitchFamily="18" charset="0"/>
              </a:rPr>
              <a:t> 2°  four (4) duly certified copies of relevant documents regarding the technical knowledge of the applicant; </a:t>
            </a:r>
          </a:p>
          <a:p>
            <a:r>
              <a:rPr lang="en-US" b="1" dirty="0">
                <a:latin typeface="Times New Roman" panose="02020603050405020304" pitchFamily="18" charset="0"/>
                <a:cs typeface="Times New Roman" panose="02020603050405020304" pitchFamily="18" charset="0"/>
              </a:rPr>
              <a:t>Article 27:  Selection of subsidized agrochemical importers </a:t>
            </a:r>
          </a:p>
          <a:p>
            <a:r>
              <a:rPr lang="en-US" dirty="0">
                <a:latin typeface="Times New Roman" panose="02020603050405020304" pitchFamily="18" charset="0"/>
                <a:cs typeface="Times New Roman" panose="02020603050405020304" pitchFamily="18" charset="0"/>
              </a:rPr>
              <a:t> Agrochemical retailers is registered with the entity in charge of managing </a:t>
            </a:r>
            <a:r>
              <a:rPr lang="en-US" b="1" dirty="0">
                <a:latin typeface="Times New Roman" panose="02020603050405020304" pitchFamily="18" charset="0"/>
                <a:cs typeface="Times New Roman" panose="02020603050405020304" pitchFamily="18" charset="0"/>
              </a:rPr>
              <a:t>Government subsidy</a:t>
            </a:r>
            <a:r>
              <a:rPr lang="en-US" b="1" dirty="0" smtClean="0">
                <a:latin typeface="Times New Roman" panose="02020603050405020304" pitchFamily="18" charset="0"/>
                <a:cs typeface="Times New Roman" panose="02020603050405020304" pitchFamily="18" charset="0"/>
              </a:rPr>
              <a:t>.</a:t>
            </a:r>
          </a:p>
          <a:p>
            <a:r>
              <a:rPr lang="en-US" b="1" dirty="0">
                <a:latin typeface="Times New Roman" panose="02020603050405020304" pitchFamily="18" charset="0"/>
                <a:cs typeface="Times New Roman" panose="02020603050405020304" pitchFamily="18" charset="0"/>
              </a:rPr>
              <a:t>Article 28: Issuance of an agrochemical dealer’s license</a:t>
            </a:r>
          </a:p>
          <a:p>
            <a:r>
              <a:rPr lang="en-US" dirty="0">
                <a:latin typeface="Times New Roman" panose="02020603050405020304" pitchFamily="18" charset="0"/>
                <a:cs typeface="Times New Roman" panose="02020603050405020304" pitchFamily="18" charset="0"/>
              </a:rPr>
              <a:t>If the applicant complies with the requirements mentioned in the Law and this Order, the Registrar issues to him/her an agrochemical dealer’s license within a period of fifteen (15) days from the date of application. </a:t>
            </a:r>
          </a:p>
          <a:p>
            <a:endParaRPr lang="en-US" b="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970805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135" y="249382"/>
            <a:ext cx="11637818" cy="6434051"/>
          </a:xfrm>
        </p:spPr>
        <p:txBody>
          <a:bodyPr>
            <a:noAutofit/>
          </a:bodyPr>
          <a:lstStyle/>
          <a:p>
            <a:r>
              <a:rPr lang="en-US" b="1" dirty="0" smtClean="0">
                <a:latin typeface="Times New Roman" panose="02020603050405020304" pitchFamily="18" charset="0"/>
                <a:cs typeface="Times New Roman" panose="02020603050405020304" pitchFamily="18" charset="0"/>
              </a:rPr>
              <a:t>Article </a:t>
            </a:r>
            <a:r>
              <a:rPr lang="en-US" b="1" dirty="0">
                <a:latin typeface="Times New Roman" panose="02020603050405020304" pitchFamily="18" charset="0"/>
                <a:cs typeface="Times New Roman" panose="02020603050405020304" pitchFamily="18" charset="0"/>
              </a:rPr>
              <a:t>29: Duration and renewal of agrochemical dealer’s license   </a:t>
            </a:r>
            <a:endParaRPr lang="en-US" b="1"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An agrochemical dealer’s license is valid for five (5) years from the date of issuance. </a:t>
            </a:r>
          </a:p>
          <a:p>
            <a:r>
              <a:rPr lang="en-US" dirty="0">
                <a:latin typeface="Times New Roman" panose="02020603050405020304" pitchFamily="18" charset="0"/>
                <a:cs typeface="Times New Roman" panose="02020603050405020304" pitchFamily="18" charset="0"/>
              </a:rPr>
              <a:t> The agrochemical dealer’s license may be renewed for a further period of five (5) years after the applicant pays to the Public Treasury account a fee which the amount is specified in annex II of this Order</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Article 30: Suspension or cancellation of agrochemical dealer’s </a:t>
            </a:r>
            <a:r>
              <a:rPr lang="en-US" b="1" dirty="0" smtClean="0">
                <a:latin typeface="Times New Roman" panose="02020603050405020304" pitchFamily="18" charset="0"/>
                <a:cs typeface="Times New Roman" panose="02020603050405020304" pitchFamily="18" charset="0"/>
              </a:rPr>
              <a:t>license</a:t>
            </a:r>
          </a:p>
          <a:p>
            <a:r>
              <a:rPr lang="en-US" dirty="0">
                <a:latin typeface="Times New Roman" panose="02020603050405020304" pitchFamily="18" charset="0"/>
                <a:cs typeface="Times New Roman" panose="02020603050405020304" pitchFamily="18" charset="0"/>
              </a:rPr>
              <a:t>  The Registrar may suspend or cancel an </a:t>
            </a:r>
            <a:r>
              <a:rPr lang="en-US" dirty="0" smtClean="0">
                <a:latin typeface="Times New Roman" panose="02020603050405020304" pitchFamily="18" charset="0"/>
                <a:cs typeface="Times New Roman" panose="02020603050405020304" pitchFamily="18" charset="0"/>
              </a:rPr>
              <a:t>agrochemical </a:t>
            </a:r>
            <a:r>
              <a:rPr lang="en-US" dirty="0">
                <a:latin typeface="Times New Roman" panose="02020603050405020304" pitchFamily="18" charset="0"/>
                <a:cs typeface="Times New Roman" panose="02020603050405020304" pitchFamily="18" charset="0"/>
              </a:rPr>
              <a:t>dealer’s license if he/she: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has reasonable grounds to believe that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licensee has failed or refused to </a:t>
            </a:r>
            <a:r>
              <a:rPr lang="en-US" dirty="0" smtClean="0">
                <a:latin typeface="Times New Roman" panose="02020603050405020304" pitchFamily="18" charset="0"/>
                <a:cs typeface="Times New Roman" panose="02020603050405020304" pitchFamily="18" charset="0"/>
              </a:rPr>
              <a:t>comply </a:t>
            </a:r>
            <a:r>
              <a:rPr lang="en-US" dirty="0">
                <a:latin typeface="Times New Roman" panose="02020603050405020304" pitchFamily="18" charset="0"/>
                <a:cs typeface="Times New Roman" panose="02020603050405020304" pitchFamily="18" charset="0"/>
              </a:rPr>
              <a:t>with provisions of the law and </a:t>
            </a: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Order; </a:t>
            </a: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2°  considers that suspension or cancellation </a:t>
            </a: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the license is necessary to prevent or </a:t>
            </a:r>
            <a:r>
              <a:rPr lang="en-US" dirty="0" smtClean="0">
                <a:latin typeface="Times New Roman" panose="02020603050405020304" pitchFamily="18" charset="0"/>
                <a:cs typeface="Times New Roman" panose="02020603050405020304" pitchFamily="18" charset="0"/>
              </a:rPr>
              <a:t>remove </a:t>
            </a:r>
            <a:r>
              <a:rPr lang="en-US" dirty="0">
                <a:latin typeface="Times New Roman" panose="02020603050405020304" pitchFamily="18" charset="0"/>
                <a:cs typeface="Times New Roman" panose="02020603050405020304" pitchFamily="18" charset="0"/>
              </a:rPr>
              <a:t>a potential hazard to people, </a:t>
            </a:r>
          </a:p>
        </p:txBody>
      </p:sp>
    </p:spTree>
    <p:extLst>
      <p:ext uri="{BB962C8B-B14F-4D97-AF65-F5344CB8AC3E}">
        <p14:creationId xmlns:p14="http://schemas.microsoft.com/office/powerpoint/2010/main" val="265592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963" y="401782"/>
            <a:ext cx="10917382" cy="6165273"/>
          </a:xfrm>
        </p:spPr>
        <p:txBody>
          <a:bodyPr>
            <a:normAutofit/>
          </a:bodyPr>
          <a:lstStyle/>
          <a:p>
            <a:pPr marL="0" indent="0" algn="ctr">
              <a:buNone/>
            </a:pPr>
            <a:r>
              <a:rPr lang="en-ZA" sz="3200" b="1" dirty="0" smtClean="0">
                <a:latin typeface="Times New Roman" panose="02020603050405020304" pitchFamily="18" charset="0"/>
                <a:cs typeface="Times New Roman" panose="02020603050405020304" pitchFamily="18" charset="0"/>
              </a:rPr>
              <a:t>INTRODUCTION</a:t>
            </a:r>
            <a:endParaRPr lang="en-ZA" sz="3200" b="1" dirty="0" smtClean="0">
              <a:latin typeface="Times New Roman" panose="02020603050405020304" pitchFamily="18" charset="0"/>
              <a:cs typeface="Times New Roman" panose="02020603050405020304" pitchFamily="18" charset="0"/>
            </a:endParaRPr>
          </a:p>
          <a:p>
            <a:endParaRPr lang="en-ZA" b="1" dirty="0" smtClean="0">
              <a:latin typeface="Times New Roman" panose="02020603050405020304" pitchFamily="18" charset="0"/>
              <a:cs typeface="Times New Roman" panose="02020603050405020304" pitchFamily="18" charset="0"/>
            </a:endParaRPr>
          </a:p>
          <a:p>
            <a:r>
              <a:rPr lang="en-ZA" b="1" dirty="0" smtClean="0">
                <a:latin typeface="Times New Roman" panose="02020603050405020304" pitchFamily="18" charset="0"/>
                <a:cs typeface="Times New Roman" panose="02020603050405020304" pitchFamily="18" charset="0"/>
              </a:rPr>
              <a:t>Policy</a:t>
            </a:r>
            <a:r>
              <a:rPr lang="en-ZA" dirty="0" smtClean="0">
                <a:latin typeface="Times New Roman" panose="02020603050405020304" pitchFamily="18" charset="0"/>
                <a:cs typeface="Times New Roman" panose="02020603050405020304" pitchFamily="18" charset="0"/>
              </a:rPr>
              <a:t> </a:t>
            </a:r>
            <a:r>
              <a:rPr lang="en-ZA" dirty="0" smtClean="0">
                <a:latin typeface="Times New Roman" panose="02020603050405020304" pitchFamily="18" charset="0"/>
                <a:cs typeface="Times New Roman" panose="02020603050405020304" pitchFamily="18" charset="0"/>
              </a:rPr>
              <a:t>is a blueprint of the organizational activities which are repetitive/routine in nature. </a:t>
            </a:r>
            <a:r>
              <a:rPr lang="en-ZA" b="1" dirty="0" smtClean="0">
                <a:latin typeface="Times New Roman" panose="02020603050405020304" pitchFamily="18" charset="0"/>
                <a:cs typeface="Times New Roman" panose="02020603050405020304" pitchFamily="18" charset="0"/>
              </a:rPr>
              <a:t>While strategy </a:t>
            </a:r>
            <a:r>
              <a:rPr lang="en-ZA" dirty="0" smtClean="0">
                <a:latin typeface="Times New Roman" panose="02020603050405020304" pitchFamily="18" charset="0"/>
                <a:cs typeface="Times New Roman" panose="02020603050405020304" pitchFamily="18" charset="0"/>
              </a:rPr>
              <a:t>is concerned with those organizational decisions which have not been dealt/faced before in same form.</a:t>
            </a:r>
          </a:p>
          <a:p>
            <a:r>
              <a:rPr lang="en-US" b="1" dirty="0">
                <a:latin typeface="Times New Roman" panose="02020603050405020304" pitchFamily="18" charset="0"/>
                <a:cs typeface="Times New Roman" panose="02020603050405020304" pitchFamily="18" charset="0"/>
              </a:rPr>
              <a:t>Implementation: </a:t>
            </a:r>
            <a:r>
              <a:rPr lang="en-US" dirty="0">
                <a:latin typeface="Times New Roman" panose="02020603050405020304" pitchFamily="18" charset="0"/>
                <a:cs typeface="Times New Roman" panose="02020603050405020304" pitchFamily="18" charset="0"/>
              </a:rPr>
              <a:t>establishing or employing an organization to take responsibility for implementation, ensuring that the organization has the resources (such as staffing, money and legal authority) to do so, and making sure that policy decisions are carried out as planned</a:t>
            </a:r>
            <a:r>
              <a:rPr lang="en-US" dirty="0" smtClean="0">
                <a:latin typeface="Times New Roman" panose="02020603050405020304" pitchFamily="18" charset="0"/>
                <a:cs typeface="Times New Roman" panose="02020603050405020304" pitchFamily="18" charset="0"/>
              </a:rPr>
              <a:t>.</a:t>
            </a:r>
            <a:endParaRPr lang="en-ZA" dirty="0">
              <a:latin typeface="Times New Roman" panose="02020603050405020304" pitchFamily="18" charset="0"/>
              <a:cs typeface="Times New Roman" panose="02020603050405020304" pitchFamily="18" charset="0"/>
            </a:endParaRPr>
          </a:p>
          <a:p>
            <a:pPr lvl="0"/>
            <a:r>
              <a:rPr lang="en-US" b="1" dirty="0" smtClean="0">
                <a:latin typeface="Times New Roman" panose="02020603050405020304" pitchFamily="18" charset="0"/>
                <a:cs typeface="Times New Roman" panose="02020603050405020304" pitchFamily="18" charset="0"/>
              </a:rPr>
              <a:t>Evaluation</a:t>
            </a:r>
            <a:r>
              <a:rPr lang="en-US" dirty="0">
                <a:latin typeface="Times New Roman" panose="02020603050405020304" pitchFamily="18" charset="0"/>
                <a:cs typeface="Times New Roman" panose="02020603050405020304" pitchFamily="18" charset="0"/>
              </a:rPr>
              <a:t>: assessing the extent to which the policy was successful or the policy decision was the correct one, if it was implemented and, </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6159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887" y="465512"/>
            <a:ext cx="11438313" cy="6051665"/>
          </a:xfrm>
        </p:spPr>
        <p:txBody>
          <a:bodyPr>
            <a:normAutofit/>
          </a:bodyPr>
          <a:lstStyle/>
          <a:p>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Article </a:t>
            </a:r>
            <a:r>
              <a:rPr lang="en-US" b="1" dirty="0">
                <a:latin typeface="Times New Roman" panose="02020603050405020304" pitchFamily="18" charset="0"/>
                <a:cs typeface="Times New Roman" panose="02020603050405020304" pitchFamily="18" charset="0"/>
              </a:rPr>
              <a:t>31: Instructions of stopping sale of an agrochemical </a:t>
            </a:r>
          </a:p>
          <a:p>
            <a:r>
              <a:rPr lang="en-US" dirty="0">
                <a:latin typeface="Times New Roman" panose="02020603050405020304" pitchFamily="18" charset="0"/>
                <a:cs typeface="Times New Roman" panose="02020603050405020304" pitchFamily="18" charset="0"/>
              </a:rPr>
              <a:t> The Advisory Council may issue and enforce an instruction stopping or suspending sale of any deficient agrochemical.</a:t>
            </a:r>
          </a:p>
          <a:p>
            <a:r>
              <a:rPr lang="en-US" b="1" dirty="0">
                <a:latin typeface="Times New Roman" panose="02020603050405020304" pitchFamily="18" charset="0"/>
                <a:cs typeface="Times New Roman" panose="02020603050405020304" pitchFamily="18" charset="0"/>
              </a:rPr>
              <a:t>Article 32: Appeal against suspension or cancellation of the license</a:t>
            </a:r>
          </a:p>
          <a:p>
            <a:r>
              <a:rPr lang="en-US" dirty="0">
                <a:latin typeface="Times New Roman" panose="02020603050405020304" pitchFamily="18" charset="0"/>
                <a:cs typeface="Times New Roman" panose="02020603050405020304" pitchFamily="18" charset="0"/>
              </a:rPr>
              <a:t>A person aggrieved by the decision to suspend or cancel the agrochemical dealer’s license may appeal in the first instance to the Minister in charge of agrochemicals, which settles the matter in a period of thirty (30) days from the </a:t>
            </a:r>
            <a:r>
              <a:rPr lang="en-US" dirty="0" smtClean="0">
                <a:latin typeface="Times New Roman" panose="02020603050405020304" pitchFamily="18" charset="0"/>
                <a:cs typeface="Times New Roman" panose="02020603050405020304" pitchFamily="18" charset="0"/>
              </a:rPr>
              <a:t>dates. </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Article 33: Records to be kept  </a:t>
            </a:r>
          </a:p>
          <a:p>
            <a:r>
              <a:rPr lang="en-US" dirty="0">
                <a:latin typeface="Times New Roman" panose="02020603050405020304" pitchFamily="18" charset="0"/>
                <a:cs typeface="Times New Roman" panose="02020603050405020304" pitchFamily="18" charset="0"/>
              </a:rPr>
              <a:t>Every agrochemical dealer prepares and keeps a record of quantities of agrochemicals manufactured, processed, formulated, re-packed, imported or exported, stored or he/she sells as the case may </a:t>
            </a:r>
            <a:r>
              <a:rPr lang="en-US" dirty="0" smtClean="0">
                <a:latin typeface="Times New Roman" panose="02020603050405020304" pitchFamily="18" charset="0"/>
                <a:cs typeface="Times New Roman" panose="02020603050405020304" pitchFamily="18" charset="0"/>
              </a:rPr>
              <a:t>be.</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61112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306" y="251012"/>
            <a:ext cx="10923494" cy="681318"/>
          </a:xfrm>
        </p:spPr>
        <p:txBody>
          <a:bodyPr>
            <a:normAutofit/>
          </a:bodyPr>
          <a:lstStyle/>
          <a:p>
            <a:r>
              <a:rPr lang="en-US" sz="3200" b="1" dirty="0" smtClean="0">
                <a:latin typeface="Times New Roman" panose="02020603050405020304" pitchFamily="18" charset="0"/>
                <a:cs typeface="Times New Roman" panose="02020603050405020304" pitchFamily="18" charset="0"/>
              </a:rPr>
              <a:t>It’s implementation</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30306" y="1111624"/>
            <a:ext cx="10722604" cy="5275321"/>
          </a:xfrm>
        </p:spPr>
        <p:txBody>
          <a:bodyPr>
            <a:normAutofit/>
          </a:bodyPr>
          <a:lstStyle/>
          <a:p>
            <a:r>
              <a:rPr lang="en-US" sz="3200" dirty="0" smtClean="0">
                <a:latin typeface="Times New Roman" panose="02020603050405020304" pitchFamily="18" charset="0"/>
                <a:cs typeface="Times New Roman" panose="02020603050405020304" pitchFamily="18" charset="0"/>
              </a:rPr>
              <a:t>People who sell agrochemicals need to have license  and his/her labour must have at least A 2 diploma in chemistry. This reduces fraud and impacts resulted from illegal agrochemicals. </a:t>
            </a:r>
          </a:p>
          <a:p>
            <a:r>
              <a:rPr lang="en-US" sz="3200" dirty="0">
                <a:latin typeface="Times New Roman" panose="02020603050405020304" pitchFamily="18" charset="0"/>
                <a:cs typeface="Times New Roman" panose="02020603050405020304" pitchFamily="18" charset="0"/>
              </a:rPr>
              <a:t>Every agrochemical dealer </a:t>
            </a:r>
            <a:r>
              <a:rPr lang="en-US" sz="3200" dirty="0" smtClean="0">
                <a:latin typeface="Times New Roman" panose="02020603050405020304" pitchFamily="18" charset="0"/>
                <a:cs typeface="Times New Roman" panose="02020603050405020304" pitchFamily="18" charset="0"/>
              </a:rPr>
              <a:t>is asked to prepare </a:t>
            </a:r>
            <a:r>
              <a:rPr lang="en-US" sz="3200" dirty="0">
                <a:latin typeface="Times New Roman" panose="02020603050405020304" pitchFamily="18" charset="0"/>
                <a:cs typeface="Times New Roman" panose="02020603050405020304" pitchFamily="18" charset="0"/>
              </a:rPr>
              <a:t>and keeps a </a:t>
            </a:r>
            <a:r>
              <a:rPr lang="en-US" sz="3200" dirty="0" smtClean="0">
                <a:latin typeface="Times New Roman" panose="02020603050405020304" pitchFamily="18" charset="0"/>
                <a:cs typeface="Times New Roman" panose="02020603050405020304" pitchFamily="18" charset="0"/>
              </a:rPr>
              <a:t>record </a:t>
            </a:r>
            <a:r>
              <a:rPr lang="en-US" sz="3200" dirty="0">
                <a:latin typeface="Times New Roman" panose="02020603050405020304" pitchFamily="18" charset="0"/>
                <a:cs typeface="Times New Roman" panose="02020603050405020304" pitchFamily="18" charset="0"/>
              </a:rPr>
              <a:t>of quantities of agrochemicals </a:t>
            </a:r>
            <a:r>
              <a:rPr lang="en-US" sz="3200" dirty="0" smtClean="0">
                <a:latin typeface="Times New Roman" panose="02020603050405020304" pitchFamily="18" charset="0"/>
                <a:cs typeface="Times New Roman" panose="02020603050405020304" pitchFamily="18" charset="0"/>
              </a:rPr>
              <a:t>manufactured</a:t>
            </a:r>
            <a:r>
              <a:rPr lang="en-US" sz="3200" dirty="0">
                <a:latin typeface="Times New Roman" panose="02020603050405020304" pitchFamily="18" charset="0"/>
                <a:cs typeface="Times New Roman" panose="02020603050405020304" pitchFamily="18" charset="0"/>
              </a:rPr>
              <a:t>, processed, formulated, re-packed, </a:t>
            </a:r>
            <a:r>
              <a:rPr lang="en-US" sz="3200" dirty="0" smtClean="0">
                <a:latin typeface="Times New Roman" panose="02020603050405020304" pitchFamily="18" charset="0"/>
                <a:cs typeface="Times New Roman" panose="02020603050405020304" pitchFamily="18" charset="0"/>
              </a:rPr>
              <a:t>imported </a:t>
            </a:r>
            <a:r>
              <a:rPr lang="en-US" sz="3200" dirty="0">
                <a:latin typeface="Times New Roman" panose="02020603050405020304" pitchFamily="18" charset="0"/>
                <a:cs typeface="Times New Roman" panose="02020603050405020304" pitchFamily="18" charset="0"/>
              </a:rPr>
              <a:t>or exported, </a:t>
            </a:r>
            <a:r>
              <a:rPr lang="en-US" sz="3200" dirty="0" smtClean="0">
                <a:latin typeface="Times New Roman" panose="02020603050405020304" pitchFamily="18" charset="0"/>
                <a:cs typeface="Times New Roman" panose="02020603050405020304" pitchFamily="18" charset="0"/>
              </a:rPr>
              <a:t>stored. This </a:t>
            </a:r>
            <a:r>
              <a:rPr lang="en-US" sz="3200" dirty="0">
                <a:latin typeface="Times New Roman" panose="02020603050405020304" pitchFamily="18" charset="0"/>
                <a:cs typeface="Times New Roman" panose="02020603050405020304" pitchFamily="18" charset="0"/>
              </a:rPr>
              <a:t>record </a:t>
            </a:r>
            <a:r>
              <a:rPr lang="en-US" sz="3200" dirty="0" smtClean="0">
                <a:latin typeface="Times New Roman" panose="02020603050405020304" pitchFamily="18" charset="0"/>
                <a:cs typeface="Times New Roman" panose="02020603050405020304" pitchFamily="18" charset="0"/>
              </a:rPr>
              <a:t>helps </a:t>
            </a:r>
            <a:r>
              <a:rPr lang="en-US" sz="3200" dirty="0">
                <a:latin typeface="Times New Roman" panose="02020603050405020304" pitchFamily="18" charset="0"/>
                <a:cs typeface="Times New Roman" panose="02020603050405020304" pitchFamily="18" charset="0"/>
              </a:rPr>
              <a:t>Advisory Council and inspector </a:t>
            </a:r>
            <a:r>
              <a:rPr lang="en-US" sz="3200" dirty="0" smtClean="0">
                <a:latin typeface="Times New Roman" panose="02020603050405020304" pitchFamily="18" charset="0"/>
                <a:cs typeface="Times New Roman" panose="02020603050405020304" pitchFamily="18" charset="0"/>
              </a:rPr>
              <a:t>to check out performance when it is required. </a:t>
            </a:r>
          </a:p>
          <a:p>
            <a:r>
              <a:rPr lang="en-US" sz="3200" dirty="0" smtClean="0">
                <a:latin typeface="Times New Roman" panose="02020603050405020304" pitchFamily="18" charset="0"/>
                <a:cs typeface="Times New Roman" panose="02020603050405020304" pitchFamily="18" charset="0"/>
              </a:rPr>
              <a:t>There are some agrochemicals dealers working with unfulfilled licenses.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27476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88" y="251012"/>
            <a:ext cx="11368592" cy="762000"/>
          </a:xfrm>
        </p:spPr>
        <p:txBody>
          <a:bodyPr>
            <a:normAutofit/>
          </a:bodyPr>
          <a:lstStyle/>
          <a:p>
            <a:r>
              <a:rPr lang="en-US" sz="2800" b="1" dirty="0" smtClean="0">
                <a:latin typeface="Times New Roman" panose="02020603050405020304" pitchFamily="18" charset="0"/>
                <a:cs typeface="Times New Roman" panose="02020603050405020304" pitchFamily="18" charset="0"/>
              </a:rPr>
              <a:t>SWOT ANALYSIS OF </a:t>
            </a:r>
            <a:r>
              <a:rPr lang="en-US" sz="2800" b="1" dirty="0">
                <a:latin typeface="Times New Roman" panose="02020603050405020304" pitchFamily="18" charset="0"/>
                <a:cs typeface="Times New Roman" panose="02020603050405020304" pitchFamily="18" charset="0"/>
              </a:rPr>
              <a:t>LICENSING OF AGROCHEMICAL DEALERS</a:t>
            </a:r>
          </a:p>
        </p:txBody>
      </p:sp>
      <p:sp>
        <p:nvSpPr>
          <p:cNvPr id="3" name="Content Placeholder 2"/>
          <p:cNvSpPr>
            <a:spLocks noGrp="1"/>
          </p:cNvSpPr>
          <p:nvPr>
            <p:ph idx="1"/>
          </p:nvPr>
        </p:nvSpPr>
        <p:spPr>
          <a:xfrm>
            <a:off x="358588" y="1013012"/>
            <a:ext cx="11546541" cy="5844988"/>
          </a:xfrm>
        </p:spPr>
        <p:txBody>
          <a:bodyPr>
            <a:normAutofit lnSpcReduction="10000"/>
          </a:bodyPr>
          <a:lstStyle/>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Strength</a:t>
            </a:r>
          </a:p>
          <a:p>
            <a:r>
              <a:rPr lang="en-US" dirty="0" smtClean="0">
                <a:latin typeface="Times New Roman" panose="02020603050405020304" pitchFamily="18" charset="0"/>
                <a:cs typeface="Times New Roman" panose="02020603050405020304" pitchFamily="18" charset="0"/>
              </a:rPr>
              <a:t>Ensures quality of agrochemicals</a:t>
            </a:r>
          </a:p>
          <a:p>
            <a:r>
              <a:rPr lang="en-US" dirty="0" smtClean="0">
                <a:latin typeface="Times New Roman" panose="02020603050405020304" pitchFamily="18" charset="0"/>
                <a:cs typeface="Times New Roman" panose="02020603050405020304" pitchFamily="18" charset="0"/>
              </a:rPr>
              <a:t>Ensure security of people</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Weakness</a:t>
            </a:r>
          </a:p>
          <a:p>
            <a:r>
              <a:rPr lang="en-US" dirty="0" smtClean="0">
                <a:latin typeface="Times New Roman" panose="02020603050405020304" pitchFamily="18" charset="0"/>
                <a:cs typeface="Times New Roman" panose="02020603050405020304" pitchFamily="18" charset="0"/>
              </a:rPr>
              <a:t>Lack of some needed agrochemicals.</a:t>
            </a:r>
          </a:p>
          <a:p>
            <a:r>
              <a:rPr lang="en-US" dirty="0" smtClean="0">
                <a:latin typeface="Times New Roman" panose="02020603050405020304" pitchFamily="18" charset="0"/>
                <a:cs typeface="Times New Roman" panose="02020603050405020304" pitchFamily="18" charset="0"/>
              </a:rPr>
              <a:t>Expensive, </a:t>
            </a:r>
            <a:r>
              <a:rPr lang="en-US" dirty="0">
                <a:latin typeface="Times New Roman" panose="02020603050405020304" pitchFamily="18" charset="0"/>
                <a:cs typeface="Times New Roman" panose="02020603050405020304" pitchFamily="18" charset="0"/>
              </a:rPr>
              <a:t>Taxes</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Opportunity</a:t>
            </a:r>
          </a:p>
          <a:p>
            <a:r>
              <a:rPr lang="en-US" dirty="0">
                <a:latin typeface="Times New Roman" panose="02020603050405020304" pitchFamily="18" charset="0"/>
                <a:cs typeface="Times New Roman" panose="02020603050405020304" pitchFamily="18" charset="0"/>
              </a:rPr>
              <a:t>Provide employment to </a:t>
            </a:r>
            <a:r>
              <a:rPr lang="en-US" dirty="0" smtClean="0">
                <a:latin typeface="Times New Roman" panose="02020603050405020304" pitchFamily="18" charset="0"/>
                <a:cs typeface="Times New Roman" panose="02020603050405020304" pitchFamily="18" charset="0"/>
              </a:rPr>
              <a:t>chemists</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Infrastructure development in rural </a:t>
            </a:r>
            <a:r>
              <a:rPr lang="en-US" dirty="0" smtClean="0">
                <a:latin typeface="Times New Roman" panose="02020603050405020304" pitchFamily="18" charset="0"/>
                <a:cs typeface="Times New Roman" panose="02020603050405020304" pitchFamily="18" charset="0"/>
              </a:rPr>
              <a:t>areas.</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Threats </a:t>
            </a:r>
          </a:p>
          <a:p>
            <a:pPr lvl="0"/>
            <a:r>
              <a:rPr lang="en-US" dirty="0">
                <a:latin typeface="Times New Roman" panose="02020603050405020304" pitchFamily="18" charset="0"/>
                <a:cs typeface="Times New Roman" panose="02020603050405020304" pitchFamily="18" charset="0"/>
              </a:rPr>
              <a:t>Inadequate legal framework and unclear responsibilities of private sector</a:t>
            </a:r>
          </a:p>
          <a:p>
            <a:pPr lvl="0"/>
            <a:r>
              <a:rPr lang="en-US" dirty="0">
                <a:latin typeface="Times New Roman" panose="02020603050405020304" pitchFamily="18" charset="0"/>
                <a:cs typeface="Times New Roman" panose="02020603050405020304" pitchFamily="18" charset="0"/>
              </a:rPr>
              <a:t>Accountability</a:t>
            </a:r>
          </a:p>
          <a:p>
            <a:pPr marL="0" indent="0">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50286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034" y="49876"/>
            <a:ext cx="12043954" cy="814647"/>
          </a:xfrm>
        </p:spPr>
        <p:txBody>
          <a:bodyPr>
            <a:normAutofit fontScale="90000"/>
          </a:bodyPr>
          <a:lstStyle/>
          <a:p>
            <a:r>
              <a:rPr lang="en-US" sz="2400" b="1" dirty="0" smtClean="0">
                <a:latin typeface="Times New Roman" panose="02020603050405020304" pitchFamily="18" charset="0"/>
                <a:cs typeface="Times New Roman" panose="02020603050405020304" pitchFamily="18" charset="0"/>
              </a:rPr>
              <a:t>CHAPTER V: PACKAGES, LABELS AND TRANSPORTATION OF AGROCHEMICALS</a:t>
            </a:r>
            <a:r>
              <a:rPr lang="en-US" sz="3200" b="1" dirty="0" smtClean="0">
                <a:latin typeface="Times New Roman" panose="02020603050405020304" pitchFamily="18" charset="0"/>
                <a:cs typeface="Times New Roman" panose="02020603050405020304" pitchFamily="18" charset="0"/>
              </a:rPr>
              <a:t> </a:t>
            </a:r>
            <a:endParaRPr lang="en-US" sz="4000" b="1" dirty="0"/>
          </a:p>
        </p:txBody>
      </p:sp>
      <p:sp>
        <p:nvSpPr>
          <p:cNvPr id="3" name="Content Placeholder 2"/>
          <p:cNvSpPr>
            <a:spLocks noGrp="1"/>
          </p:cNvSpPr>
          <p:nvPr>
            <p:ph idx="1"/>
          </p:nvPr>
        </p:nvSpPr>
        <p:spPr>
          <a:xfrm>
            <a:off x="180702" y="739831"/>
            <a:ext cx="11904618" cy="6118168"/>
          </a:xfrm>
        </p:spPr>
        <p:txBody>
          <a:bodyPr>
            <a:noAutofit/>
          </a:bodyPr>
          <a:lstStyle/>
          <a:p>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Section One: Packages of agrochemicals  </a:t>
            </a:r>
          </a:p>
          <a:p>
            <a:r>
              <a:rPr lang="en-US" dirty="0" smtClean="0">
                <a:latin typeface="Times New Roman" panose="02020603050405020304" pitchFamily="18" charset="0"/>
                <a:cs typeface="Times New Roman" panose="02020603050405020304" pitchFamily="18" charset="0"/>
              </a:rPr>
              <a:t>Article 34: Packaging facilities for agrochemicals</a:t>
            </a:r>
          </a:p>
          <a:p>
            <a:r>
              <a:rPr lang="en-US" dirty="0">
                <a:latin typeface="Times New Roman" panose="02020603050405020304" pitchFamily="18" charset="0"/>
                <a:cs typeface="Times New Roman" panose="02020603050405020304" pitchFamily="18" charset="0"/>
              </a:rPr>
              <a:t> Packaging and repackaging of agrochemicals </a:t>
            </a:r>
            <a:r>
              <a:rPr lang="en-US" dirty="0" smtClean="0">
                <a:latin typeface="Times New Roman" panose="02020603050405020304" pitchFamily="18" charset="0"/>
                <a:cs typeface="Times New Roman" panose="02020603050405020304" pitchFamily="18" charset="0"/>
              </a:rPr>
              <a:t>are carried </a:t>
            </a:r>
            <a:r>
              <a:rPr lang="en-US" dirty="0">
                <a:latin typeface="Times New Roman" panose="02020603050405020304" pitchFamily="18" charset="0"/>
                <a:cs typeface="Times New Roman" panose="02020603050405020304" pitchFamily="18" charset="0"/>
              </a:rPr>
              <a:t>out only in premises registered in </a:t>
            </a:r>
            <a:r>
              <a:rPr lang="en-US" dirty="0" smtClean="0">
                <a:latin typeface="Times New Roman" panose="02020603050405020304" pitchFamily="18" charset="0"/>
                <a:cs typeface="Times New Roman" panose="02020603050405020304" pitchFamily="18" charset="0"/>
              </a:rPr>
              <a:t>accordance </a:t>
            </a:r>
            <a:r>
              <a:rPr lang="en-US" dirty="0">
                <a:latin typeface="Times New Roman" panose="02020603050405020304" pitchFamily="18" charset="0"/>
                <a:cs typeface="Times New Roman" panose="02020603050405020304" pitchFamily="18" charset="0"/>
              </a:rPr>
              <a:t>with the provisions of this Order.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Article 35: Approval of the package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Application for approval of the package is done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writing and addressed to the Advisory </a:t>
            </a:r>
            <a:r>
              <a:rPr lang="en-US" dirty="0" smtClean="0">
                <a:latin typeface="Times New Roman" panose="02020603050405020304" pitchFamily="18" charset="0"/>
                <a:cs typeface="Times New Roman" panose="02020603050405020304" pitchFamily="18" charset="0"/>
              </a:rPr>
              <a:t>Council</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package of an agrochemical is approved by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Advisory Council.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Article 36: Packaging of agrochemicals</a:t>
            </a:r>
          </a:p>
          <a:p>
            <a:r>
              <a:rPr lang="en-US" dirty="0">
                <a:latin typeface="Times New Roman" panose="02020603050405020304" pitchFamily="18" charset="0"/>
                <a:cs typeface="Times New Roman" panose="02020603050405020304" pitchFamily="18" charset="0"/>
              </a:rPr>
              <a:t>A manufacturer or person repacking </a:t>
            </a:r>
            <a:r>
              <a:rPr lang="en-US" dirty="0" smtClean="0">
                <a:latin typeface="Times New Roman" panose="02020603050405020304" pitchFamily="18" charset="0"/>
                <a:cs typeface="Times New Roman" panose="02020603050405020304" pitchFamily="18" charset="0"/>
              </a:rPr>
              <a:t>agrochemicals </a:t>
            </a:r>
            <a:r>
              <a:rPr lang="en-US" dirty="0">
                <a:latin typeface="Times New Roman" panose="02020603050405020304" pitchFamily="18" charset="0"/>
                <a:cs typeface="Times New Roman" panose="02020603050405020304" pitchFamily="18" charset="0"/>
              </a:rPr>
              <a:t>ensures that the package of an </a:t>
            </a:r>
            <a:r>
              <a:rPr lang="en-US" dirty="0" smtClean="0">
                <a:latin typeface="Times New Roman" panose="02020603050405020304" pitchFamily="18" charset="0"/>
                <a:cs typeface="Times New Roman" panose="02020603050405020304" pitchFamily="18" charset="0"/>
              </a:rPr>
              <a:t>agrochemical </a:t>
            </a:r>
            <a:r>
              <a:rPr lang="en-US" dirty="0">
                <a:latin typeface="Times New Roman" panose="02020603050405020304" pitchFamily="18" charset="0"/>
                <a:cs typeface="Times New Roman" panose="02020603050405020304" pitchFamily="18" charset="0"/>
              </a:rPr>
              <a:t>is durable, designed and made so </a:t>
            </a:r>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to contain the agrochemical safely under </a:t>
            </a:r>
            <a:r>
              <a:rPr lang="en-US" dirty="0" smtClean="0">
                <a:latin typeface="Times New Roman" panose="02020603050405020304" pitchFamily="18" charset="0"/>
                <a:cs typeface="Times New Roman" panose="02020603050405020304" pitchFamily="18" charset="0"/>
              </a:rPr>
              <a:t>practical </a:t>
            </a:r>
            <a:r>
              <a:rPr lang="en-US" dirty="0">
                <a:latin typeface="Times New Roman" panose="02020603050405020304" pitchFamily="18" charset="0"/>
                <a:cs typeface="Times New Roman" panose="02020603050405020304" pitchFamily="18" charset="0"/>
              </a:rPr>
              <a:t>conditions of storage, display, </a:t>
            </a:r>
            <a:r>
              <a:rPr lang="en-US" dirty="0" smtClean="0">
                <a:latin typeface="Times New Roman" panose="02020603050405020304" pitchFamily="18" charset="0"/>
                <a:cs typeface="Times New Roman" panose="02020603050405020304" pitchFamily="18" charset="0"/>
              </a:rPr>
              <a:t>transportation </a:t>
            </a:r>
            <a:r>
              <a:rPr lang="en-US" dirty="0">
                <a:latin typeface="Times New Roman" panose="02020603050405020304" pitchFamily="18" charset="0"/>
                <a:cs typeface="Times New Roman" panose="02020603050405020304" pitchFamily="18" charset="0"/>
              </a:rPr>
              <a:t>and distribution</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88295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2726" y="512617"/>
            <a:ext cx="11055929" cy="6123709"/>
          </a:xfrm>
        </p:spPr>
        <p:txBody>
          <a:bodyPr>
            <a:noAutofit/>
          </a:bodyPr>
          <a:lstStyle/>
          <a:p>
            <a:endParaRPr lang="en-US"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Article </a:t>
            </a:r>
            <a:r>
              <a:rPr lang="en-US" b="1" dirty="0">
                <a:latin typeface="Times New Roman" panose="02020603050405020304" pitchFamily="18" charset="0"/>
                <a:cs typeface="Times New Roman" panose="02020603050405020304" pitchFamily="18" charset="0"/>
              </a:rPr>
              <a:t>37: Production of packages of agrochemicals</a:t>
            </a:r>
          </a:p>
          <a:p>
            <a:r>
              <a:rPr lang="en-US" dirty="0">
                <a:latin typeface="Times New Roman" panose="02020603050405020304" pitchFamily="18" charset="0"/>
                <a:cs typeface="Times New Roman" panose="02020603050405020304" pitchFamily="18" charset="0"/>
              </a:rPr>
              <a:t>The packages of agrochemicals are made upon </a:t>
            </a:r>
            <a:r>
              <a:rPr lang="en-US" dirty="0" smtClean="0">
                <a:latin typeface="Times New Roman" panose="02020603050405020304" pitchFamily="18" charset="0"/>
                <a:cs typeface="Times New Roman" panose="02020603050405020304" pitchFamily="18" charset="0"/>
              </a:rPr>
              <a:t>consideration </a:t>
            </a:r>
            <a:r>
              <a:rPr lang="en-US" dirty="0">
                <a:latin typeface="Times New Roman" panose="02020603050405020304" pitchFamily="18" charset="0"/>
                <a:cs typeface="Times New Roman" panose="02020603050405020304" pitchFamily="18" charset="0"/>
              </a:rPr>
              <a:t>of the following: </a:t>
            </a:r>
          </a:p>
          <a:p>
            <a:pPr marL="0" indent="0">
              <a:buNone/>
            </a:pPr>
            <a:r>
              <a:rPr lang="en-US" dirty="0">
                <a:latin typeface="Times New Roman" panose="02020603050405020304" pitchFamily="18" charset="0"/>
                <a:cs typeface="Times New Roman" panose="02020603050405020304" pitchFamily="18" charset="0"/>
              </a:rPr>
              <a:t>1°  the range of packages provided can be </a:t>
            </a:r>
            <a:r>
              <a:rPr lang="en-US" dirty="0" smtClean="0">
                <a:latin typeface="Times New Roman" panose="02020603050405020304" pitchFamily="18" charset="0"/>
                <a:cs typeface="Times New Roman" panose="02020603050405020304" pitchFamily="18" charset="0"/>
              </a:rPr>
              <a:t>safely </a:t>
            </a:r>
            <a:r>
              <a:rPr lang="en-US" dirty="0">
                <a:latin typeface="Times New Roman" panose="02020603050405020304" pitchFamily="18" charset="0"/>
                <a:cs typeface="Times New Roman" panose="02020603050405020304" pitchFamily="18" charset="0"/>
              </a:rPr>
              <a:t>and appropriately used by small </a:t>
            </a:r>
            <a:r>
              <a:rPr lang="en-US" dirty="0" smtClean="0">
                <a:latin typeface="Times New Roman" panose="02020603050405020304" pitchFamily="18" charset="0"/>
                <a:cs typeface="Times New Roman" panose="02020603050405020304" pitchFamily="18" charset="0"/>
              </a:rPr>
              <a:t>scale </a:t>
            </a:r>
            <a:r>
              <a:rPr lang="en-US" dirty="0">
                <a:latin typeface="Times New Roman" panose="02020603050405020304" pitchFamily="18" charset="0"/>
                <a:cs typeface="Times New Roman" panose="02020603050405020304" pitchFamily="18" charset="0"/>
              </a:rPr>
              <a:t>farmers and other </a:t>
            </a:r>
            <a:r>
              <a:rPr lang="en-US" dirty="0" smtClean="0">
                <a:latin typeface="Times New Roman" panose="02020603050405020304" pitchFamily="18" charset="0"/>
                <a:cs typeface="Times New Roman" panose="02020603050405020304" pitchFamily="18" charset="0"/>
              </a:rPr>
              <a:t>users;</a:t>
            </a:r>
          </a:p>
          <a:p>
            <a:pPr marL="0" indent="0">
              <a:buNone/>
            </a:pPr>
            <a:r>
              <a:rPr lang="en-US" dirty="0" smtClean="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the withdrawal of any or all of the </a:t>
            </a:r>
            <a:r>
              <a:rPr lang="en-US" dirty="0" smtClean="0">
                <a:latin typeface="Times New Roman" panose="02020603050405020304" pitchFamily="18" charset="0"/>
                <a:cs typeface="Times New Roman" panose="02020603050405020304" pitchFamily="18" charset="0"/>
              </a:rPr>
              <a:t>contents </a:t>
            </a:r>
            <a:r>
              <a:rPr lang="en-US" dirty="0">
                <a:latin typeface="Times New Roman" panose="02020603050405020304" pitchFamily="18" charset="0"/>
                <a:cs typeface="Times New Roman" panose="02020603050405020304" pitchFamily="18" charset="0"/>
              </a:rPr>
              <a:t>from the packages can be </a:t>
            </a:r>
            <a:r>
              <a:rPr lang="en-US" dirty="0" smtClean="0">
                <a:latin typeface="Times New Roman" panose="02020603050405020304" pitchFamily="18" charset="0"/>
                <a:cs typeface="Times New Roman" panose="02020603050405020304" pitchFamily="18" charset="0"/>
              </a:rPr>
              <a:t>carried </a:t>
            </a:r>
            <a:r>
              <a:rPr lang="en-US" dirty="0">
                <a:latin typeface="Times New Roman" panose="02020603050405020304" pitchFamily="18" charset="0"/>
                <a:cs typeface="Times New Roman" panose="02020603050405020304" pitchFamily="18" charset="0"/>
              </a:rPr>
              <a:t>out in a manner that is safe to the </a:t>
            </a:r>
            <a:r>
              <a:rPr lang="en-US" dirty="0" smtClean="0">
                <a:latin typeface="Times New Roman" panose="02020603050405020304" pitchFamily="18" charset="0"/>
                <a:cs typeface="Times New Roman" panose="02020603050405020304" pitchFamily="18" charset="0"/>
              </a:rPr>
              <a:t>user</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Section </a:t>
            </a:r>
            <a:r>
              <a:rPr lang="en-US" b="1" dirty="0">
                <a:latin typeface="Times New Roman" panose="02020603050405020304" pitchFamily="18" charset="0"/>
                <a:cs typeface="Times New Roman" panose="02020603050405020304" pitchFamily="18" charset="0"/>
              </a:rPr>
              <a:t>2: Labels of agrochemicals </a:t>
            </a:r>
          </a:p>
          <a:p>
            <a:r>
              <a:rPr lang="en-US" b="1" dirty="0">
                <a:latin typeface="Times New Roman" panose="02020603050405020304" pitchFamily="18" charset="0"/>
                <a:cs typeface="Times New Roman" panose="02020603050405020304" pitchFamily="18" charset="0"/>
              </a:rPr>
              <a:t>Article 38: Approval of labels  of agrochemicals </a:t>
            </a:r>
            <a:endParaRPr lang="en-US" b="1"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Labels of agrochemicals formulated, packaged or </a:t>
            </a:r>
            <a:r>
              <a:rPr lang="en-US" dirty="0" smtClean="0">
                <a:latin typeface="Times New Roman" panose="02020603050405020304" pitchFamily="18" charset="0"/>
                <a:cs typeface="Times New Roman" panose="02020603050405020304" pitchFamily="18" charset="0"/>
              </a:rPr>
              <a:t>re-packaged </a:t>
            </a:r>
            <a:r>
              <a:rPr lang="en-US" dirty="0">
                <a:latin typeface="Times New Roman" panose="02020603050405020304" pitchFamily="18" charset="0"/>
                <a:cs typeface="Times New Roman" panose="02020603050405020304" pitchFamily="18" charset="0"/>
              </a:rPr>
              <a:t>in Rwanda are approved  by the </a:t>
            </a:r>
            <a:r>
              <a:rPr lang="en-US" dirty="0" smtClean="0">
                <a:latin typeface="Times New Roman" panose="02020603050405020304" pitchFamily="18" charset="0"/>
                <a:cs typeface="Times New Roman" panose="02020603050405020304" pitchFamily="18" charset="0"/>
              </a:rPr>
              <a:t>Advisory </a:t>
            </a:r>
            <a:r>
              <a:rPr lang="en-US" dirty="0">
                <a:latin typeface="Times New Roman" panose="02020603050405020304" pitchFamily="18" charset="0"/>
                <a:cs typeface="Times New Roman" panose="02020603050405020304" pitchFamily="18" charset="0"/>
              </a:rPr>
              <a:t>Council.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92901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0060" y="891540"/>
            <a:ext cx="10873740" cy="5285423"/>
          </a:xfrm>
        </p:spPr>
        <p:txBody>
          <a:bodyPr>
            <a:normAutofit/>
          </a:bodyPr>
          <a:lstStyle/>
          <a:p>
            <a:r>
              <a:rPr lang="en-US" b="1" dirty="0">
                <a:latin typeface="Times New Roman" panose="02020603050405020304" pitchFamily="18" charset="0"/>
                <a:cs typeface="Times New Roman" panose="02020603050405020304" pitchFamily="18" charset="0"/>
              </a:rPr>
              <a:t>Article 39: Warning statements and directives on the label of an agrochemical</a:t>
            </a:r>
          </a:p>
          <a:p>
            <a:r>
              <a:rPr lang="en-US" dirty="0">
                <a:latin typeface="Times New Roman" panose="02020603050405020304" pitchFamily="18" charset="0"/>
                <a:cs typeface="Times New Roman" panose="02020603050405020304" pitchFamily="18" charset="0"/>
              </a:rPr>
              <a:t>  A label of an agrochemical must contain warning statements or prohibiting directives on use which may be necessary to protect human life, animals, plant, aquatic life, soil, air, water and environment in general.</a:t>
            </a:r>
          </a:p>
          <a:p>
            <a:r>
              <a:rPr lang="en-US" b="1" dirty="0">
                <a:latin typeface="Times New Roman" panose="02020603050405020304" pitchFamily="18" charset="0"/>
                <a:cs typeface="Times New Roman" panose="02020603050405020304" pitchFamily="18" charset="0"/>
              </a:rPr>
              <a:t>Article 40: Information displayed on agrochemical label</a:t>
            </a:r>
          </a:p>
          <a:p>
            <a:r>
              <a:rPr lang="en-US" dirty="0">
                <a:latin typeface="Times New Roman" panose="02020603050405020304" pitchFamily="18" charset="0"/>
                <a:cs typeface="Times New Roman" panose="02020603050405020304" pitchFamily="18" charset="0"/>
              </a:rPr>
              <a:t>On an agrochemical label is displayed the following main information:  </a:t>
            </a:r>
          </a:p>
          <a:p>
            <a:r>
              <a:rPr lang="en-US" dirty="0">
                <a:latin typeface="Times New Roman" panose="02020603050405020304" pitchFamily="18" charset="0"/>
                <a:cs typeface="Times New Roman" panose="02020603050405020304" pitchFamily="18" charset="0"/>
              </a:rPr>
              <a:t> 1°  Name of the agrochemical;  2°  Name and address of the manufacturer ; 3°  Manufacturing and expiry date; </a:t>
            </a:r>
          </a:p>
          <a:p>
            <a:r>
              <a:rPr lang="en-US" dirty="0">
                <a:latin typeface="Times New Roman" panose="02020603050405020304" pitchFamily="18" charset="0"/>
                <a:cs typeface="Times New Roman" panose="02020603050405020304" pitchFamily="18" charset="0"/>
              </a:rPr>
              <a:t> 4°  Percentages of main nutrient  elements and grade; </a:t>
            </a:r>
          </a:p>
          <a:p>
            <a:endParaRPr lang="en-US" dirty="0"/>
          </a:p>
        </p:txBody>
      </p:sp>
    </p:spTree>
    <p:extLst>
      <p:ext uri="{BB962C8B-B14F-4D97-AF65-F5344CB8AC3E}">
        <p14:creationId xmlns:p14="http://schemas.microsoft.com/office/powerpoint/2010/main" val="18930620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811" y="279457"/>
            <a:ext cx="11714018" cy="6387349"/>
          </a:xfrm>
        </p:spPr>
        <p:txBody>
          <a:bodyPr>
            <a:normAutofit/>
          </a:bodyPr>
          <a:lstStyle/>
          <a:p>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Section </a:t>
            </a:r>
            <a:r>
              <a:rPr lang="en-US" b="1" dirty="0">
                <a:latin typeface="Times New Roman" panose="02020603050405020304" pitchFamily="18" charset="0"/>
                <a:cs typeface="Times New Roman" panose="02020603050405020304" pitchFamily="18" charset="0"/>
              </a:rPr>
              <a:t>3: Transportation of agrochemicals </a:t>
            </a:r>
          </a:p>
          <a:p>
            <a:r>
              <a:rPr lang="en-US" dirty="0">
                <a:latin typeface="Times New Roman" panose="02020603050405020304" pitchFamily="18" charset="0"/>
                <a:cs typeface="Times New Roman" panose="02020603050405020304" pitchFamily="18" charset="0"/>
              </a:rPr>
              <a:t>Article 41: Loading and  unloading of agrochemicals </a:t>
            </a: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Agrochemicals are loaded in non-damaged, well </a:t>
            </a:r>
            <a:r>
              <a:rPr lang="en-US" dirty="0" smtClean="0">
                <a:latin typeface="Times New Roman" panose="02020603050405020304" pitchFamily="18" charset="0"/>
                <a:cs typeface="Times New Roman" panose="02020603050405020304" pitchFamily="18" charset="0"/>
              </a:rPr>
              <a:t>closed</a:t>
            </a:r>
            <a:r>
              <a:rPr lang="en-US" dirty="0">
                <a:latin typeface="Times New Roman" panose="02020603050405020304" pitchFamily="18" charset="0"/>
                <a:cs typeface="Times New Roman" panose="02020603050405020304" pitchFamily="18" charset="0"/>
              </a:rPr>
              <a:t>, properly labelled and never been used </a:t>
            </a:r>
            <a:r>
              <a:rPr lang="en-US" dirty="0" smtClean="0">
                <a:latin typeface="Times New Roman" panose="02020603050405020304" pitchFamily="18" charset="0"/>
                <a:cs typeface="Times New Roman" panose="02020603050405020304" pitchFamily="18" charset="0"/>
              </a:rPr>
              <a:t>containers.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Article 42: Vehicles transporting agrochemicals </a:t>
            </a: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Any vehicle transporting agrochemicals carries </a:t>
            </a:r>
            <a:r>
              <a:rPr lang="en-US" dirty="0" smtClean="0">
                <a:latin typeface="Times New Roman" panose="02020603050405020304" pitchFamily="18" charset="0"/>
                <a:cs typeface="Times New Roman" panose="02020603050405020304" pitchFamily="18" charset="0"/>
              </a:rPr>
              <a:t>only </a:t>
            </a:r>
            <a:r>
              <a:rPr lang="en-US" dirty="0">
                <a:latin typeface="Times New Roman" panose="02020603050405020304" pitchFamily="18" charset="0"/>
                <a:cs typeface="Times New Roman" panose="02020603050405020304" pitchFamily="18" charset="0"/>
              </a:rPr>
              <a:t>chemicals of the same nature and displays </a:t>
            </a:r>
            <a:r>
              <a:rPr lang="en-US" dirty="0" smtClean="0">
                <a:latin typeface="Times New Roman" panose="02020603050405020304" pitchFamily="18" charset="0"/>
                <a:cs typeface="Times New Roman" panose="02020603050405020304" pitchFamily="18" charset="0"/>
              </a:rPr>
              <a:t>signs </a:t>
            </a:r>
            <a:r>
              <a:rPr lang="en-US" dirty="0">
                <a:latin typeface="Times New Roman" panose="02020603050405020304" pitchFamily="18" charset="0"/>
                <a:cs typeface="Times New Roman" panose="02020603050405020304" pitchFamily="18" charset="0"/>
              </a:rPr>
              <a:t>and labels stating the hazardous nature of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transported agrochemicals. </a:t>
            </a:r>
          </a:p>
          <a:p>
            <a:r>
              <a:rPr lang="en-US" dirty="0">
                <a:latin typeface="Times New Roman" panose="02020603050405020304" pitchFamily="18" charset="0"/>
                <a:cs typeface="Times New Roman" panose="02020603050405020304" pitchFamily="18" charset="0"/>
              </a:rPr>
              <a:t>Article 43: Transportation of corrosive and explosive agrochemicals</a:t>
            </a:r>
          </a:p>
          <a:p>
            <a:r>
              <a:rPr lang="en-US" sz="2400" dirty="0">
                <a:latin typeface="Times New Roman" panose="02020603050405020304" pitchFamily="18" charset="0"/>
                <a:cs typeface="Times New Roman" panose="02020603050405020304" pitchFamily="18" charset="0"/>
              </a:rPr>
              <a:t>Corrosive agrochemicals are transported in </a:t>
            </a:r>
            <a:r>
              <a:rPr lang="en-US" sz="2400" dirty="0" smtClean="0">
                <a:latin typeface="Times New Roman" panose="02020603050405020304" pitchFamily="18" charset="0"/>
                <a:cs typeface="Times New Roman" panose="02020603050405020304" pitchFamily="18" charset="0"/>
              </a:rPr>
              <a:t>plastic </a:t>
            </a:r>
            <a:r>
              <a:rPr lang="en-US" sz="2400" dirty="0">
                <a:latin typeface="Times New Roman" panose="02020603050405020304" pitchFamily="18" charset="0"/>
                <a:cs typeface="Times New Roman" panose="02020603050405020304" pitchFamily="18" charset="0"/>
              </a:rPr>
              <a:t>containers. </a:t>
            </a: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Explosive </a:t>
            </a:r>
            <a:r>
              <a:rPr lang="en-US" sz="2400" dirty="0">
                <a:latin typeface="Times New Roman" panose="02020603050405020304" pitchFamily="18" charset="0"/>
                <a:cs typeface="Times New Roman" panose="02020603050405020304" pitchFamily="18" charset="0"/>
              </a:rPr>
              <a:t>agrochemicals are transported under </a:t>
            </a:r>
            <a:r>
              <a:rPr lang="en-US" sz="2400" dirty="0" smtClean="0">
                <a:latin typeface="Times New Roman" panose="02020603050405020304" pitchFamily="18" charset="0"/>
                <a:cs typeface="Times New Roman" panose="02020603050405020304" pitchFamily="18" charset="0"/>
              </a:rPr>
              <a:t>cool </a:t>
            </a:r>
            <a:r>
              <a:rPr lang="en-US" sz="2400" dirty="0">
                <a:latin typeface="Times New Roman" panose="02020603050405020304" pitchFamily="18" charset="0"/>
                <a:cs typeface="Times New Roman" panose="02020603050405020304" pitchFamily="18" charset="0"/>
              </a:rPr>
              <a:t>conditions. </a:t>
            </a:r>
          </a:p>
          <a:p>
            <a:pPr marL="0" indent="0">
              <a:buNone/>
            </a:pPr>
            <a:endParaRPr lang="en-US" dirty="0"/>
          </a:p>
        </p:txBody>
      </p:sp>
    </p:spTree>
    <p:extLst>
      <p:ext uri="{BB962C8B-B14F-4D97-AF65-F5344CB8AC3E}">
        <p14:creationId xmlns:p14="http://schemas.microsoft.com/office/powerpoint/2010/main" val="41609267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It’s implementation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The labelling and packaging must be paid attention to ensure the safety of agrochemicals so that can avoid use of frauds and danger caused by corrosive and explosive agrochemicals.</a:t>
            </a:r>
          </a:p>
          <a:p>
            <a:r>
              <a:rPr lang="en-US" sz="3200" dirty="0" smtClean="0">
                <a:latin typeface="Times New Roman" panose="02020603050405020304" pitchFamily="18" charset="0"/>
                <a:cs typeface="Times New Roman" panose="02020603050405020304" pitchFamily="18" charset="0"/>
              </a:rPr>
              <a:t>Packages also must include all guidelines for use and storage of respective agrochemicals.</a:t>
            </a:r>
          </a:p>
          <a:p>
            <a:r>
              <a:rPr lang="en-US" sz="3200" dirty="0" smtClean="0">
                <a:latin typeface="Times New Roman" panose="02020603050405020304" pitchFamily="18" charset="0"/>
                <a:cs typeface="Times New Roman" panose="02020603050405020304" pitchFamily="18" charset="0"/>
              </a:rPr>
              <a:t>There are some packages found with incomplete information regarding its storage.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54889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87" y="193964"/>
            <a:ext cx="11574333" cy="1293729"/>
          </a:xfrm>
        </p:spPr>
        <p:txBody>
          <a:bodyPr>
            <a:noAutofit/>
          </a:bodyPr>
          <a:lstStyle/>
          <a:p>
            <a:r>
              <a:rPr lang="en-US" sz="2400" b="1" dirty="0" smtClean="0">
                <a:latin typeface="Times New Roman" panose="02020603050405020304" pitchFamily="18" charset="0"/>
                <a:cs typeface="Times New Roman" panose="02020603050405020304" pitchFamily="18" charset="0"/>
              </a:rPr>
              <a:t>SWOT ANALYSIS OF </a:t>
            </a:r>
            <a:r>
              <a:rPr lang="en-US" sz="2400" b="1" dirty="0">
                <a:latin typeface="Times New Roman" panose="02020603050405020304" pitchFamily="18" charset="0"/>
                <a:cs typeface="Times New Roman" panose="02020603050405020304" pitchFamily="18" charset="0"/>
              </a:rPr>
              <a:t>PACKAGES, LABELS AND TRANSPORTATION OF AGROCHEMICALS</a:t>
            </a:r>
          </a:p>
        </p:txBody>
      </p:sp>
      <p:sp>
        <p:nvSpPr>
          <p:cNvPr id="3" name="Content Placeholder 2"/>
          <p:cNvSpPr>
            <a:spLocks noGrp="1"/>
          </p:cNvSpPr>
          <p:nvPr>
            <p:ph idx="1"/>
          </p:nvPr>
        </p:nvSpPr>
        <p:spPr>
          <a:xfrm>
            <a:off x="358587" y="1487693"/>
            <a:ext cx="11300013" cy="4661647"/>
          </a:xfrm>
        </p:spPr>
        <p:txBody>
          <a:bodyPr>
            <a:noAutofit/>
          </a:bodyPr>
          <a:lstStyle/>
          <a:p>
            <a:pPr>
              <a:buFont typeface="Wingdings" panose="05000000000000000000" pitchFamily="2" charset="2"/>
              <a:buChar char="q"/>
            </a:pP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Strength</a:t>
            </a:r>
          </a:p>
          <a:p>
            <a:r>
              <a:rPr lang="en-US" dirty="0" smtClean="0">
                <a:latin typeface="Times New Roman" panose="02020603050405020304" pitchFamily="18" charset="0"/>
                <a:cs typeface="Times New Roman" panose="02020603050405020304" pitchFamily="18" charset="0"/>
              </a:rPr>
              <a:t> packages are strong and live long</a:t>
            </a:r>
          </a:p>
          <a:p>
            <a:r>
              <a:rPr lang="en-US" dirty="0" smtClean="0">
                <a:latin typeface="Times New Roman" panose="02020603050405020304" pitchFamily="18" charset="0"/>
                <a:cs typeface="Times New Roman" panose="02020603050405020304" pitchFamily="18" charset="0"/>
              </a:rPr>
              <a:t>Label accepted by government avoid use of those burned agrochemicals with many risk on human life.</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Weakness</a:t>
            </a:r>
          </a:p>
          <a:p>
            <a:r>
              <a:rPr lang="en-US" dirty="0" smtClean="0">
                <a:latin typeface="Times New Roman" panose="02020603050405020304" pitchFamily="18" charset="0"/>
                <a:cs typeface="Times New Roman" panose="02020603050405020304" pitchFamily="18" charset="0"/>
              </a:rPr>
              <a:t>Use of plastic packages that are undecomposed.</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99647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7240" y="671947"/>
            <a:ext cx="10708178" cy="6019798"/>
          </a:xfrm>
        </p:spPr>
        <p:txBody>
          <a:bodyPr/>
          <a:lstStyle/>
          <a:p>
            <a:pPr>
              <a:buFont typeface="Wingdings" panose="05000000000000000000" pitchFamily="2" charset="2"/>
              <a:buChar char="q"/>
            </a:pP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Opportunity</a:t>
            </a:r>
          </a:p>
          <a:p>
            <a:r>
              <a:rPr lang="en-US" dirty="0" smtClean="0">
                <a:latin typeface="Times New Roman" panose="02020603050405020304" pitchFamily="18" charset="0"/>
                <a:cs typeface="Times New Roman" panose="02020603050405020304" pitchFamily="18" charset="0"/>
              </a:rPr>
              <a:t>Job provision for riders and for those people who will carry load to transport them.</a:t>
            </a:r>
          </a:p>
          <a:p>
            <a:r>
              <a:rPr lang="en-US" dirty="0" smtClean="0">
                <a:latin typeface="Times New Roman" panose="02020603050405020304" pitchFamily="18" charset="0"/>
                <a:cs typeface="Times New Roman" panose="02020603050405020304" pitchFamily="18" charset="0"/>
              </a:rPr>
              <a:t>Create a good cool condition for transportation of explosive agrochemicals</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Threats </a:t>
            </a:r>
          </a:p>
          <a:p>
            <a:r>
              <a:rPr lang="en-US" dirty="0" smtClean="0">
                <a:latin typeface="Times New Roman" panose="02020603050405020304" pitchFamily="18" charset="0"/>
                <a:cs typeface="Times New Roman" panose="02020603050405020304" pitchFamily="18" charset="0"/>
              </a:rPr>
              <a:t>Some agrochemicals are corrosive and others are explosive</a:t>
            </a:r>
          </a:p>
          <a:p>
            <a:endParaRPr lang="en-US" dirty="0"/>
          </a:p>
        </p:txBody>
      </p:sp>
    </p:spTree>
    <p:extLst>
      <p:ext uri="{BB962C8B-B14F-4D97-AF65-F5344CB8AC3E}">
        <p14:creationId xmlns:p14="http://schemas.microsoft.com/office/powerpoint/2010/main" val="2105969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782" y="0"/>
            <a:ext cx="11576858" cy="1280160"/>
          </a:xfrm>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       </a:t>
            </a:r>
            <a:br>
              <a:rPr lang="en-US" sz="3600" b="1" dirty="0" smtClean="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
            </a:r>
            <a:br>
              <a:rPr lang="en-US" sz="3600" b="1" dirty="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Ministerial Order No  002/11.30  </a:t>
            </a:r>
            <a:r>
              <a:rPr lang="en-US" sz="3600" b="1" dirty="0">
                <a:latin typeface="Times New Roman" panose="02020603050405020304" pitchFamily="18" charset="0"/>
                <a:cs typeface="Times New Roman" panose="02020603050405020304" pitchFamily="18" charset="0"/>
              </a:rPr>
              <a:t>o</a:t>
            </a:r>
            <a:r>
              <a:rPr lang="en-US" sz="3600" b="1" dirty="0" smtClean="0">
                <a:latin typeface="Times New Roman" panose="02020603050405020304" pitchFamily="18" charset="0"/>
                <a:cs typeface="Times New Roman" panose="02020603050405020304" pitchFamily="18" charset="0"/>
              </a:rPr>
              <a:t>f </a:t>
            </a:r>
            <a:r>
              <a:rPr lang="en-US" sz="3600" b="1" dirty="0" smtClean="0">
                <a:latin typeface="Times New Roman" panose="02020603050405020304" pitchFamily="18" charset="0"/>
                <a:cs typeface="Times New Roman" panose="02020603050405020304" pitchFamily="18" charset="0"/>
              </a:rPr>
              <a:t>25/07/2016  Determining Regulations Governing Agrochemicals </a:t>
            </a:r>
            <a:br>
              <a:rPr lang="en-US" sz="3600" b="1"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TABLE OF CONTENTS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01782" y="1163782"/>
            <a:ext cx="11576858" cy="5694218"/>
          </a:xfrm>
        </p:spPr>
        <p:txBody>
          <a:bodyPr>
            <a:normAutofit/>
          </a:bodyPr>
          <a:lstStyle/>
          <a:p>
            <a:pPr marL="0" indent="0">
              <a:buNone/>
            </a:pPr>
            <a:endParaRPr lang="en-US" b="1" dirty="0" smtClean="0">
              <a:latin typeface="Times New Roman" panose="02020603050405020304" pitchFamily="18" charset="0"/>
              <a:cs typeface="Times New Roman" panose="02020603050405020304" pitchFamily="18" charset="0"/>
            </a:endParaRPr>
          </a:p>
          <a:p>
            <a:pPr marL="0" indent="0">
              <a:buNone/>
            </a:pPr>
            <a:endParaRPr lang="en-US" b="1"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CHAPTER ONE: GENERAL PROVISIONS </a:t>
            </a:r>
          </a:p>
          <a:p>
            <a:r>
              <a:rPr lang="en-US" b="1" dirty="0" smtClean="0">
                <a:latin typeface="Times New Roman" panose="02020603050405020304" pitchFamily="18" charset="0"/>
                <a:cs typeface="Times New Roman" panose="02020603050405020304" pitchFamily="18" charset="0"/>
              </a:rPr>
              <a:t>Article One: Purpose of this Order</a:t>
            </a:r>
          </a:p>
          <a:p>
            <a:r>
              <a:rPr lang="en-US" dirty="0" smtClean="0">
                <a:latin typeface="Times New Roman" panose="02020603050405020304" pitchFamily="18" charset="0"/>
                <a:cs typeface="Times New Roman" panose="02020603050405020304" pitchFamily="18" charset="0"/>
              </a:rPr>
              <a:t>It aims to determine the regulations governing agrochemicals, requirements for obtaining business license and fees for the registration of agrochemicals.  </a:t>
            </a:r>
          </a:p>
          <a:p>
            <a:r>
              <a:rPr lang="en-US" b="1" dirty="0" smtClean="0">
                <a:latin typeface="Times New Roman" panose="02020603050405020304" pitchFamily="18" charset="0"/>
                <a:cs typeface="Times New Roman" panose="02020603050405020304" pitchFamily="18" charset="0"/>
              </a:rPr>
              <a:t>Article 2: Definitions </a:t>
            </a:r>
          </a:p>
          <a:p>
            <a:r>
              <a:rPr lang="en-US" dirty="0" smtClean="0">
                <a:latin typeface="Times New Roman" panose="02020603050405020304" pitchFamily="18" charset="0"/>
                <a:cs typeface="Times New Roman" panose="02020603050405020304" pitchFamily="18" charset="0"/>
              </a:rPr>
              <a:t>In this order, there are some meanings of specific terms used.</a:t>
            </a:r>
          </a:p>
          <a:p>
            <a:r>
              <a:rPr lang="en-US" b="1" dirty="0" smtClean="0">
                <a:latin typeface="Times New Roman" panose="02020603050405020304" pitchFamily="18" charset="0"/>
                <a:cs typeface="Times New Roman" panose="02020603050405020304" pitchFamily="18" charset="0"/>
              </a:rPr>
              <a:t>Agrochemicals:</a:t>
            </a:r>
            <a:r>
              <a:rPr lang="en-US" dirty="0" smtClean="0">
                <a:latin typeface="Times New Roman" panose="02020603050405020304" pitchFamily="18" charset="0"/>
                <a:cs typeface="Times New Roman" panose="02020603050405020304" pitchFamily="18" charset="0"/>
              </a:rPr>
              <a:t> these are the chemicals or materials that are used in the agriculture practices like any chemical fertiliser, agricultural lime material, pesticide, fungicide, insecticide, nematicide, herbicide, acaricide, bactericide, rodenticide, molluscicide, growth regulator.</a:t>
            </a:r>
          </a:p>
          <a:p>
            <a:pPr lvl="0"/>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41004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1321" y="362309"/>
            <a:ext cx="11628407" cy="6331789"/>
          </a:xfrm>
        </p:spPr>
        <p:txBody>
          <a:bodyPr>
            <a:normAutofit lnSpcReduction="10000"/>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CHAPTER VI: ADVERTISING, STORAGE, USE OF AGROCHEMICALS </a:t>
            </a:r>
          </a:p>
          <a:p>
            <a:r>
              <a:rPr lang="en-US" b="1" dirty="0" smtClean="0">
                <a:latin typeface="Times New Roman" panose="02020603050405020304" pitchFamily="18" charset="0"/>
                <a:cs typeface="Times New Roman" panose="02020603050405020304" pitchFamily="18" charset="0"/>
              </a:rPr>
              <a:t> Section 1: Advertising agrochemicals</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Article  44: Advertising statements of an agrochemical</a:t>
            </a:r>
          </a:p>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Any statement used in advertising an </a:t>
            </a:r>
            <a:r>
              <a:rPr lang="en-US" dirty="0" smtClean="0">
                <a:latin typeface="Times New Roman" panose="02020603050405020304" pitchFamily="18" charset="0"/>
                <a:cs typeface="Times New Roman" panose="02020603050405020304" pitchFamily="18" charset="0"/>
              </a:rPr>
              <a:t>agrochemical </a:t>
            </a:r>
            <a:r>
              <a:rPr lang="en-US" dirty="0">
                <a:latin typeface="Times New Roman" panose="02020603050405020304" pitchFamily="18" charset="0"/>
                <a:cs typeface="Times New Roman" panose="02020603050405020304" pitchFamily="18" charset="0"/>
              </a:rPr>
              <a:t>is technically substantiated by the </a:t>
            </a:r>
            <a:r>
              <a:rPr lang="en-US" dirty="0" smtClean="0">
                <a:latin typeface="Times New Roman" panose="02020603050405020304" pitchFamily="18" charset="0"/>
                <a:cs typeface="Times New Roman" panose="02020603050405020304" pitchFamily="18" charset="0"/>
              </a:rPr>
              <a:t>person </a:t>
            </a:r>
            <a:r>
              <a:rPr lang="en-US" dirty="0">
                <a:latin typeface="Times New Roman" panose="02020603050405020304" pitchFamily="18" charset="0"/>
                <a:cs typeface="Times New Roman" panose="02020603050405020304" pitchFamily="18" charset="0"/>
              </a:rPr>
              <a:t>carrying out the advertisement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Article 45: Contents of advertising statements</a:t>
            </a:r>
          </a:p>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An advertiser of an agrochemical uses statement </a:t>
            </a:r>
            <a:r>
              <a:rPr lang="en-US" dirty="0" smtClean="0">
                <a:latin typeface="Times New Roman" panose="02020603050405020304" pitchFamily="18" charset="0"/>
                <a:cs typeface="Times New Roman" panose="02020603050405020304" pitchFamily="18" charset="0"/>
              </a:rPr>
              <a:t>or </a:t>
            </a:r>
            <a:r>
              <a:rPr lang="en-US" dirty="0">
                <a:latin typeface="Times New Roman" panose="02020603050405020304" pitchFamily="18" charset="0"/>
                <a:cs typeface="Times New Roman" panose="02020603050405020304" pitchFamily="18" charset="0"/>
              </a:rPr>
              <a:t>visual presentation without omission, </a:t>
            </a:r>
            <a:r>
              <a:rPr lang="en-US" dirty="0" smtClean="0">
                <a:latin typeface="Times New Roman" panose="02020603050405020304" pitchFamily="18" charset="0"/>
                <a:cs typeface="Times New Roman" panose="02020603050405020304" pitchFamily="18" charset="0"/>
              </a:rPr>
              <a:t>ambiguity </a:t>
            </a:r>
            <a:r>
              <a:rPr lang="en-US" dirty="0">
                <a:latin typeface="Times New Roman" panose="02020603050405020304" pitchFamily="18" charset="0"/>
                <a:cs typeface="Times New Roman" panose="02020603050405020304" pitchFamily="18" charset="0"/>
              </a:rPr>
              <a:t>or exaggerated claim that could </a:t>
            </a:r>
            <a:r>
              <a:rPr lang="en-US" dirty="0" smtClean="0">
                <a:latin typeface="Times New Roman" panose="02020603050405020304" pitchFamily="18" charset="0"/>
                <a:cs typeface="Times New Roman" panose="02020603050405020304" pitchFamily="18" charset="0"/>
              </a:rPr>
              <a:t>mislead </a:t>
            </a:r>
            <a:r>
              <a:rPr lang="en-US" dirty="0">
                <a:latin typeface="Times New Roman" panose="02020603050405020304" pitchFamily="18" charset="0"/>
                <a:cs typeface="Times New Roman" panose="02020603050405020304" pitchFamily="18" charset="0"/>
              </a:rPr>
              <a:t>the buyer in particular with regard to the </a:t>
            </a:r>
            <a:r>
              <a:rPr lang="en-US" dirty="0" smtClean="0">
                <a:latin typeface="Times New Roman" panose="02020603050405020304" pitchFamily="18" charset="0"/>
                <a:cs typeface="Times New Roman" panose="02020603050405020304" pitchFamily="18" charset="0"/>
              </a:rPr>
              <a:t>safety </a:t>
            </a:r>
            <a:r>
              <a:rPr lang="en-US" dirty="0">
                <a:latin typeface="Times New Roman" panose="02020603050405020304" pitchFamily="18" charset="0"/>
                <a:cs typeface="Times New Roman" panose="02020603050405020304" pitchFamily="18" charset="0"/>
              </a:rPr>
              <a:t>of the agrochemical, its nature or </a:t>
            </a:r>
            <a:r>
              <a:rPr lang="en-US" dirty="0" smtClean="0">
                <a:latin typeface="Times New Roman" panose="02020603050405020304" pitchFamily="18" charset="0"/>
                <a:cs typeface="Times New Roman" panose="02020603050405020304" pitchFamily="18" charset="0"/>
              </a:rPr>
              <a:t>composition</a:t>
            </a:r>
            <a:r>
              <a:rPr lang="en-US" dirty="0">
                <a:latin typeface="Times New Roman" panose="02020603050405020304" pitchFamily="18" charset="0"/>
                <a:cs typeface="Times New Roman" panose="02020603050405020304" pitchFamily="18" charset="0"/>
              </a:rPr>
              <a:t>, suitability for use or official </a:t>
            </a:r>
            <a:r>
              <a:rPr lang="en-US" dirty="0" smtClean="0">
                <a:latin typeface="Times New Roman" panose="02020603050405020304" pitchFamily="18" charset="0"/>
                <a:cs typeface="Times New Roman" panose="02020603050405020304" pitchFamily="18" charset="0"/>
              </a:rPr>
              <a:t>recognition </a:t>
            </a:r>
            <a:r>
              <a:rPr lang="en-US" dirty="0">
                <a:latin typeface="Times New Roman" panose="02020603050405020304" pitchFamily="18" charset="0"/>
                <a:cs typeface="Times New Roman" panose="02020603050405020304" pitchFamily="18" charset="0"/>
              </a:rPr>
              <a:t>or approval.</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Article 46: Advertisement of restricted-use agrochemicals </a:t>
            </a:r>
          </a:p>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An agrochemical whose use is restricted shall not </a:t>
            </a:r>
            <a:r>
              <a:rPr lang="en-US" dirty="0" smtClean="0">
                <a:latin typeface="Times New Roman" panose="02020603050405020304" pitchFamily="18" charset="0"/>
                <a:cs typeface="Times New Roman" panose="02020603050405020304" pitchFamily="18" charset="0"/>
              </a:rPr>
              <a:t>be </a:t>
            </a:r>
            <a:r>
              <a:rPr lang="en-US" dirty="0">
                <a:latin typeface="Times New Roman" panose="02020603050405020304" pitchFamily="18" charset="0"/>
                <a:cs typeface="Times New Roman" panose="02020603050405020304" pitchFamily="18" charset="0"/>
              </a:rPr>
              <a:t>advertised except when permitted by the </a:t>
            </a:r>
            <a:r>
              <a:rPr lang="en-US" dirty="0" smtClean="0">
                <a:latin typeface="Times New Roman" panose="02020603050405020304" pitchFamily="18" charset="0"/>
                <a:cs typeface="Times New Roman" panose="02020603050405020304" pitchFamily="18" charset="0"/>
              </a:rPr>
              <a:t>Advisory </a:t>
            </a:r>
            <a:r>
              <a:rPr lang="en-US" dirty="0">
                <a:latin typeface="Times New Roman" panose="02020603050405020304" pitchFamily="18" charset="0"/>
                <a:cs typeface="Times New Roman" panose="02020603050405020304" pitchFamily="18" charset="0"/>
              </a:rPr>
              <a:t>Council.  </a:t>
            </a:r>
            <a:endParaRPr lang="en-US" dirty="0" smtClean="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35632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332" y="396815"/>
            <a:ext cx="11691668" cy="6290856"/>
          </a:xfrm>
        </p:spPr>
        <p:txBody>
          <a:bodyPr>
            <a:normAutofit fontScale="85000" lnSpcReduction="20000"/>
          </a:bodyPr>
          <a:lstStyle/>
          <a:p>
            <a:r>
              <a:rPr lang="en-US" b="1" dirty="0">
                <a:latin typeface="Times New Roman" panose="02020603050405020304" pitchFamily="18" charset="0"/>
                <a:cs typeface="Times New Roman" panose="02020603050405020304" pitchFamily="18" charset="0"/>
              </a:rPr>
              <a:t>Section 2: Storage of agrochemicals </a:t>
            </a:r>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Article 47: Conditions for storage of agrochemicals  on the use of agrochemicals</a:t>
            </a:r>
          </a:p>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Any agrochemical dealer shall store and display </a:t>
            </a:r>
            <a:r>
              <a:rPr lang="en-US" dirty="0" smtClean="0">
                <a:latin typeface="Times New Roman" panose="02020603050405020304" pitchFamily="18" charset="0"/>
                <a:cs typeface="Times New Roman" panose="02020603050405020304" pitchFamily="18" charset="0"/>
              </a:rPr>
              <a:t>his/her </a:t>
            </a:r>
            <a:r>
              <a:rPr lang="en-US" dirty="0">
                <a:latin typeface="Times New Roman" panose="02020603050405020304" pitchFamily="18" charset="0"/>
                <a:cs typeface="Times New Roman" panose="02020603050405020304" pitchFamily="18" charset="0"/>
              </a:rPr>
              <a:t>agrochemicals in accordance with </a:t>
            </a:r>
            <a:r>
              <a:rPr lang="en-US" dirty="0" smtClean="0">
                <a:latin typeface="Times New Roman" panose="02020603050405020304" pitchFamily="18" charset="0"/>
                <a:cs typeface="Times New Roman" panose="02020603050405020304" pitchFamily="18" charset="0"/>
              </a:rPr>
              <a:t>conditions </a:t>
            </a:r>
            <a:r>
              <a:rPr lang="en-US" dirty="0">
                <a:latin typeface="Times New Roman" panose="02020603050405020304" pitchFamily="18" charset="0"/>
                <a:cs typeface="Times New Roman" panose="02020603050405020304" pitchFamily="18" charset="0"/>
              </a:rPr>
              <a:t>indicated on the respective </a:t>
            </a:r>
            <a:r>
              <a:rPr lang="en-US" dirty="0" smtClean="0">
                <a:latin typeface="Times New Roman" panose="02020603050405020304" pitchFamily="18" charset="0"/>
                <a:cs typeface="Times New Roman" panose="02020603050405020304" pitchFamily="18" charset="0"/>
              </a:rPr>
              <a:t>label.</a:t>
            </a:r>
          </a:p>
          <a:p>
            <a:r>
              <a:rPr lang="en-US" b="1" dirty="0" smtClean="0">
                <a:latin typeface="Times New Roman" panose="02020603050405020304" pitchFamily="18" charset="0"/>
                <a:cs typeface="Times New Roman" panose="02020603050405020304" pitchFamily="18" charset="0"/>
              </a:rPr>
              <a:t>Article 48: Premises for storage of agrochemicals </a:t>
            </a:r>
          </a:p>
          <a:p>
            <a:r>
              <a:rPr lang="en-US" dirty="0">
                <a:latin typeface="Times New Roman" panose="02020603050405020304" pitchFamily="18" charset="0"/>
                <a:cs typeface="Times New Roman" panose="02020603050405020304" pitchFamily="18" charset="0"/>
              </a:rPr>
              <a:t>Premises on which agrochemicals are stored </a:t>
            </a:r>
            <a:r>
              <a:rPr lang="en-US" dirty="0" smtClean="0">
                <a:latin typeface="Times New Roman" panose="02020603050405020304" pitchFamily="18" charset="0"/>
                <a:cs typeface="Times New Roman" panose="02020603050405020304" pitchFamily="18" charset="0"/>
              </a:rPr>
              <a:t>conform </a:t>
            </a:r>
            <a:r>
              <a:rPr lang="en-US" dirty="0">
                <a:latin typeface="Times New Roman" panose="02020603050405020304" pitchFamily="18" charset="0"/>
                <a:cs typeface="Times New Roman" panose="02020603050405020304" pitchFamily="18" charset="0"/>
              </a:rPr>
              <a:t>to the following </a:t>
            </a:r>
            <a:r>
              <a:rPr lang="en-US" dirty="0" smtClean="0">
                <a:latin typeface="Times New Roman" panose="02020603050405020304" pitchFamily="18" charset="0"/>
                <a:cs typeface="Times New Roman" panose="02020603050405020304" pitchFamily="18" charset="0"/>
              </a:rPr>
              <a:t>requirements:</a:t>
            </a:r>
          </a:p>
          <a:p>
            <a:pPr marL="514350" indent="-514350">
              <a:buAutoNum type="arabicPeriod"/>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be separate, strictly for the purpose of </a:t>
            </a:r>
            <a:r>
              <a:rPr lang="en-US" dirty="0" smtClean="0">
                <a:latin typeface="Times New Roman" panose="02020603050405020304" pitchFamily="18" charset="0"/>
                <a:cs typeface="Times New Roman" panose="02020603050405020304" pitchFamily="18" charset="0"/>
              </a:rPr>
              <a:t>storage </a:t>
            </a:r>
            <a:r>
              <a:rPr lang="en-US" dirty="0">
                <a:latin typeface="Times New Roman" panose="02020603050405020304" pitchFamily="18" charset="0"/>
                <a:cs typeface="Times New Roman" panose="02020603050405020304" pitchFamily="18" charset="0"/>
              </a:rPr>
              <a:t>of the </a:t>
            </a:r>
            <a:r>
              <a:rPr lang="en-US" dirty="0" smtClean="0">
                <a:latin typeface="Times New Roman" panose="02020603050405020304" pitchFamily="18" charset="0"/>
                <a:cs typeface="Times New Roman" panose="02020603050405020304" pitchFamily="18" charset="0"/>
              </a:rPr>
              <a:t>agrochemicals</a:t>
            </a:r>
          </a:p>
          <a:p>
            <a:pPr marL="514350" indent="-514350">
              <a:buAutoNum type="arabicPeriod"/>
            </a:pPr>
            <a:r>
              <a:rPr lang="en-US" dirty="0">
                <a:latin typeface="Times New Roman" panose="02020603050405020304" pitchFamily="18" charset="0"/>
                <a:cs typeface="Times New Roman" panose="02020603050405020304" pitchFamily="18" charset="0"/>
              </a:rPr>
              <a:t> not to  keep food, feeds and drinking </a:t>
            </a:r>
            <a:r>
              <a:rPr lang="en-US" dirty="0" smtClean="0">
                <a:latin typeface="Times New Roman" panose="02020603050405020304" pitchFamily="18" charset="0"/>
                <a:cs typeface="Times New Roman" panose="02020603050405020304" pitchFamily="18" charset="0"/>
              </a:rPr>
              <a:t>water </a:t>
            </a:r>
            <a:r>
              <a:rPr lang="en-US" dirty="0">
                <a:latin typeface="Times New Roman" panose="02020603050405020304" pitchFamily="18" charset="0"/>
                <a:cs typeface="Times New Roman" panose="02020603050405020304" pitchFamily="18" charset="0"/>
              </a:rPr>
              <a:t>in it, nor use it as a sleeping house </a:t>
            </a: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human beings, </a:t>
            </a:r>
            <a:r>
              <a:rPr lang="en-US" dirty="0" smtClean="0">
                <a:latin typeface="Times New Roman" panose="02020603050405020304" pitchFamily="18" charset="0"/>
                <a:cs typeface="Times New Roman" panose="02020603050405020304" pitchFamily="18" charset="0"/>
              </a:rPr>
              <a:t>animals.</a:t>
            </a:r>
          </a:p>
          <a:p>
            <a:pPr marL="514350" indent="-514350">
              <a:buAutoNum type="arabicPeriod"/>
            </a:pPr>
            <a:r>
              <a:rPr lang="en-US" dirty="0">
                <a:latin typeface="Times New Roman" panose="02020603050405020304" pitchFamily="18" charset="0"/>
                <a:cs typeface="Times New Roman" panose="02020603050405020304" pitchFamily="18" charset="0"/>
              </a:rPr>
              <a:t>  there must be sufficient space for storing </a:t>
            </a:r>
            <a:r>
              <a:rPr lang="en-US" dirty="0" smtClean="0">
                <a:latin typeface="Times New Roman" panose="02020603050405020304" pitchFamily="18" charset="0"/>
                <a:cs typeface="Times New Roman" panose="02020603050405020304" pitchFamily="18" charset="0"/>
              </a:rPr>
              <a:t>empty </a:t>
            </a:r>
            <a:r>
              <a:rPr lang="en-US" dirty="0">
                <a:latin typeface="Times New Roman" panose="02020603050405020304" pitchFamily="18" charset="0"/>
                <a:cs typeface="Times New Roman" panose="02020603050405020304" pitchFamily="18" charset="0"/>
              </a:rPr>
              <a:t>and damaged containers, spills of </a:t>
            </a:r>
            <a:r>
              <a:rPr lang="en-US" dirty="0" smtClean="0">
                <a:latin typeface="Times New Roman" panose="02020603050405020304" pitchFamily="18" charset="0"/>
                <a:cs typeface="Times New Roman" panose="02020603050405020304" pitchFamily="18" charset="0"/>
              </a:rPr>
              <a:t>chemicals </a:t>
            </a:r>
            <a:r>
              <a:rPr lang="en-US" dirty="0">
                <a:latin typeface="Times New Roman" panose="02020603050405020304" pitchFamily="18" charset="0"/>
                <a:cs typeface="Times New Roman" panose="02020603050405020304" pitchFamily="18" charset="0"/>
              </a:rPr>
              <a:t>and out-of-date stocks </a:t>
            </a:r>
            <a:r>
              <a:rPr lang="en-US" dirty="0" smtClean="0">
                <a:latin typeface="Times New Roman" panose="02020603050405020304" pitchFamily="18" charset="0"/>
                <a:cs typeface="Times New Roman" panose="02020603050405020304" pitchFamily="18" charset="0"/>
              </a:rPr>
              <a:t>awaiting </a:t>
            </a:r>
            <a:r>
              <a:rPr lang="en-US" dirty="0">
                <a:latin typeface="Times New Roman" panose="02020603050405020304" pitchFamily="18" charset="0"/>
                <a:cs typeface="Times New Roman" panose="02020603050405020304" pitchFamily="18" charset="0"/>
              </a:rPr>
              <a:t>disposal</a:t>
            </a:r>
            <a:r>
              <a:rPr lang="en-US" dirty="0" smtClean="0">
                <a:latin typeface="Times New Roman" panose="02020603050405020304" pitchFamily="18" charset="0"/>
                <a:cs typeface="Times New Roman" panose="02020603050405020304" pitchFamily="18" charset="0"/>
              </a:rPr>
              <a:t>;</a:t>
            </a:r>
          </a:p>
          <a:p>
            <a:pPr marL="514350" indent="-514350">
              <a:buAutoNum type="arabicPeriod"/>
            </a:pPr>
            <a:r>
              <a:rPr lang="en-US" dirty="0">
                <a:latin typeface="Times New Roman" panose="02020603050405020304" pitchFamily="18" charset="0"/>
                <a:cs typeface="Times New Roman" panose="02020603050405020304" pitchFamily="18" charset="0"/>
              </a:rPr>
              <a:t>  to have warning signs such as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DANGER: POISON”  or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AUTHORISED PERSONS ONLY”; </a:t>
            </a:r>
            <a:r>
              <a:rPr lang="en-US" dirty="0" smtClean="0">
                <a:latin typeface="Times New Roman" panose="02020603050405020304" pitchFamily="18" charset="0"/>
                <a:cs typeface="Times New Roman" panose="02020603050405020304" pitchFamily="18" charset="0"/>
              </a:rPr>
              <a:t>depending </a:t>
            </a:r>
            <a:r>
              <a:rPr lang="en-US" dirty="0">
                <a:latin typeface="Times New Roman" panose="02020603050405020304" pitchFamily="18" charset="0"/>
                <a:cs typeface="Times New Roman" panose="02020603050405020304" pitchFamily="18" charset="0"/>
              </a:rPr>
              <a:t>on the types of agrochemicals </a:t>
            </a:r>
            <a:r>
              <a:rPr lang="en-US" dirty="0" smtClean="0">
                <a:latin typeface="Times New Roman" panose="02020603050405020304" pitchFamily="18" charset="0"/>
                <a:cs typeface="Times New Roman" panose="02020603050405020304" pitchFamily="18" charset="0"/>
              </a:rPr>
              <a:t>stored </a:t>
            </a:r>
            <a:r>
              <a:rPr lang="en-US" dirty="0">
                <a:latin typeface="Times New Roman" panose="02020603050405020304" pitchFamily="18" charset="0"/>
                <a:cs typeface="Times New Roman" panose="02020603050405020304" pitchFamily="18" charset="0"/>
              </a:rPr>
              <a:t>therein. </a:t>
            </a:r>
            <a:endParaRPr lang="en-US"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Article 49: Store of agrochemicals </a:t>
            </a:r>
          </a:p>
          <a:p>
            <a:pPr marL="0" indent="0">
              <a:buNone/>
            </a:pPr>
            <a:r>
              <a:rPr lang="en-US" dirty="0">
                <a:latin typeface="Times New Roman" panose="02020603050405020304" pitchFamily="18" charset="0"/>
                <a:cs typeface="Times New Roman" panose="02020603050405020304" pitchFamily="18" charset="0"/>
              </a:rPr>
              <a:t>Stores of agrochemicals conform to the </a:t>
            </a:r>
            <a:r>
              <a:rPr lang="en-US" dirty="0" smtClean="0">
                <a:latin typeface="Times New Roman" panose="02020603050405020304" pitchFamily="18" charset="0"/>
                <a:cs typeface="Times New Roman" panose="02020603050405020304" pitchFamily="18" charset="0"/>
              </a:rPr>
              <a:t>following </a:t>
            </a:r>
            <a:r>
              <a:rPr lang="en-US" dirty="0">
                <a:latin typeface="Times New Roman" panose="02020603050405020304" pitchFamily="18" charset="0"/>
                <a:cs typeface="Times New Roman" panose="02020603050405020304" pitchFamily="18" charset="0"/>
              </a:rPr>
              <a:t>requirements</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1°  to be locked whenever not being used; </a:t>
            </a:r>
          </a:p>
          <a:p>
            <a:r>
              <a:rPr lang="en-US" dirty="0" smtClean="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to be protected against overheating; </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8756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815" y="448574"/>
            <a:ext cx="11628408" cy="6280029"/>
          </a:xfrm>
        </p:spPr>
        <p:txBody>
          <a:bodyPr>
            <a:normAutofit lnSpcReduction="10000"/>
          </a:bodyPr>
          <a:lstStyle/>
          <a:p>
            <a:r>
              <a:rPr lang="en-US" b="1" dirty="0">
                <a:solidFill>
                  <a:srgbClr val="00B0F0"/>
                </a:solidFill>
                <a:latin typeface="Times New Roman" panose="02020603050405020304" pitchFamily="18" charset="0"/>
                <a:cs typeface="Times New Roman" panose="02020603050405020304" pitchFamily="18" charset="0"/>
              </a:rPr>
              <a:t>Section 3 : Use of agrochemicals </a:t>
            </a:r>
          </a:p>
          <a:p>
            <a:r>
              <a:rPr lang="en-US" b="1" dirty="0">
                <a:latin typeface="Times New Roman" panose="02020603050405020304" pitchFamily="18" charset="0"/>
                <a:cs typeface="Times New Roman" panose="02020603050405020304" pitchFamily="18" charset="0"/>
              </a:rPr>
              <a:t>Article 50: Protection of crops and environment  </a:t>
            </a:r>
            <a:endParaRPr lang="en-US" b="1"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 order to protect the crops and environment, </a:t>
            </a:r>
            <a:r>
              <a:rPr lang="en-US" dirty="0" smtClean="0">
                <a:latin typeface="Times New Roman" panose="02020603050405020304" pitchFamily="18" charset="0"/>
                <a:cs typeface="Times New Roman" panose="02020603050405020304" pitchFamily="18" charset="0"/>
              </a:rPr>
              <a:t>agrochemicals </a:t>
            </a:r>
            <a:r>
              <a:rPr lang="en-US" dirty="0">
                <a:latin typeface="Times New Roman" panose="02020603050405020304" pitchFamily="18" charset="0"/>
                <a:cs typeface="Times New Roman" panose="02020603050405020304" pitchFamily="18" charset="0"/>
              </a:rPr>
              <a:t>are used only for which they are </a:t>
            </a:r>
            <a:r>
              <a:rPr lang="en-US" dirty="0" smtClean="0">
                <a:latin typeface="Times New Roman" panose="02020603050405020304" pitchFamily="18" charset="0"/>
                <a:cs typeface="Times New Roman" panose="02020603050405020304" pitchFamily="18" charset="0"/>
              </a:rPr>
              <a:t>provided </a:t>
            </a:r>
            <a:r>
              <a:rPr lang="en-US" dirty="0">
                <a:latin typeface="Times New Roman" panose="02020603050405020304" pitchFamily="18" charset="0"/>
                <a:cs typeface="Times New Roman" panose="02020603050405020304" pitchFamily="18" charset="0"/>
              </a:rPr>
              <a:t>for and in accordance with the </a:t>
            </a:r>
            <a:r>
              <a:rPr lang="en-US" dirty="0" smtClean="0">
                <a:latin typeface="Times New Roman" panose="02020603050405020304" pitchFamily="18" charset="0"/>
                <a:cs typeface="Times New Roman" panose="02020603050405020304" pitchFamily="18" charset="0"/>
              </a:rPr>
              <a:t>instructions </a:t>
            </a:r>
            <a:r>
              <a:rPr lang="en-US" dirty="0">
                <a:latin typeface="Times New Roman" panose="02020603050405020304" pitchFamily="18" charset="0"/>
                <a:cs typeface="Times New Roman" panose="02020603050405020304" pitchFamily="18" charset="0"/>
              </a:rPr>
              <a:t>et requirements displayed on the </a:t>
            </a:r>
            <a:r>
              <a:rPr lang="en-US" dirty="0" smtClean="0">
                <a:latin typeface="Times New Roman" panose="02020603050405020304" pitchFamily="18" charset="0"/>
                <a:cs typeface="Times New Roman" panose="02020603050405020304" pitchFamily="18" charset="0"/>
              </a:rPr>
              <a:t>label</a:t>
            </a:r>
            <a:r>
              <a:rPr lang="en-US" dirty="0">
                <a:latin typeface="Times New Roman" panose="02020603050405020304" pitchFamily="18" charset="0"/>
                <a:cs typeface="Times New Roman" panose="02020603050405020304" pitchFamily="18" charset="0"/>
              </a:rPr>
              <a:t>. </a:t>
            </a:r>
          </a:p>
          <a:p>
            <a:r>
              <a:rPr lang="en-US" b="1" dirty="0">
                <a:latin typeface="Times New Roman" panose="02020603050405020304" pitchFamily="18" charset="0"/>
                <a:cs typeface="Times New Roman" panose="02020603050405020304" pitchFamily="18" charset="0"/>
              </a:rPr>
              <a:t>Article 51: Safe handling and use of </a:t>
            </a:r>
            <a:r>
              <a:rPr lang="en-US" b="1" dirty="0" smtClean="0">
                <a:latin typeface="Times New Roman" panose="02020603050405020304" pitchFamily="18" charset="0"/>
                <a:cs typeface="Times New Roman" panose="02020603050405020304" pitchFamily="18" charset="0"/>
              </a:rPr>
              <a:t>agrochemicals</a:t>
            </a:r>
          </a:p>
          <a:p>
            <a:r>
              <a:rPr lang="en-US" dirty="0">
                <a:latin typeface="Times New Roman" panose="02020603050405020304" pitchFamily="18" charset="0"/>
                <a:cs typeface="Times New Roman" panose="02020603050405020304" pitchFamily="18" charset="0"/>
              </a:rPr>
              <a:t>Any agrochemical dealer must ensure that: </a:t>
            </a:r>
          </a:p>
          <a:p>
            <a:pPr marL="0" indent="0">
              <a:buNone/>
            </a:pPr>
            <a:r>
              <a:rPr lang="en-US" dirty="0" smtClean="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hazards are avoided while handling  </a:t>
            </a:r>
            <a:r>
              <a:rPr lang="en-US" dirty="0" smtClean="0">
                <a:latin typeface="Times New Roman" panose="02020603050405020304" pitchFamily="18" charset="0"/>
                <a:cs typeface="Times New Roman" panose="02020603050405020304" pitchFamily="18" charset="0"/>
              </a:rPr>
              <a:t>agrochemicals </a:t>
            </a:r>
            <a:r>
              <a:rPr lang="en-US" dirty="0">
                <a:latin typeface="Times New Roman" panose="02020603050405020304" pitchFamily="18" charset="0"/>
                <a:cs typeface="Times New Roman" panose="02020603050405020304" pitchFamily="18" charset="0"/>
              </a:rPr>
              <a:t>at all times during use; </a:t>
            </a:r>
          </a:p>
          <a:p>
            <a:pPr marL="0" indent="0">
              <a:buNone/>
            </a:pPr>
            <a:r>
              <a:rPr lang="en-US" dirty="0" smtClean="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users are not allowed any drifting away </a:t>
            </a:r>
            <a:r>
              <a:rPr lang="en-US" dirty="0" smtClean="0">
                <a:latin typeface="Times New Roman" panose="02020603050405020304" pitchFamily="18" charset="0"/>
                <a:cs typeface="Times New Roman" panose="02020603050405020304" pitchFamily="18" charset="0"/>
              </a:rPr>
              <a:t>from </a:t>
            </a:r>
            <a:r>
              <a:rPr lang="en-US" dirty="0">
                <a:latin typeface="Times New Roman" panose="02020603050405020304" pitchFamily="18" charset="0"/>
                <a:cs typeface="Times New Roman" panose="02020603050405020304" pitchFamily="18" charset="0"/>
              </a:rPr>
              <a:t>the agrochemicals;  </a:t>
            </a:r>
          </a:p>
          <a:p>
            <a:r>
              <a:rPr lang="en-US" b="1" dirty="0">
                <a:latin typeface="Times New Roman" panose="02020603050405020304" pitchFamily="18" charset="0"/>
                <a:cs typeface="Times New Roman" panose="02020603050405020304" pitchFamily="18" charset="0"/>
              </a:rPr>
              <a:t>Article 52:  Precautions</a:t>
            </a:r>
          </a:p>
          <a:p>
            <a:r>
              <a:rPr lang="en-US" dirty="0">
                <a:latin typeface="Times New Roman" panose="02020603050405020304" pitchFamily="18" charset="0"/>
                <a:cs typeface="Times New Roman" panose="02020603050405020304" pitchFamily="18" charset="0"/>
              </a:rPr>
              <a:t>The user of agrochemicals must take the </a:t>
            </a:r>
            <a:r>
              <a:rPr lang="en-US" dirty="0" smtClean="0">
                <a:latin typeface="Times New Roman" panose="02020603050405020304" pitchFamily="18" charset="0"/>
                <a:cs typeface="Times New Roman" panose="02020603050405020304" pitchFamily="18" charset="0"/>
              </a:rPr>
              <a:t>following </a:t>
            </a:r>
            <a:r>
              <a:rPr lang="en-US" dirty="0">
                <a:latin typeface="Times New Roman" panose="02020603050405020304" pitchFamily="18" charset="0"/>
                <a:cs typeface="Times New Roman" panose="02020603050405020304" pitchFamily="18" charset="0"/>
              </a:rPr>
              <a:t>precautions :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no person or animal is allowed into </a:t>
            </a:r>
            <a:r>
              <a:rPr lang="en-US" dirty="0" smtClean="0">
                <a:latin typeface="Times New Roman" panose="02020603050405020304" pitchFamily="18" charset="0"/>
                <a:cs typeface="Times New Roman" panose="02020603050405020304" pitchFamily="18" charset="0"/>
              </a:rPr>
              <a:t>freshly </a:t>
            </a:r>
            <a:r>
              <a:rPr lang="en-US" dirty="0">
                <a:latin typeface="Times New Roman" panose="02020603050405020304" pitchFamily="18" charset="0"/>
                <a:cs typeface="Times New Roman" panose="02020603050405020304" pitchFamily="18" charset="0"/>
              </a:rPr>
              <a:t>sprayed areas;  </a:t>
            </a:r>
          </a:p>
          <a:p>
            <a:r>
              <a:rPr lang="en-US" dirty="0">
                <a:latin typeface="Times New Roman" panose="02020603050405020304" pitchFamily="18" charset="0"/>
                <a:cs typeface="Times New Roman" panose="02020603050405020304" pitchFamily="18" charset="0"/>
              </a:rPr>
              <a:t>2°  no food product is consumed </a:t>
            </a:r>
            <a:r>
              <a:rPr lang="en-US" dirty="0" smtClean="0">
                <a:latin typeface="Times New Roman" panose="02020603050405020304" pitchFamily="18" charset="0"/>
                <a:cs typeface="Times New Roman" panose="02020603050405020304" pitchFamily="18" charset="0"/>
              </a:rPr>
              <a:t>immediately </a:t>
            </a:r>
            <a:r>
              <a:rPr lang="en-US" dirty="0">
                <a:latin typeface="Times New Roman" panose="02020603050405020304" pitchFamily="18" charset="0"/>
                <a:cs typeface="Times New Roman" panose="02020603050405020304" pitchFamily="18" charset="0"/>
              </a:rPr>
              <a:t>after application of </a:t>
            </a:r>
            <a:r>
              <a:rPr lang="en-US" dirty="0" smtClean="0">
                <a:latin typeface="Times New Roman" panose="02020603050405020304" pitchFamily="18" charset="0"/>
                <a:cs typeface="Times New Roman" panose="02020603050405020304" pitchFamily="18" charset="0"/>
              </a:rPr>
              <a:t>agrochemicals </a:t>
            </a:r>
            <a:r>
              <a:rPr lang="en-US" dirty="0">
                <a:latin typeface="Times New Roman" panose="02020603050405020304" pitchFamily="18" charset="0"/>
                <a:cs typeface="Times New Roman" panose="02020603050405020304" pitchFamily="18" charset="0"/>
              </a:rPr>
              <a:t>in accordance with  </a:t>
            </a:r>
            <a:r>
              <a:rPr lang="en-US" dirty="0" smtClean="0">
                <a:latin typeface="Times New Roman" panose="02020603050405020304" pitchFamily="18" charset="0"/>
                <a:cs typeface="Times New Roman" panose="02020603050405020304" pitchFamily="18" charset="0"/>
              </a:rPr>
              <a:t>instructions </a:t>
            </a:r>
            <a:r>
              <a:rPr lang="en-US" dirty="0">
                <a:latin typeface="Times New Roman" panose="02020603050405020304" pitchFamily="18" charset="0"/>
                <a:cs typeface="Times New Roman" panose="02020603050405020304" pitchFamily="18" charset="0"/>
              </a:rPr>
              <a:t>of use on the label  ; </a:t>
            </a:r>
          </a:p>
        </p:txBody>
      </p:sp>
    </p:spTree>
    <p:extLst>
      <p:ext uri="{BB962C8B-B14F-4D97-AF65-F5344CB8AC3E}">
        <p14:creationId xmlns:p14="http://schemas.microsoft.com/office/powerpoint/2010/main" val="11568349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It’s implementation</a:t>
            </a:r>
            <a:endParaRPr lang="en-US" dirty="0"/>
          </a:p>
        </p:txBody>
      </p:sp>
      <p:sp>
        <p:nvSpPr>
          <p:cNvPr id="3" name="Content Placeholder 2"/>
          <p:cNvSpPr>
            <a:spLocks noGrp="1"/>
          </p:cNvSpPr>
          <p:nvPr>
            <p:ph idx="1"/>
          </p:nvPr>
        </p:nvSpPr>
        <p:spPr>
          <a:xfrm>
            <a:off x="640080" y="1690688"/>
            <a:ext cx="10995660" cy="4801552"/>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Advertising statement of agrochemicals is necessary to deliver true information to the farmers.</a:t>
            </a:r>
          </a:p>
          <a:p>
            <a:r>
              <a:rPr lang="en-US" dirty="0" smtClean="0">
                <a:latin typeface="Times New Roman" panose="02020603050405020304" pitchFamily="18" charset="0"/>
                <a:cs typeface="Times New Roman" panose="02020603050405020304" pitchFamily="18" charset="0"/>
              </a:rPr>
              <a:t>There are some people who advertise agrochemicals and exaggerate to get attention of people , in some case say ideal advantageous for people who use those agrochemicals. </a:t>
            </a: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order to protect the crops and environment, </a:t>
            </a:r>
            <a:r>
              <a:rPr lang="en-US" dirty="0" smtClean="0">
                <a:latin typeface="Times New Roman" panose="02020603050405020304" pitchFamily="18" charset="0"/>
                <a:cs typeface="Times New Roman" panose="02020603050405020304" pitchFamily="18" charset="0"/>
              </a:rPr>
              <a:t>agrochemicals must be used </a:t>
            </a:r>
            <a:r>
              <a:rPr lang="en-US" dirty="0">
                <a:latin typeface="Times New Roman" panose="02020603050405020304" pitchFamily="18" charset="0"/>
                <a:cs typeface="Times New Roman" panose="02020603050405020304" pitchFamily="18" charset="0"/>
              </a:rPr>
              <a:t>only for </a:t>
            </a:r>
            <a:r>
              <a:rPr lang="en-US" dirty="0" smtClean="0">
                <a:latin typeface="Times New Roman" panose="02020603050405020304" pitchFamily="18" charset="0"/>
                <a:cs typeface="Times New Roman" panose="02020603050405020304" pitchFamily="18" charset="0"/>
              </a:rPr>
              <a:t>crops which </a:t>
            </a:r>
            <a:r>
              <a:rPr lang="en-US" dirty="0">
                <a:latin typeface="Times New Roman" panose="02020603050405020304" pitchFamily="18" charset="0"/>
                <a:cs typeface="Times New Roman" panose="02020603050405020304" pitchFamily="18" charset="0"/>
              </a:rPr>
              <a:t>they are </a:t>
            </a:r>
            <a:r>
              <a:rPr lang="en-US" dirty="0" smtClean="0">
                <a:latin typeface="Times New Roman" panose="02020603050405020304" pitchFamily="18" charset="0"/>
                <a:cs typeface="Times New Roman" panose="02020603050405020304" pitchFamily="18" charset="0"/>
              </a:rPr>
              <a:t>provided </a:t>
            </a:r>
            <a:r>
              <a:rPr lang="en-US" dirty="0">
                <a:latin typeface="Times New Roman" panose="02020603050405020304" pitchFamily="18" charset="0"/>
                <a:cs typeface="Times New Roman" panose="02020603050405020304" pitchFamily="18" charset="0"/>
              </a:rPr>
              <a:t>for and in accordance with the </a:t>
            </a:r>
            <a:r>
              <a:rPr lang="en-US" dirty="0" smtClean="0">
                <a:latin typeface="Times New Roman" panose="02020603050405020304" pitchFamily="18" charset="0"/>
                <a:cs typeface="Times New Roman" panose="02020603050405020304" pitchFamily="18" charset="0"/>
              </a:rPr>
              <a:t>instructions or </a:t>
            </a:r>
            <a:r>
              <a:rPr lang="en-US" dirty="0">
                <a:latin typeface="Times New Roman" panose="02020603050405020304" pitchFamily="18" charset="0"/>
                <a:cs typeface="Times New Roman" panose="02020603050405020304" pitchFamily="18" charset="0"/>
              </a:rPr>
              <a:t>displayed on the </a:t>
            </a:r>
            <a:r>
              <a:rPr lang="en-US" dirty="0" smtClean="0">
                <a:latin typeface="Times New Roman" panose="02020603050405020304" pitchFamily="18" charset="0"/>
                <a:cs typeface="Times New Roman" panose="02020603050405020304" pitchFamily="18" charset="0"/>
              </a:rPr>
              <a:t>label. </a:t>
            </a:r>
          </a:p>
          <a:p>
            <a:r>
              <a:rPr lang="en-US" dirty="0" smtClean="0">
                <a:latin typeface="Times New Roman" panose="02020603050405020304" pitchFamily="18" charset="0"/>
                <a:cs typeface="Times New Roman" panose="02020603050405020304" pitchFamily="18" charset="0"/>
              </a:rPr>
              <a:t>Avoid use of agrochemicals on the crops not indicated on the label.</a:t>
            </a:r>
          </a:p>
          <a:p>
            <a:r>
              <a:rPr lang="en-US" dirty="0" smtClean="0">
                <a:latin typeface="Times New Roman" panose="02020603050405020304" pitchFamily="18" charset="0"/>
                <a:cs typeface="Times New Roman" panose="02020603050405020304" pitchFamily="18" charset="0"/>
              </a:rPr>
              <a:t>Educate people to empty </a:t>
            </a:r>
            <a:r>
              <a:rPr lang="en-US" dirty="0">
                <a:latin typeface="Times New Roman" panose="02020603050405020304" pitchFamily="18" charset="0"/>
                <a:cs typeface="Times New Roman" panose="02020603050405020304" pitchFamily="18" charset="0"/>
              </a:rPr>
              <a:t>agrochemical containers </a:t>
            </a:r>
            <a:r>
              <a:rPr lang="en-US" dirty="0" smtClean="0">
                <a:latin typeface="Times New Roman" panose="02020603050405020304" pitchFamily="18" charset="0"/>
                <a:cs typeface="Times New Roman" panose="02020603050405020304" pitchFamily="18" charset="0"/>
              </a:rPr>
              <a:t>and shall </a:t>
            </a:r>
            <a:r>
              <a:rPr lang="en-US" dirty="0">
                <a:latin typeface="Times New Roman" panose="02020603050405020304" pitchFamily="18" charset="0"/>
                <a:cs typeface="Times New Roman" panose="02020603050405020304" pitchFamily="18" charset="0"/>
              </a:rPr>
              <a:t>not </a:t>
            </a:r>
            <a:r>
              <a:rPr lang="en-US" dirty="0" smtClean="0">
                <a:latin typeface="Times New Roman" panose="02020603050405020304" pitchFamily="18" charset="0"/>
                <a:cs typeface="Times New Roman" panose="02020603050405020304" pitchFamily="18" charset="0"/>
              </a:rPr>
              <a:t>be </a:t>
            </a:r>
            <a:r>
              <a:rPr lang="en-US" dirty="0">
                <a:latin typeface="Times New Roman" panose="02020603050405020304" pitchFamily="18" charset="0"/>
                <a:cs typeface="Times New Roman" panose="02020603050405020304" pitchFamily="18" charset="0"/>
              </a:rPr>
              <a:t>re-used for domestic </a:t>
            </a:r>
            <a:r>
              <a:rPr lang="en-US" dirty="0" smtClean="0">
                <a:latin typeface="Times New Roman" panose="02020603050405020304" pitchFamily="18" charset="0"/>
                <a:cs typeface="Times New Roman" panose="02020603050405020304" pitchFamily="18" charset="0"/>
              </a:rPr>
              <a:t>purposes.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84949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733" y="166254"/>
            <a:ext cx="10995212" cy="573741"/>
          </a:xfrm>
        </p:spPr>
        <p:txBody>
          <a:bodyPr>
            <a:noAutofit/>
          </a:bodyPr>
          <a:lstStyle/>
          <a:p>
            <a:r>
              <a:rPr lang="en-US" sz="2400" dirty="0" smtClean="0">
                <a:latin typeface="Times New Roman" panose="02020603050405020304" pitchFamily="18" charset="0"/>
                <a:cs typeface="Times New Roman" panose="02020603050405020304" pitchFamily="18" charset="0"/>
              </a:rPr>
              <a:t>SWOT ANALYSIS OF </a:t>
            </a:r>
            <a:r>
              <a:rPr lang="en-US" sz="2400" dirty="0">
                <a:latin typeface="Times New Roman" panose="02020603050405020304" pitchFamily="18" charset="0"/>
                <a:cs typeface="Times New Roman" panose="02020603050405020304" pitchFamily="18" charset="0"/>
              </a:rPr>
              <a:t>ADVERTISING, STORAGE, USE OF AGROCHEMICALS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82881" y="573741"/>
            <a:ext cx="11727180" cy="6284259"/>
          </a:xfrm>
        </p:spPr>
        <p:txBody>
          <a:bodyPr>
            <a:normAutofit fontScale="92500"/>
          </a:bodyPr>
          <a:lstStyle/>
          <a:p>
            <a:pPr>
              <a:buFont typeface="Wingdings" panose="05000000000000000000" pitchFamily="2" charset="2"/>
              <a:buChar char="v"/>
            </a:pPr>
            <a:r>
              <a:rPr lang="en-US" b="1" dirty="0" smtClean="0">
                <a:latin typeface="Times New Roman" panose="02020603050405020304" pitchFamily="18" charset="0"/>
                <a:cs typeface="Times New Roman" panose="02020603050405020304" pitchFamily="18" charset="0"/>
              </a:rPr>
              <a:t>Strength</a:t>
            </a:r>
          </a:p>
          <a:p>
            <a:r>
              <a:rPr lang="en-US" dirty="0" smtClean="0">
                <a:latin typeface="Times New Roman" panose="02020603050405020304" pitchFamily="18" charset="0"/>
                <a:cs typeface="Times New Roman" panose="02020603050405020304" pitchFamily="18" charset="0"/>
              </a:rPr>
              <a:t> Advertising inform farmers about existing and new agrochemicals</a:t>
            </a:r>
          </a:p>
          <a:p>
            <a:r>
              <a:rPr lang="en-US" dirty="0" smtClean="0">
                <a:latin typeface="Times New Roman" panose="02020603050405020304" pitchFamily="18" charset="0"/>
                <a:cs typeface="Times New Roman" panose="02020603050405020304" pitchFamily="18" charset="0"/>
              </a:rPr>
              <a:t>Indication of valid period and expiry date</a:t>
            </a:r>
          </a:p>
          <a:p>
            <a:r>
              <a:rPr lang="en-US" dirty="0">
                <a:latin typeface="Times New Roman" panose="02020603050405020304" pitchFamily="18" charset="0"/>
                <a:cs typeface="Times New Roman" panose="02020603050405020304" pitchFamily="18" charset="0"/>
              </a:rPr>
              <a:t>Indication of </a:t>
            </a:r>
            <a:r>
              <a:rPr lang="en-US" b="1" dirty="0">
                <a:latin typeface="Times New Roman" panose="02020603050405020304" pitchFamily="18" charset="0"/>
                <a:cs typeface="Times New Roman" panose="02020603050405020304" pitchFamily="18" charset="0"/>
              </a:rPr>
              <a:t>warning signs </a:t>
            </a:r>
            <a:r>
              <a:rPr lang="en-US" dirty="0">
                <a:latin typeface="Times New Roman" panose="02020603050405020304" pitchFamily="18" charset="0"/>
                <a:cs typeface="Times New Roman" panose="02020603050405020304" pitchFamily="18" charset="0"/>
              </a:rPr>
              <a:t>such as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DANGER: POISON”  or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AUTHORISED PERSONS ONLY</a:t>
            </a:r>
            <a:r>
              <a:rPr lang="en-US"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US" b="1" dirty="0" smtClean="0">
                <a:latin typeface="Times New Roman" panose="02020603050405020304" pitchFamily="18" charset="0"/>
                <a:cs typeface="Times New Roman" panose="02020603050405020304" pitchFamily="18" charset="0"/>
              </a:rPr>
              <a:t>Weakness</a:t>
            </a:r>
          </a:p>
          <a:p>
            <a:r>
              <a:rPr lang="en-US" dirty="0" smtClean="0">
                <a:latin typeface="Times New Roman" panose="02020603050405020304" pitchFamily="18" charset="0"/>
                <a:cs typeface="Times New Roman" panose="02020603050405020304" pitchFamily="18" charset="0"/>
              </a:rPr>
              <a:t> supervision is low because some agrochemicals dealers sell expired agrochemicals</a:t>
            </a:r>
          </a:p>
          <a:p>
            <a:pPr>
              <a:buFont typeface="Wingdings" panose="05000000000000000000" pitchFamily="2" charset="2"/>
              <a:buChar char="v"/>
            </a:pPr>
            <a:r>
              <a:rPr lang="en-US" b="1" dirty="0" smtClean="0">
                <a:latin typeface="Times New Roman" panose="02020603050405020304" pitchFamily="18" charset="0"/>
                <a:cs typeface="Times New Roman" panose="02020603050405020304" pitchFamily="18" charset="0"/>
              </a:rPr>
              <a:t>Opportunity</a:t>
            </a:r>
          </a:p>
          <a:p>
            <a:r>
              <a:rPr lang="en-US" dirty="0" smtClean="0">
                <a:latin typeface="Times New Roman" panose="02020603050405020304" pitchFamily="18" charset="0"/>
                <a:cs typeface="Times New Roman" panose="02020603050405020304" pitchFamily="18" charset="0"/>
              </a:rPr>
              <a:t>Construction of infrastructure, store house.</a:t>
            </a:r>
          </a:p>
          <a:p>
            <a:r>
              <a:rPr lang="en-US" dirty="0" smtClean="0">
                <a:latin typeface="Times New Roman" panose="02020603050405020304" pitchFamily="18" charset="0"/>
                <a:cs typeface="Times New Roman" panose="02020603050405020304" pitchFamily="18" charset="0"/>
              </a:rPr>
              <a:t>Job opportunity</a:t>
            </a:r>
          </a:p>
          <a:p>
            <a:pPr>
              <a:buFont typeface="Wingdings" panose="05000000000000000000" pitchFamily="2" charset="2"/>
              <a:buChar char="v"/>
            </a:pPr>
            <a:r>
              <a:rPr lang="en-US" b="1" dirty="0" smtClean="0">
                <a:latin typeface="Times New Roman" panose="02020603050405020304" pitchFamily="18" charset="0"/>
                <a:cs typeface="Times New Roman" panose="02020603050405020304" pitchFamily="18" charset="0"/>
              </a:rPr>
              <a:t>Threats</a:t>
            </a:r>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Improper storage of poisoned agrochemicals near children and food may cause death</a:t>
            </a:r>
          </a:p>
          <a:p>
            <a:r>
              <a:rPr lang="en-US" dirty="0" smtClean="0">
                <a:latin typeface="Times New Roman" panose="02020603050405020304" pitchFamily="18" charset="0"/>
                <a:cs typeface="Times New Roman" panose="02020603050405020304" pitchFamily="18" charset="0"/>
              </a:rPr>
              <a:t>Illness due to poison fall down on hands, human body and field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1566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683" y="140928"/>
            <a:ext cx="10928230" cy="963254"/>
          </a:xfrm>
        </p:spPr>
        <p:txBody>
          <a:bodyPr>
            <a:normAutofit fontScale="90000"/>
          </a:bodyPr>
          <a:lstStyle/>
          <a:p>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CHAPTER VII: TESTING OF AGROCHEMICALS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76045" y="1104182"/>
            <a:ext cx="11731925" cy="5469145"/>
          </a:xfrm>
        </p:spPr>
        <p:txBody>
          <a:bodyPr>
            <a:normAutofit fontScale="92500" lnSpcReduction="10000"/>
          </a:bodyPr>
          <a:lstStyle/>
          <a:p>
            <a:r>
              <a:rPr lang="en-US" b="1" dirty="0" smtClean="0">
                <a:latin typeface="Times New Roman" panose="02020603050405020304" pitchFamily="18" charset="0"/>
                <a:cs typeface="Times New Roman" panose="02020603050405020304" pitchFamily="18" charset="0"/>
              </a:rPr>
              <a:t>Article 53: Modalities for laboratory tests and experiments of agrochemicals</a:t>
            </a:r>
          </a:p>
          <a:p>
            <a:r>
              <a:rPr lang="en-US" dirty="0">
                <a:latin typeface="Times New Roman" panose="02020603050405020304" pitchFamily="18" charset="0"/>
                <a:cs typeface="Times New Roman" panose="02020603050405020304" pitchFamily="18" charset="0"/>
              </a:rPr>
              <a:t>Any Laboratory test and experiment of </a:t>
            </a:r>
            <a:r>
              <a:rPr lang="en-US" dirty="0" smtClean="0">
                <a:latin typeface="Times New Roman" panose="02020603050405020304" pitchFamily="18" charset="0"/>
                <a:cs typeface="Times New Roman" panose="02020603050405020304" pitchFamily="18" charset="0"/>
              </a:rPr>
              <a:t>agrochemicals </a:t>
            </a:r>
            <a:r>
              <a:rPr lang="en-US" dirty="0">
                <a:latin typeface="Times New Roman" panose="02020603050405020304" pitchFamily="18" charset="0"/>
                <a:cs typeface="Times New Roman" panose="02020603050405020304" pitchFamily="18" charset="0"/>
              </a:rPr>
              <a:t>is carried out in accordance with </a:t>
            </a:r>
            <a:r>
              <a:rPr lang="en-US" dirty="0" smtClean="0">
                <a:latin typeface="Times New Roman" panose="02020603050405020304" pitchFamily="18" charset="0"/>
                <a:cs typeface="Times New Roman" panose="02020603050405020304" pitchFamily="18" charset="0"/>
              </a:rPr>
              <a:t>good </a:t>
            </a:r>
            <a:r>
              <a:rPr lang="en-US" dirty="0">
                <a:latin typeface="Times New Roman" panose="02020603050405020304" pitchFamily="18" charset="0"/>
                <a:cs typeface="Times New Roman" panose="02020603050405020304" pitchFamily="18" charset="0"/>
              </a:rPr>
              <a:t>laboratory practice, and copies of original </a:t>
            </a:r>
            <a:r>
              <a:rPr lang="en-US" dirty="0" smtClean="0">
                <a:latin typeface="Times New Roman" panose="02020603050405020304" pitchFamily="18" charset="0"/>
                <a:cs typeface="Times New Roman" panose="02020603050405020304" pitchFamily="18" charset="0"/>
              </a:rPr>
              <a:t>reports </a:t>
            </a:r>
            <a:r>
              <a:rPr lang="en-US" dirty="0">
                <a:latin typeface="Times New Roman" panose="02020603050405020304" pitchFamily="18" charset="0"/>
                <a:cs typeface="Times New Roman" panose="02020603050405020304" pitchFamily="18" charset="0"/>
              </a:rPr>
              <a:t>of the tests, together with samples of the </a:t>
            </a:r>
            <a:r>
              <a:rPr lang="en-US" dirty="0" smtClean="0">
                <a:latin typeface="Times New Roman" panose="02020603050405020304" pitchFamily="18" charset="0"/>
                <a:cs typeface="Times New Roman" panose="02020603050405020304" pitchFamily="18" charset="0"/>
              </a:rPr>
              <a:t>agrochemicals</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Article 54: Assessment of active ingredients of an agrochemical </a:t>
            </a:r>
          </a:p>
          <a:p>
            <a:r>
              <a:rPr lang="en-US" dirty="0">
                <a:latin typeface="Times New Roman" panose="02020603050405020304" pitchFamily="18" charset="0"/>
                <a:cs typeface="Times New Roman" panose="02020603050405020304" pitchFamily="18" charset="0"/>
              </a:rPr>
              <a:t>The Advisory Council assesses whether or not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active ingredients of an agrochemical </a:t>
            </a:r>
            <a:r>
              <a:rPr lang="en-US" dirty="0" smtClean="0">
                <a:latin typeface="Times New Roman" panose="02020603050405020304" pitchFamily="18" charset="0"/>
                <a:cs typeface="Times New Roman" panose="02020603050405020304" pitchFamily="18" charset="0"/>
              </a:rPr>
              <a:t>preparation </a:t>
            </a:r>
            <a:r>
              <a:rPr lang="en-US" dirty="0">
                <a:latin typeface="Times New Roman" panose="02020603050405020304" pitchFamily="18" charset="0"/>
                <a:cs typeface="Times New Roman" panose="02020603050405020304" pitchFamily="18" charset="0"/>
              </a:rPr>
              <a:t>presented for marketing correspond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identity, quantity </a:t>
            </a:r>
            <a:r>
              <a:rPr lang="en-US" dirty="0" smtClean="0">
                <a:latin typeface="Times New Roman" panose="02020603050405020304" pitchFamily="18" charset="0"/>
                <a:cs typeface="Times New Roman" panose="02020603050405020304" pitchFamily="18" charset="0"/>
              </a:rPr>
              <a:t>and composition to substance tested,</a:t>
            </a:r>
          </a:p>
          <a:p>
            <a:r>
              <a:rPr lang="en-US" b="1" dirty="0" smtClean="0">
                <a:latin typeface="Times New Roman" panose="02020603050405020304" pitchFamily="18" charset="0"/>
                <a:cs typeface="Times New Roman" panose="02020603050405020304" pitchFamily="18" charset="0"/>
              </a:rPr>
              <a:t>Article 55: Application for testing of agrochemicals</a:t>
            </a:r>
          </a:p>
          <a:p>
            <a:pPr marL="0" indent="0">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application for agrochemical testing is </a:t>
            </a:r>
            <a:r>
              <a:rPr lang="en-US" dirty="0" smtClean="0">
                <a:latin typeface="Times New Roman" panose="02020603050405020304" pitchFamily="18" charset="0"/>
                <a:cs typeface="Times New Roman" panose="02020603050405020304" pitchFamily="18" charset="0"/>
              </a:rPr>
              <a:t>accompanied </a:t>
            </a:r>
            <a:r>
              <a:rPr lang="en-US" dirty="0">
                <a:latin typeface="Times New Roman" panose="02020603050405020304" pitchFamily="18" charset="0"/>
                <a:cs typeface="Times New Roman" panose="02020603050405020304" pitchFamily="18" charset="0"/>
              </a:rPr>
              <a:t>with: </a:t>
            </a:r>
          </a:p>
          <a:p>
            <a:pPr marL="0" indent="0">
              <a:buNone/>
            </a:pPr>
            <a:r>
              <a:rPr lang="en-US" dirty="0" smtClean="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original sufficient quantities of samples </a:t>
            </a:r>
            <a:r>
              <a:rPr lang="en-US" dirty="0" smtClean="0">
                <a:latin typeface="Times New Roman" panose="02020603050405020304" pitchFamily="18" charset="0"/>
                <a:cs typeface="Times New Roman" panose="02020603050405020304" pitchFamily="18" charset="0"/>
              </a:rPr>
              <a:t>depending </a:t>
            </a:r>
            <a:r>
              <a:rPr lang="en-US" dirty="0">
                <a:latin typeface="Times New Roman" panose="02020603050405020304" pitchFamily="18" charset="0"/>
                <a:cs typeface="Times New Roman" panose="02020603050405020304" pitchFamily="18" charset="0"/>
              </a:rPr>
              <a:t>on the products to be tested, </a:t>
            </a:r>
            <a:r>
              <a:rPr lang="en-US" dirty="0" smtClean="0">
                <a:latin typeface="Times New Roman" panose="02020603050405020304" pitchFamily="18" charset="0"/>
                <a:cs typeface="Times New Roman" panose="02020603050405020304" pitchFamily="18" charset="0"/>
              </a:rPr>
              <a:t>trade </a:t>
            </a:r>
            <a:r>
              <a:rPr lang="en-US" dirty="0">
                <a:latin typeface="Times New Roman" panose="02020603050405020304" pitchFamily="18" charset="0"/>
                <a:cs typeface="Times New Roman" panose="02020603050405020304" pitchFamily="18" charset="0"/>
              </a:rPr>
              <a:t>names and  generic names for the </a:t>
            </a:r>
            <a:r>
              <a:rPr lang="en-US" dirty="0" smtClean="0">
                <a:latin typeface="Times New Roman" panose="02020603050405020304" pitchFamily="18" charset="0"/>
                <a:cs typeface="Times New Roman" panose="02020603050405020304" pitchFamily="18" charset="0"/>
              </a:rPr>
              <a:t>formulation</a:t>
            </a:r>
            <a:r>
              <a:rPr lang="en-US" dirty="0">
                <a:latin typeface="Times New Roman" panose="02020603050405020304" pitchFamily="18" charset="0"/>
                <a:cs typeface="Times New Roman" panose="02020603050405020304" pitchFamily="18" charset="0"/>
              </a:rPr>
              <a:t>;  </a:t>
            </a:r>
          </a:p>
          <a:p>
            <a:pPr marL="0" indent="0">
              <a:buNone/>
            </a:pPr>
            <a:r>
              <a:rPr lang="en-US" dirty="0" smtClean="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all technical information on toxicity on </a:t>
            </a:r>
            <a:r>
              <a:rPr lang="en-US" dirty="0" smtClean="0">
                <a:latin typeface="Times New Roman" panose="02020603050405020304" pitchFamily="18" charset="0"/>
                <a:cs typeface="Times New Roman" panose="02020603050405020304" pitchFamily="18" charset="0"/>
              </a:rPr>
              <a:t>environment</a:t>
            </a:r>
            <a:r>
              <a:rPr lang="en-US" dirty="0">
                <a:latin typeface="Times New Roman" panose="02020603050405020304" pitchFamily="18" charset="0"/>
                <a:cs typeface="Times New Roman" panose="02020603050405020304" pitchFamily="18" charset="0"/>
              </a:rPr>
              <a:t>, lethal dose, minimum </a:t>
            </a:r>
            <a:r>
              <a:rPr lang="en-US" dirty="0" smtClean="0">
                <a:latin typeface="Times New Roman" panose="02020603050405020304" pitchFamily="18" charset="0"/>
                <a:cs typeface="Times New Roman" panose="02020603050405020304" pitchFamily="18" charset="0"/>
              </a:rPr>
              <a:t>residue </a:t>
            </a:r>
            <a:r>
              <a:rPr lang="en-US" dirty="0">
                <a:latin typeface="Times New Roman" panose="02020603050405020304" pitchFamily="18" charset="0"/>
                <a:cs typeface="Times New Roman" panose="02020603050405020304" pitchFamily="18" charset="0"/>
              </a:rPr>
              <a:t>level, efficacy and tolerance </a:t>
            </a:r>
            <a:r>
              <a:rPr lang="en-US" dirty="0" smtClean="0">
                <a:latin typeface="Times New Roman" panose="02020603050405020304" pitchFamily="18" charset="0"/>
                <a:cs typeface="Times New Roman" panose="02020603050405020304" pitchFamily="18" charset="0"/>
              </a:rPr>
              <a:t>levels </a:t>
            </a:r>
          </a:p>
        </p:txBody>
      </p:sp>
    </p:spTree>
    <p:extLst>
      <p:ext uri="{BB962C8B-B14F-4D97-AF65-F5344CB8AC3E}">
        <p14:creationId xmlns:p14="http://schemas.microsoft.com/office/powerpoint/2010/main" val="301227712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332" y="379562"/>
            <a:ext cx="11691668" cy="6349042"/>
          </a:xfrm>
        </p:spPr>
        <p:txBody>
          <a:bodyPr>
            <a:normAutofit fontScale="92500"/>
          </a:bodyPr>
          <a:lstStyle/>
          <a:p>
            <a:r>
              <a:rPr lang="en-US" b="1" dirty="0">
                <a:latin typeface="Times New Roman" panose="02020603050405020304" pitchFamily="18" charset="0"/>
                <a:cs typeface="Times New Roman" panose="02020603050405020304" pitchFamily="18" charset="0"/>
              </a:rPr>
              <a:t>Article 56: Behaviour of applicant for testing  </a:t>
            </a:r>
            <a:r>
              <a:rPr lang="en-US" b="1" dirty="0" smtClean="0">
                <a:latin typeface="Times New Roman" panose="02020603050405020304" pitchFamily="18" charset="0"/>
                <a:cs typeface="Times New Roman" panose="02020603050405020304" pitchFamily="18" charset="0"/>
              </a:rPr>
              <a:t>agrochemicals</a:t>
            </a:r>
          </a:p>
          <a:p>
            <a:r>
              <a:rPr lang="en-US" dirty="0">
                <a:latin typeface="Times New Roman" panose="02020603050405020304" pitchFamily="18" charset="0"/>
                <a:cs typeface="Times New Roman" panose="02020603050405020304" pitchFamily="18" charset="0"/>
              </a:rPr>
              <a:t>The applicant of agrochemical testing shall not </a:t>
            </a:r>
            <a:r>
              <a:rPr lang="en-US" dirty="0" smtClean="0">
                <a:latin typeface="Times New Roman" panose="02020603050405020304" pitchFamily="18" charset="0"/>
                <a:cs typeface="Times New Roman" panose="02020603050405020304" pitchFamily="18" charset="0"/>
              </a:rPr>
              <a:t>canvas</a:t>
            </a:r>
            <a:r>
              <a:rPr lang="en-US" dirty="0">
                <a:latin typeface="Times New Roman" panose="02020603050405020304" pitchFamily="18" charset="0"/>
                <a:cs typeface="Times New Roman" panose="02020603050405020304" pitchFamily="18" charset="0"/>
              </a:rPr>
              <a:t>, influence or seek to know or deal with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research staff team or personnel responsible </a:t>
            </a: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testing the candidate agrochemical; </a:t>
            </a:r>
          </a:p>
          <a:p>
            <a:r>
              <a:rPr lang="en-US" b="1" dirty="0">
                <a:latin typeface="Times New Roman" panose="02020603050405020304" pitchFamily="18" charset="0"/>
                <a:cs typeface="Times New Roman" panose="02020603050405020304" pitchFamily="18" charset="0"/>
              </a:rPr>
              <a:t>Article 57: Period for experimenting agrochemical </a:t>
            </a:r>
            <a:endParaRPr lang="en-US" b="1"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agrochemical is experimented for a </a:t>
            </a:r>
            <a:r>
              <a:rPr lang="en-US" dirty="0" smtClean="0">
                <a:latin typeface="Times New Roman" panose="02020603050405020304" pitchFamily="18" charset="0"/>
                <a:cs typeface="Times New Roman" panose="02020603050405020304" pitchFamily="18" charset="0"/>
              </a:rPr>
              <a:t>minimum </a:t>
            </a:r>
            <a:r>
              <a:rPr lang="en-US" dirty="0">
                <a:latin typeface="Times New Roman" panose="02020603050405020304" pitchFamily="18" charset="0"/>
                <a:cs typeface="Times New Roman" panose="02020603050405020304" pitchFamily="18" charset="0"/>
              </a:rPr>
              <a:t>of two crop growing seasons in </a:t>
            </a:r>
            <a:r>
              <a:rPr lang="en-US" dirty="0" smtClean="0">
                <a:latin typeface="Times New Roman" panose="02020603050405020304" pitchFamily="18" charset="0"/>
                <a:cs typeface="Times New Roman" panose="02020603050405020304" pitchFamily="18" charset="0"/>
              </a:rPr>
              <a:t>different </a:t>
            </a:r>
            <a:r>
              <a:rPr lang="en-US" dirty="0">
                <a:latin typeface="Times New Roman" panose="02020603050405020304" pitchFamily="18" charset="0"/>
                <a:cs typeface="Times New Roman" panose="02020603050405020304" pitchFamily="18" charset="0"/>
              </a:rPr>
              <a:t>field locations in Rwanda.</a:t>
            </a:r>
          </a:p>
          <a:p>
            <a:r>
              <a:rPr lang="en-US" b="1" dirty="0">
                <a:latin typeface="Times New Roman" panose="02020603050405020304" pitchFamily="18" charset="0"/>
                <a:cs typeface="Times New Roman" panose="02020603050405020304" pitchFamily="18" charset="0"/>
              </a:rPr>
              <a:t>Article 58: Costs for agrochemical </a:t>
            </a:r>
            <a:r>
              <a:rPr lang="en-US" b="1" dirty="0" smtClean="0">
                <a:latin typeface="Times New Roman" panose="02020603050405020304" pitchFamily="18" charset="0"/>
                <a:cs typeface="Times New Roman" panose="02020603050405020304" pitchFamily="18" charset="0"/>
              </a:rPr>
              <a:t>testing</a:t>
            </a:r>
          </a:p>
          <a:p>
            <a:r>
              <a:rPr lang="en-US" dirty="0">
                <a:latin typeface="Times New Roman" panose="02020603050405020304" pitchFamily="18" charset="0"/>
                <a:cs typeface="Times New Roman" panose="02020603050405020304" pitchFamily="18" charset="0"/>
              </a:rPr>
              <a:t>The applicant of agrochemical testing bears the </a:t>
            </a:r>
            <a:r>
              <a:rPr lang="en-US" dirty="0" smtClean="0">
                <a:latin typeface="Times New Roman" panose="02020603050405020304" pitchFamily="18" charset="0"/>
                <a:cs typeface="Times New Roman" panose="02020603050405020304" pitchFamily="18" charset="0"/>
              </a:rPr>
              <a:t>responsibility </a:t>
            </a:r>
            <a:r>
              <a:rPr lang="en-US" dirty="0">
                <a:latin typeface="Times New Roman" panose="02020603050405020304" pitchFamily="18" charset="0"/>
                <a:cs typeface="Times New Roman" panose="02020603050405020304" pitchFamily="18" charset="0"/>
              </a:rPr>
              <a:t>of payment to the Public Treasury </a:t>
            </a:r>
            <a:r>
              <a:rPr lang="en-US" dirty="0" smtClean="0">
                <a:latin typeface="Times New Roman" panose="02020603050405020304" pitchFamily="18" charset="0"/>
                <a:cs typeface="Times New Roman" panose="02020603050405020304" pitchFamily="18" charset="0"/>
              </a:rPr>
              <a:t>account </a:t>
            </a:r>
            <a:r>
              <a:rPr lang="en-US" dirty="0">
                <a:latin typeface="Times New Roman" panose="02020603050405020304" pitchFamily="18" charset="0"/>
                <a:cs typeface="Times New Roman" panose="02020603050405020304" pitchFamily="18" charset="0"/>
              </a:rPr>
              <a:t>of all the costs for agrochemical testing, </a:t>
            </a:r>
            <a:r>
              <a:rPr lang="en-US" dirty="0" smtClean="0">
                <a:latin typeface="Times New Roman" panose="02020603050405020304" pitchFamily="18" charset="0"/>
                <a:cs typeface="Times New Roman" panose="02020603050405020304" pitchFamily="18" charset="0"/>
              </a:rPr>
              <a:t>before </a:t>
            </a:r>
            <a:r>
              <a:rPr lang="en-US" dirty="0">
                <a:latin typeface="Times New Roman" panose="02020603050405020304" pitchFamily="18" charset="0"/>
                <a:cs typeface="Times New Roman" panose="02020603050405020304" pitchFamily="18" charset="0"/>
              </a:rPr>
              <a:t>he/she is granted a certificate of temporary </a:t>
            </a:r>
            <a:r>
              <a:rPr lang="en-US" dirty="0" smtClean="0">
                <a:latin typeface="Times New Roman" panose="02020603050405020304" pitchFamily="18" charset="0"/>
                <a:cs typeface="Times New Roman" panose="02020603050405020304" pitchFamily="18" charset="0"/>
              </a:rPr>
              <a:t>registration </a:t>
            </a:r>
            <a:r>
              <a:rPr lang="en-US" dirty="0">
                <a:latin typeface="Times New Roman" panose="02020603050405020304" pitchFamily="18" charset="0"/>
                <a:cs typeface="Times New Roman" panose="02020603050405020304" pitchFamily="18" charset="0"/>
              </a:rPr>
              <a:t>issued by the competent Authority.   </a:t>
            </a:r>
          </a:p>
          <a:p>
            <a:r>
              <a:rPr lang="en-US" b="1" dirty="0">
                <a:latin typeface="Times New Roman" panose="02020603050405020304" pitchFamily="18" charset="0"/>
                <a:cs typeface="Times New Roman" panose="02020603050405020304" pitchFamily="18" charset="0"/>
              </a:rPr>
              <a:t>Article 59: Report on testing  of agrochemicals </a:t>
            </a:r>
            <a:endParaRPr lang="en-US" b="1"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researcher or the team of researchers in </a:t>
            </a:r>
            <a:r>
              <a:rPr lang="en-US" dirty="0" smtClean="0">
                <a:latin typeface="Times New Roman" panose="02020603050405020304" pitchFamily="18" charset="0"/>
                <a:cs typeface="Times New Roman" panose="02020603050405020304" pitchFamily="18" charset="0"/>
              </a:rPr>
              <a:t>respective </a:t>
            </a:r>
            <a:r>
              <a:rPr lang="en-US" dirty="0">
                <a:latin typeface="Times New Roman" panose="02020603050405020304" pitchFamily="18" charset="0"/>
                <a:cs typeface="Times New Roman" panose="02020603050405020304" pitchFamily="18" charset="0"/>
              </a:rPr>
              <a:t>competent institutions gather, analyze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compile test data into a technical report to be </a:t>
            </a:r>
            <a:r>
              <a:rPr lang="en-US" dirty="0" smtClean="0">
                <a:latin typeface="Times New Roman" panose="02020603050405020304" pitchFamily="18" charset="0"/>
                <a:cs typeface="Times New Roman" panose="02020603050405020304" pitchFamily="18" charset="0"/>
              </a:rPr>
              <a:t>submitted </a:t>
            </a:r>
            <a:r>
              <a:rPr lang="en-US" dirty="0">
                <a:latin typeface="Times New Roman" panose="02020603050405020304" pitchFamily="18" charset="0"/>
                <a:cs typeface="Times New Roman" panose="02020603050405020304" pitchFamily="18" charset="0"/>
              </a:rPr>
              <a:t>to the Advisory Council.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23077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270" y="434341"/>
            <a:ext cx="10988040" cy="685799"/>
          </a:xfrm>
        </p:spPr>
        <p:txBody>
          <a:bodyPr>
            <a:normAutofit/>
          </a:bodyPr>
          <a:lstStyle/>
          <a:p>
            <a:r>
              <a:rPr lang="en-US" sz="4000" b="1" dirty="0" smtClean="0">
                <a:latin typeface="Times New Roman" panose="02020603050405020304" pitchFamily="18" charset="0"/>
                <a:cs typeface="Times New Roman" panose="02020603050405020304" pitchFamily="18" charset="0"/>
              </a:rPr>
              <a:t>It’s implementation</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36270" y="1120140"/>
            <a:ext cx="10633710" cy="5212080"/>
          </a:xfrm>
        </p:spPr>
        <p:txBody>
          <a:bodyPr>
            <a:normAutofit/>
          </a:bodyPr>
          <a:lstStyle/>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People may fail to apply for agrochemicals testing </a:t>
            </a:r>
          </a:p>
          <a:p>
            <a:r>
              <a:rPr lang="en-US" sz="3200" dirty="0">
                <a:latin typeface="Times New Roman" panose="02020603050405020304" pitchFamily="18" charset="0"/>
                <a:cs typeface="Times New Roman" panose="02020603050405020304" pitchFamily="18" charset="0"/>
              </a:rPr>
              <a:t>The applicant of agrochemical testing shall not </a:t>
            </a:r>
            <a:r>
              <a:rPr lang="en-US" sz="3200" dirty="0" smtClean="0">
                <a:latin typeface="Times New Roman" panose="02020603050405020304" pitchFamily="18" charset="0"/>
                <a:cs typeface="Times New Roman" panose="02020603050405020304" pitchFamily="18" charset="0"/>
              </a:rPr>
              <a:t>canvas</a:t>
            </a:r>
            <a:r>
              <a:rPr lang="en-US" sz="3200" dirty="0">
                <a:latin typeface="Times New Roman" panose="02020603050405020304" pitchFamily="18" charset="0"/>
                <a:cs typeface="Times New Roman" panose="02020603050405020304" pitchFamily="18" charset="0"/>
              </a:rPr>
              <a:t>, influence or seek to know or deal with </a:t>
            </a: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research staff team or personnel responsible </a:t>
            </a:r>
            <a:r>
              <a:rPr lang="en-US" sz="3200" dirty="0" smtClean="0">
                <a:latin typeface="Times New Roman" panose="02020603050405020304" pitchFamily="18" charset="0"/>
                <a:cs typeface="Times New Roman" panose="02020603050405020304" pitchFamily="18" charset="0"/>
              </a:rPr>
              <a:t>for </a:t>
            </a:r>
            <a:r>
              <a:rPr lang="en-US" sz="3200" dirty="0">
                <a:latin typeface="Times New Roman" panose="02020603050405020304" pitchFamily="18" charset="0"/>
                <a:cs typeface="Times New Roman" panose="02020603050405020304" pitchFamily="18" charset="0"/>
              </a:rPr>
              <a:t>testing the candidate agrochemical; </a:t>
            </a:r>
            <a:endParaRPr lang="en-US" sz="3200" dirty="0" smtClean="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46056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88" y="251012"/>
            <a:ext cx="10995212" cy="573741"/>
          </a:xfrm>
        </p:spPr>
        <p:txBody>
          <a:bodyPr>
            <a:normAutofit/>
          </a:bodyPr>
          <a:lstStyle/>
          <a:p>
            <a:r>
              <a:rPr lang="en-US" sz="2400" dirty="0" smtClean="0">
                <a:latin typeface="Times New Roman" panose="02020603050405020304" pitchFamily="18" charset="0"/>
                <a:cs typeface="Times New Roman" panose="02020603050405020304" pitchFamily="18" charset="0"/>
              </a:rPr>
              <a:t>SWOT ANALYSIS OF </a:t>
            </a:r>
            <a:r>
              <a:rPr lang="en-US" sz="2400" dirty="0">
                <a:latin typeface="Times New Roman" panose="02020603050405020304" pitchFamily="18" charset="0"/>
                <a:cs typeface="Times New Roman" panose="02020603050405020304" pitchFamily="18" charset="0"/>
              </a:rPr>
              <a:t>TESTING OF AGROCHEMICALS</a:t>
            </a:r>
          </a:p>
        </p:txBody>
      </p:sp>
      <p:sp>
        <p:nvSpPr>
          <p:cNvPr id="3" name="Content Placeholder 2"/>
          <p:cNvSpPr>
            <a:spLocks noGrp="1"/>
          </p:cNvSpPr>
          <p:nvPr>
            <p:ph idx="1"/>
          </p:nvPr>
        </p:nvSpPr>
        <p:spPr>
          <a:xfrm>
            <a:off x="358587" y="824753"/>
            <a:ext cx="11241741" cy="5683623"/>
          </a:xfrm>
        </p:spPr>
        <p:txBody>
          <a:bodyPr>
            <a:normAutofit fontScale="92500"/>
          </a:bodyPr>
          <a:lstStyle/>
          <a:p>
            <a:pPr>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Strength</a:t>
            </a:r>
          </a:p>
          <a:p>
            <a:r>
              <a:rPr lang="en-US" dirty="0" smtClean="0">
                <a:latin typeface="Times New Roman" panose="02020603050405020304" pitchFamily="18" charset="0"/>
                <a:cs typeface="Times New Roman" panose="02020603050405020304" pitchFamily="18" charset="0"/>
              </a:rPr>
              <a:t>Clear and simple</a:t>
            </a:r>
          </a:p>
          <a:p>
            <a:r>
              <a:rPr lang="en-US" dirty="0" smtClean="0">
                <a:latin typeface="Times New Roman" panose="02020603050405020304" pitchFamily="18" charset="0"/>
                <a:cs typeface="Times New Roman" panose="02020603050405020304" pitchFamily="18" charset="0"/>
              </a:rPr>
              <a:t>Avoid corruption by </a:t>
            </a:r>
            <a:r>
              <a:rPr lang="en-US" dirty="0">
                <a:latin typeface="Times New Roman" panose="02020603050405020304" pitchFamily="18" charset="0"/>
                <a:cs typeface="Times New Roman" panose="02020603050405020304" pitchFamily="18" charset="0"/>
              </a:rPr>
              <a:t>limiting interaction  applicant of agrochemical testing and the </a:t>
            </a:r>
            <a:r>
              <a:rPr lang="en-US" dirty="0" smtClean="0">
                <a:latin typeface="Times New Roman" panose="02020603050405020304" pitchFamily="18" charset="0"/>
                <a:cs typeface="Times New Roman" panose="02020603050405020304" pitchFamily="18" charset="0"/>
              </a:rPr>
              <a:t>research </a:t>
            </a:r>
            <a:r>
              <a:rPr lang="en-US" dirty="0">
                <a:latin typeface="Times New Roman" panose="02020603050405020304" pitchFamily="18" charset="0"/>
                <a:cs typeface="Times New Roman" panose="02020603050405020304" pitchFamily="18" charset="0"/>
              </a:rPr>
              <a:t>staff </a:t>
            </a:r>
            <a:r>
              <a:rPr lang="en-US" dirty="0" smtClean="0">
                <a:latin typeface="Times New Roman" panose="02020603050405020304" pitchFamily="18" charset="0"/>
                <a:cs typeface="Times New Roman" panose="02020603050405020304" pitchFamily="18" charset="0"/>
              </a:rPr>
              <a:t>team.</a:t>
            </a:r>
          </a:p>
          <a:p>
            <a:pPr>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Weakness</a:t>
            </a:r>
          </a:p>
          <a:p>
            <a:r>
              <a:rPr lang="en-US" dirty="0" smtClean="0">
                <a:latin typeface="Times New Roman" panose="02020603050405020304" pitchFamily="18" charset="0"/>
                <a:cs typeface="Times New Roman" panose="02020603050405020304" pitchFamily="18" charset="0"/>
              </a:rPr>
              <a:t>No  </a:t>
            </a:r>
            <a:r>
              <a:rPr lang="en-US" dirty="0">
                <a:latin typeface="Times New Roman" panose="02020603050405020304" pitchFamily="18" charset="0"/>
                <a:cs typeface="Times New Roman" panose="02020603050405020304" pitchFamily="18" charset="0"/>
              </a:rPr>
              <a:t>participation in </a:t>
            </a:r>
            <a:r>
              <a:rPr lang="en-US" dirty="0" smtClean="0">
                <a:latin typeface="Times New Roman" panose="02020603050405020304" pitchFamily="18" charset="0"/>
                <a:cs typeface="Times New Roman" panose="02020603050405020304" pitchFamily="18" charset="0"/>
              </a:rPr>
              <a:t>agrochemical testing by applicants of agrochemicals.</a:t>
            </a:r>
          </a:p>
          <a:p>
            <a:r>
              <a:rPr lang="en-US" dirty="0" smtClean="0">
                <a:latin typeface="Times New Roman" panose="02020603050405020304" pitchFamily="18" charset="0"/>
                <a:cs typeface="Times New Roman" panose="02020603050405020304" pitchFamily="18" charset="0"/>
              </a:rPr>
              <a:t>Financial status</a:t>
            </a:r>
          </a:p>
          <a:p>
            <a:pPr>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Opportunity</a:t>
            </a:r>
          </a:p>
          <a:p>
            <a:r>
              <a:rPr lang="en-US" dirty="0" smtClean="0">
                <a:latin typeface="Times New Roman" panose="02020603050405020304" pitchFamily="18" charset="0"/>
                <a:cs typeface="Times New Roman" panose="02020603050405020304" pitchFamily="18" charset="0"/>
              </a:rPr>
              <a:t>Increases performance level and remove doubts about agrochemicals functions. </a:t>
            </a:r>
          </a:p>
          <a:p>
            <a:pPr>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Threats </a:t>
            </a:r>
          </a:p>
          <a:p>
            <a:r>
              <a:rPr lang="en-US" dirty="0" smtClean="0">
                <a:latin typeface="Times New Roman" panose="02020603050405020304" pitchFamily="18" charset="0"/>
                <a:cs typeface="Times New Roman" panose="02020603050405020304" pitchFamily="18" charset="0"/>
              </a:rPr>
              <a:t>Unskilled people </a:t>
            </a:r>
          </a:p>
          <a:p>
            <a:r>
              <a:rPr lang="en-US" dirty="0" smtClean="0">
                <a:latin typeface="Times New Roman" panose="02020603050405020304" pitchFamily="18" charset="0"/>
                <a:cs typeface="Times New Roman" panose="02020603050405020304" pitchFamily="18" charset="0"/>
              </a:rPr>
              <a:t>Low technology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71627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b="1" dirty="0" smtClean="0">
                <a:latin typeface="Times New Roman" panose="02020603050405020304" pitchFamily="18" charset="0"/>
                <a:cs typeface="Times New Roman" panose="02020603050405020304" pitchFamily="18" charset="0"/>
              </a:rPr>
              <a:t>CHAPTER VIII: DISPOSAL OF AGROCHEMICALS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65760" y="1690688"/>
            <a:ext cx="11826240" cy="4801552"/>
          </a:xfrm>
        </p:spPr>
        <p:txBody>
          <a:bodyPr>
            <a:noAutofit/>
          </a:bodyPr>
          <a:lstStyle/>
          <a:p>
            <a:r>
              <a:rPr lang="en-US" sz="3200" b="1" dirty="0" smtClean="0">
                <a:latin typeface="Times New Roman" panose="02020603050405020304" pitchFamily="18" charset="0"/>
                <a:cs typeface="Times New Roman" panose="02020603050405020304" pitchFamily="18" charset="0"/>
              </a:rPr>
              <a:t>Article 60: Dumping agrochemicals away rom water courses or lakes</a:t>
            </a:r>
          </a:p>
          <a:p>
            <a:r>
              <a:rPr lang="en-US" sz="3200" dirty="0" smtClean="0">
                <a:latin typeface="Times New Roman" panose="02020603050405020304" pitchFamily="18" charset="0"/>
                <a:cs typeface="Times New Roman" panose="02020603050405020304" pitchFamily="18" charset="0"/>
              </a:rPr>
              <a:t>No person shall dispose any agrochemical on the land within ten meters (10m) of a water course or within fifty meters (50m) of a lake.  </a:t>
            </a:r>
          </a:p>
          <a:p>
            <a:r>
              <a:rPr lang="en-US"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Article 61: Collection and disposal  of empty agrochemical containers</a:t>
            </a:r>
          </a:p>
          <a:p>
            <a:r>
              <a:rPr lang="en-US" sz="3200" dirty="0" smtClean="0">
                <a:latin typeface="Times New Roman" panose="02020603050405020304" pitchFamily="18" charset="0"/>
                <a:cs typeface="Times New Roman" panose="02020603050405020304" pitchFamily="18" charset="0"/>
              </a:rPr>
              <a:t>After use, empty agrochemical containers are collected in a designated place before being taken for safe disposal. </a:t>
            </a:r>
          </a:p>
          <a:p>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80646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9386" y="1003971"/>
            <a:ext cx="10758377" cy="5283828"/>
          </a:xfrm>
        </p:spPr>
        <p:txBody>
          <a:bodyPr>
            <a:normAutofit/>
          </a:bodyPr>
          <a:lstStyle/>
          <a:p>
            <a:r>
              <a:rPr lang="en-US" b="1" dirty="0" smtClean="0">
                <a:latin typeface="Times New Roman" panose="02020603050405020304" pitchFamily="18" charset="0"/>
                <a:cs typeface="Times New Roman" panose="02020603050405020304" pitchFamily="18" charset="0"/>
              </a:rPr>
              <a:t>Advertise: </a:t>
            </a:r>
            <a:r>
              <a:rPr lang="en-US" dirty="0" smtClean="0">
                <a:latin typeface="Times New Roman" panose="02020603050405020304" pitchFamily="18" charset="0"/>
                <a:cs typeface="Times New Roman" panose="02020603050405020304" pitchFamily="18" charset="0"/>
              </a:rPr>
              <a:t>any representation by any means whatever for the purpose of informing the public and promoting directly or indirectly the sale, use or disposal of agrochemicals</a:t>
            </a:r>
          </a:p>
          <a:p>
            <a:pPr lvl="0"/>
            <a:r>
              <a:rPr lang="en-US" b="1" dirty="0" smtClean="0">
                <a:latin typeface="Times New Roman" panose="02020603050405020304" pitchFamily="18" charset="0"/>
                <a:cs typeface="Times New Roman" panose="02020603050405020304" pitchFamily="18" charset="0"/>
              </a:rPr>
              <a:t>Agrochemical dealer: </a:t>
            </a:r>
            <a:r>
              <a:rPr lang="en-US" dirty="0" smtClean="0">
                <a:latin typeface="Times New Roman" panose="02020603050405020304" pitchFamily="18" charset="0"/>
                <a:cs typeface="Times New Roman" panose="02020603050405020304" pitchFamily="18" charset="0"/>
              </a:rPr>
              <a:t>this is person dealing with agrochemicals, this includes those who import, export, sell, store, retail, fumigate, spray, distribute and any other commercial applicator of agrochemicals;</a:t>
            </a:r>
          </a:p>
          <a:p>
            <a:pPr lvl="0"/>
            <a:r>
              <a:rPr lang="en-US" b="1" dirty="0" smtClean="0">
                <a:latin typeface="Times New Roman" panose="02020603050405020304" pitchFamily="18" charset="0"/>
                <a:cs typeface="Times New Roman" panose="02020603050405020304" pitchFamily="18" charset="0"/>
              </a:rPr>
              <a:t>Antidote: </a:t>
            </a:r>
            <a:r>
              <a:rPr lang="en-US" dirty="0" smtClean="0">
                <a:latin typeface="Times New Roman" panose="02020603050405020304" pitchFamily="18" charset="0"/>
                <a:cs typeface="Times New Roman" panose="02020603050405020304" pitchFamily="18" charset="0"/>
              </a:rPr>
              <a:t>this is  any chemical used to reverse the effects of other poisoning agrochemical; </a:t>
            </a:r>
          </a:p>
          <a:p>
            <a:pPr lvl="0"/>
            <a:r>
              <a:rPr lang="en-US" b="1" dirty="0" smtClean="0">
                <a:latin typeface="Times New Roman" panose="02020603050405020304" pitchFamily="18" charset="0"/>
                <a:cs typeface="Times New Roman" panose="02020603050405020304" pitchFamily="18" charset="0"/>
              </a:rPr>
              <a:t>Corrosive agrochemicals</a:t>
            </a:r>
            <a:r>
              <a:rPr lang="en-US" dirty="0" smtClean="0">
                <a:latin typeface="Times New Roman" panose="02020603050405020304" pitchFamily="18" charset="0"/>
                <a:cs typeface="Times New Roman" panose="02020603050405020304" pitchFamily="18" charset="0"/>
              </a:rPr>
              <a:t>: these are substances, which degrade the chemicals that react with containers during their shelf life.</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661458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411480"/>
            <a:ext cx="11849100" cy="6126480"/>
          </a:xfrm>
        </p:spPr>
        <p:txBody>
          <a:bodyPr>
            <a:noAutofit/>
          </a:bodyPr>
          <a:lstStyle/>
          <a:p>
            <a:r>
              <a:rPr lang="en-US" sz="3200" dirty="0">
                <a:latin typeface="Times New Roman" panose="02020603050405020304" pitchFamily="18" charset="0"/>
                <a:cs typeface="Times New Roman" panose="02020603050405020304" pitchFamily="18" charset="0"/>
              </a:rPr>
              <a:t> Article 62: Application for authorization for disposal of agrochemicals</a:t>
            </a:r>
          </a:p>
          <a:p>
            <a:r>
              <a:rPr lang="en-US" sz="3200" dirty="0">
                <a:latin typeface="Times New Roman" panose="02020603050405020304" pitchFamily="18" charset="0"/>
                <a:cs typeface="Times New Roman" panose="02020603050405020304" pitchFamily="18" charset="0"/>
              </a:rPr>
              <a:t>The application for authorization for disposal of agrochemicals is accompanied by the following:  </a:t>
            </a:r>
          </a:p>
          <a:p>
            <a:pPr marL="0" indent="0">
              <a:buNone/>
            </a:pPr>
            <a:r>
              <a:rPr lang="en-US" sz="3200" dirty="0">
                <a:latin typeface="Times New Roman" panose="02020603050405020304" pitchFamily="18" charset="0"/>
                <a:cs typeface="Times New Roman" panose="02020603050405020304" pitchFamily="18" charset="0"/>
              </a:rPr>
              <a:t>1. Identity  of the applicant;  </a:t>
            </a:r>
          </a:p>
          <a:p>
            <a:pPr marL="0" indent="0">
              <a:buNone/>
            </a:pPr>
            <a:r>
              <a:rPr lang="en-US" sz="3200" dirty="0">
                <a:latin typeface="Times New Roman" panose="02020603050405020304" pitchFamily="18" charset="0"/>
                <a:cs typeface="Times New Roman" panose="02020603050405020304" pitchFamily="18" charset="0"/>
              </a:rPr>
              <a:t>2. A copy of the certificate of agrochemicals registration issued by the Registrar of agrochemicals; </a:t>
            </a:r>
          </a:p>
          <a:p>
            <a:pPr marL="0" indent="0">
              <a:buNone/>
            </a:pPr>
            <a:r>
              <a:rPr lang="en-US" sz="3200" dirty="0">
                <a:latin typeface="Times New Roman" panose="02020603050405020304" pitchFamily="18" charset="0"/>
                <a:cs typeface="Times New Roman" panose="02020603050405020304" pitchFamily="18" charset="0"/>
              </a:rPr>
              <a:t>3. Indication of the role of all   stakeholders involved in the disposal of the agrochemicals if any;  </a:t>
            </a:r>
            <a:endParaRPr lang="en-US" sz="3200" dirty="0" smtClean="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4. Indication of any predicted consequences and precautions taken and how to intervene in case of accidents and unexpected reactions; </a:t>
            </a:r>
          </a:p>
          <a:p>
            <a:pPr marL="0" indent="0">
              <a:buNone/>
            </a:pPr>
            <a:endParaRPr lang="en-US" sz="3200" dirty="0">
              <a:latin typeface="Times New Roman" panose="02020603050405020304" pitchFamily="18" charset="0"/>
              <a:cs typeface="Times New Roman" panose="02020603050405020304" pitchFamily="18" charset="0"/>
            </a:endParaRPr>
          </a:p>
          <a:p>
            <a:endParaRPr lang="en-US" sz="3200" dirty="0"/>
          </a:p>
        </p:txBody>
      </p:sp>
    </p:spTree>
    <p:extLst>
      <p:ext uri="{BB962C8B-B14F-4D97-AF65-F5344CB8AC3E}">
        <p14:creationId xmlns:p14="http://schemas.microsoft.com/office/powerpoint/2010/main" val="12779723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799" y="182880"/>
            <a:ext cx="10881361" cy="6350767"/>
          </a:xfrm>
        </p:spPr>
        <p:txBody>
          <a:bodyPr>
            <a:normAutofit/>
          </a:bodyPr>
          <a:lstStyle/>
          <a:p>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Article </a:t>
            </a:r>
            <a:r>
              <a:rPr lang="en-US" b="1" dirty="0">
                <a:latin typeface="Times New Roman" panose="02020603050405020304" pitchFamily="18" charset="0"/>
                <a:cs typeface="Times New Roman" panose="02020603050405020304" pitchFamily="18" charset="0"/>
              </a:rPr>
              <a:t>63: Issuance of authorization for  disposal of agrochemicals </a:t>
            </a:r>
            <a:endParaRPr lang="en-US" b="1"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Rwanda Environment Management Authority </a:t>
            </a:r>
            <a:r>
              <a:rPr lang="en-US" dirty="0" smtClean="0">
                <a:latin typeface="Times New Roman" panose="02020603050405020304" pitchFamily="18" charset="0"/>
                <a:cs typeface="Times New Roman" panose="02020603050405020304" pitchFamily="18" charset="0"/>
              </a:rPr>
              <a:t>considers </a:t>
            </a:r>
            <a:r>
              <a:rPr lang="en-US" dirty="0">
                <a:latin typeface="Times New Roman" panose="02020603050405020304" pitchFamily="18" charset="0"/>
                <a:cs typeface="Times New Roman" panose="02020603050405020304" pitchFamily="18" charset="0"/>
              </a:rPr>
              <a:t>the application for disposal of the </a:t>
            </a:r>
            <a:r>
              <a:rPr lang="en-US" dirty="0" smtClean="0">
                <a:latin typeface="Times New Roman" panose="02020603050405020304" pitchFamily="18" charset="0"/>
                <a:cs typeface="Times New Roman" panose="02020603050405020304" pitchFamily="18" charset="0"/>
              </a:rPr>
              <a:t>agrochemicals </a:t>
            </a:r>
            <a:r>
              <a:rPr lang="en-US" dirty="0">
                <a:latin typeface="Times New Roman" panose="02020603050405020304" pitchFamily="18" charset="0"/>
                <a:cs typeface="Times New Roman" panose="02020603050405020304" pitchFamily="18" charset="0"/>
              </a:rPr>
              <a:t>and issue the authorization within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period of twenty (20) days from the date of </a:t>
            </a:r>
            <a:r>
              <a:rPr lang="en-US" dirty="0" smtClean="0">
                <a:latin typeface="Times New Roman" panose="02020603050405020304" pitchFamily="18" charset="0"/>
                <a:cs typeface="Times New Roman" panose="02020603050405020304" pitchFamily="18" charset="0"/>
              </a:rPr>
              <a:t>submission </a:t>
            </a:r>
            <a:r>
              <a:rPr lang="en-US" dirty="0">
                <a:latin typeface="Times New Roman" panose="02020603050405020304" pitchFamily="18" charset="0"/>
                <a:cs typeface="Times New Roman" panose="02020603050405020304" pitchFamily="18" charset="0"/>
              </a:rPr>
              <a:t>of the application. </a:t>
            </a:r>
          </a:p>
          <a:p>
            <a:r>
              <a:rPr lang="en-US" b="1" dirty="0" smtClean="0">
                <a:latin typeface="Times New Roman" panose="02020603050405020304" pitchFamily="18" charset="0"/>
                <a:cs typeface="Times New Roman" panose="02020603050405020304" pitchFamily="18" charset="0"/>
              </a:rPr>
              <a:t>Article </a:t>
            </a:r>
            <a:r>
              <a:rPr lang="en-US" b="1" dirty="0">
                <a:latin typeface="Times New Roman" panose="02020603050405020304" pitchFamily="18" charset="0"/>
                <a:cs typeface="Times New Roman" panose="02020603050405020304" pitchFamily="18" charset="0"/>
              </a:rPr>
              <a:t>64: Refusal of authorization for  disposal of </a:t>
            </a:r>
            <a:r>
              <a:rPr lang="en-US" b="1" dirty="0" smtClean="0">
                <a:latin typeface="Times New Roman" panose="02020603050405020304" pitchFamily="18" charset="0"/>
                <a:cs typeface="Times New Roman" panose="02020603050405020304" pitchFamily="18" charset="0"/>
              </a:rPr>
              <a:t>agrochemicals</a:t>
            </a:r>
          </a:p>
          <a:p>
            <a:r>
              <a:rPr lang="en-US" dirty="0">
                <a:latin typeface="Times New Roman" panose="02020603050405020304" pitchFamily="18" charset="0"/>
                <a:cs typeface="Times New Roman" panose="02020603050405020304" pitchFamily="18" charset="0"/>
              </a:rPr>
              <a:t>Rwanda Environment Management Authority </a:t>
            </a:r>
            <a:r>
              <a:rPr lang="en-US" dirty="0" smtClean="0">
                <a:latin typeface="Times New Roman" panose="02020603050405020304" pitchFamily="18" charset="0"/>
                <a:cs typeface="Times New Roman" panose="02020603050405020304" pitchFamily="18" charset="0"/>
              </a:rPr>
              <a:t>may </a:t>
            </a:r>
            <a:r>
              <a:rPr lang="en-US" dirty="0">
                <a:latin typeface="Times New Roman" panose="02020603050405020304" pitchFamily="18" charset="0"/>
                <a:cs typeface="Times New Roman" panose="02020603050405020304" pitchFamily="18" charset="0"/>
              </a:rPr>
              <a:t>refuse to issue the authorization for disposal </a:t>
            </a: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agrochemicals if the applicant does not fulfil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requirements provided for in Paragraph 2 of </a:t>
            </a:r>
            <a:r>
              <a:rPr lang="en-US" dirty="0" smtClean="0">
                <a:latin typeface="Times New Roman" panose="02020603050405020304" pitchFamily="18" charset="0"/>
                <a:cs typeface="Times New Roman" panose="02020603050405020304" pitchFamily="18" charset="0"/>
              </a:rPr>
              <a:t>Article </a:t>
            </a:r>
            <a:r>
              <a:rPr lang="en-US" dirty="0">
                <a:latin typeface="Times New Roman" panose="02020603050405020304" pitchFamily="18" charset="0"/>
                <a:cs typeface="Times New Roman" panose="02020603050405020304" pitchFamily="18" charset="0"/>
              </a:rPr>
              <a:t>61 of this Order. </a:t>
            </a:r>
          </a:p>
          <a:p>
            <a:r>
              <a:rPr lang="en-US" b="1" dirty="0">
                <a:latin typeface="Times New Roman" panose="02020603050405020304" pitchFamily="18" charset="0"/>
                <a:cs typeface="Times New Roman" panose="02020603050405020304" pitchFamily="18" charset="0"/>
              </a:rPr>
              <a:t>Article 65: Cost of  disposal of agrochemicals  </a:t>
            </a:r>
          </a:p>
          <a:p>
            <a:r>
              <a:rPr lang="en-US" dirty="0">
                <a:latin typeface="Times New Roman" panose="02020603050405020304" pitchFamily="18" charset="0"/>
                <a:cs typeface="Times New Roman" panose="02020603050405020304" pitchFamily="18" charset="0"/>
              </a:rPr>
              <a:t>The cost of disposal of agrochemicals as well as </a:t>
            </a:r>
            <a:r>
              <a:rPr lang="en-US" dirty="0" smtClean="0">
                <a:latin typeface="Times New Roman" panose="02020603050405020304" pitchFamily="18" charset="0"/>
                <a:cs typeface="Times New Roman" panose="02020603050405020304" pitchFamily="18" charset="0"/>
              </a:rPr>
              <a:t>any </a:t>
            </a:r>
            <a:r>
              <a:rPr lang="en-US" dirty="0">
                <a:latin typeface="Times New Roman" panose="02020603050405020304" pitchFamily="18" charset="0"/>
                <a:cs typeface="Times New Roman" panose="02020603050405020304" pitchFamily="18" charset="0"/>
              </a:rPr>
              <a:t>other required related studies are borne by </a:t>
            </a:r>
            <a:r>
              <a:rPr lang="en-US" dirty="0" smtClean="0">
                <a:latin typeface="Times New Roman" panose="02020603050405020304" pitchFamily="18" charset="0"/>
                <a:cs typeface="Times New Roman" panose="02020603050405020304" pitchFamily="18" charset="0"/>
              </a:rPr>
              <a:t>the applicant.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431296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434340"/>
            <a:ext cx="10782300" cy="1256348"/>
          </a:xfrm>
        </p:spPr>
        <p:txBody>
          <a:bodyPr/>
          <a:lstStyle/>
          <a:p>
            <a:r>
              <a:rPr lang="en-US" b="1" dirty="0" smtClean="0">
                <a:latin typeface="Times New Roman" panose="02020603050405020304" pitchFamily="18" charset="0"/>
                <a:cs typeface="Times New Roman" panose="02020603050405020304" pitchFamily="18" charset="0"/>
              </a:rPr>
              <a:t>It’s implementation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71500" y="1690688"/>
            <a:ext cx="10782300" cy="4486275"/>
          </a:xfrm>
        </p:spPr>
        <p:txBody>
          <a:bodyPr>
            <a:normAutofit/>
          </a:bodyPr>
          <a:lstStyle/>
          <a:p>
            <a:r>
              <a:rPr lang="en-US" sz="3200" dirty="0" smtClean="0">
                <a:latin typeface="Times New Roman" panose="02020603050405020304" pitchFamily="18" charset="0"/>
                <a:cs typeface="Times New Roman" panose="02020603050405020304" pitchFamily="18" charset="0"/>
              </a:rPr>
              <a:t>No person is allowed to dispose any agrochemical on the land within 10m of a water course or within 50m of a lake.</a:t>
            </a:r>
          </a:p>
          <a:p>
            <a:r>
              <a:rPr lang="en-US" sz="3200" dirty="0" smtClean="0">
                <a:latin typeface="Times New Roman" panose="02020603050405020304" pitchFamily="18" charset="0"/>
                <a:cs typeface="Times New Roman" panose="02020603050405020304" pitchFamily="18" charset="0"/>
              </a:rPr>
              <a:t>There must be a place or containers  designated for agrochemicals disposal near the fields.</a:t>
            </a:r>
          </a:p>
          <a:p>
            <a:r>
              <a:rPr lang="en-US" sz="3200" dirty="0" smtClean="0">
                <a:latin typeface="Times New Roman" panose="02020603050405020304" pitchFamily="18" charset="0"/>
                <a:cs typeface="Times New Roman" panose="02020603050405020304" pitchFamily="18" charset="0"/>
              </a:rPr>
              <a:t>Some people dispose residues of agrochemicals wherever.</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599950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88" y="251012"/>
            <a:ext cx="10995212" cy="573741"/>
          </a:xfrm>
        </p:spPr>
        <p:txBody>
          <a:bodyPr>
            <a:normAutofit/>
          </a:bodyPr>
          <a:lstStyle/>
          <a:p>
            <a:r>
              <a:rPr lang="en-US" sz="2800" dirty="0" smtClean="0">
                <a:latin typeface="Times New Roman" panose="02020603050405020304" pitchFamily="18" charset="0"/>
                <a:cs typeface="Times New Roman" panose="02020603050405020304" pitchFamily="18" charset="0"/>
              </a:rPr>
              <a:t>SWOT ANALYSIS OF </a:t>
            </a:r>
            <a:r>
              <a:rPr lang="en-US" sz="2800" dirty="0">
                <a:latin typeface="Times New Roman" panose="02020603050405020304" pitchFamily="18" charset="0"/>
                <a:cs typeface="Times New Roman" panose="02020603050405020304" pitchFamily="18" charset="0"/>
              </a:rPr>
              <a:t>DISPOSAL OF AGROCHEMICALS </a:t>
            </a:r>
          </a:p>
        </p:txBody>
      </p:sp>
      <p:sp>
        <p:nvSpPr>
          <p:cNvPr id="3" name="Content Placeholder 2"/>
          <p:cNvSpPr>
            <a:spLocks noGrp="1"/>
          </p:cNvSpPr>
          <p:nvPr>
            <p:ph idx="1"/>
          </p:nvPr>
        </p:nvSpPr>
        <p:spPr>
          <a:xfrm>
            <a:off x="358587" y="824753"/>
            <a:ext cx="11241741" cy="5683623"/>
          </a:xfrm>
        </p:spPr>
        <p:txBody>
          <a:bodyPr>
            <a:normAutofit lnSpcReduction="10000"/>
          </a:bodyPr>
          <a:lstStyle/>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Strength</a:t>
            </a:r>
          </a:p>
          <a:p>
            <a:r>
              <a:rPr lang="en-US" dirty="0" smtClean="0">
                <a:latin typeface="Times New Roman" panose="02020603050405020304" pitchFamily="18" charset="0"/>
                <a:cs typeface="Times New Roman" panose="02020603050405020304" pitchFamily="18" charset="0"/>
              </a:rPr>
              <a:t>Protect environment, water, land and air pollution.</a:t>
            </a:r>
          </a:p>
          <a:p>
            <a:r>
              <a:rPr lang="en-US" dirty="0" smtClean="0">
                <a:latin typeface="Times New Roman" panose="02020603050405020304" pitchFamily="18" charset="0"/>
                <a:cs typeface="Times New Roman" panose="02020603050405020304" pitchFamily="18" charset="0"/>
              </a:rPr>
              <a:t>Avoid wastes scattering by collecting them into designated place.</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Weakness</a:t>
            </a:r>
          </a:p>
          <a:p>
            <a:r>
              <a:rPr lang="en-US" dirty="0" smtClean="0">
                <a:latin typeface="Times New Roman" panose="02020603050405020304" pitchFamily="18" charset="0"/>
                <a:cs typeface="Times New Roman" panose="02020603050405020304" pitchFamily="18" charset="0"/>
              </a:rPr>
              <a:t>People fail to build collection place of wastes so that can be transported by authorized company.</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Opportunity</a:t>
            </a:r>
          </a:p>
          <a:p>
            <a:r>
              <a:rPr lang="en-US" dirty="0" smtClean="0">
                <a:latin typeface="Times New Roman" panose="02020603050405020304" pitchFamily="18" charset="0"/>
                <a:cs typeface="Times New Roman" panose="02020603050405020304" pitchFamily="18" charset="0"/>
              </a:rPr>
              <a:t>Provide job for the cleaner, waste collector</a:t>
            </a:r>
          </a:p>
          <a:p>
            <a:r>
              <a:rPr lang="en-US" dirty="0" smtClean="0">
                <a:latin typeface="Times New Roman" panose="02020603050405020304" pitchFamily="18" charset="0"/>
                <a:cs typeface="Times New Roman" panose="02020603050405020304" pitchFamily="18" charset="0"/>
              </a:rPr>
              <a:t>Increase infrastructure such as garbage, big holes for waste disposal.</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Threats </a:t>
            </a:r>
          </a:p>
          <a:p>
            <a:r>
              <a:rPr lang="en-US" dirty="0" smtClean="0">
                <a:latin typeface="Times New Roman" panose="02020603050405020304" pitchFamily="18" charset="0"/>
                <a:cs typeface="Times New Roman" panose="02020603050405020304" pitchFamily="18" charset="0"/>
              </a:rPr>
              <a:t>Diseases outbreak from unclosed wastes disposal sites, scattered wastes from agrochemicals.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02624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latin typeface="Times New Roman" panose="02020603050405020304" pitchFamily="18" charset="0"/>
                <a:cs typeface="Times New Roman" panose="02020603050405020304" pitchFamily="18" charset="0"/>
              </a:rPr>
              <a:t>CHAPTER IX:  TRANSITIONAL AND FINAL PROVISIONS</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62309" y="1173192"/>
            <a:ext cx="11542143" cy="5469147"/>
          </a:xfrm>
        </p:spPr>
        <p:txBody>
          <a:bodyPr>
            <a:normAutofit fontScale="92500" lnSpcReduction="20000"/>
          </a:bodyPr>
          <a:lstStyle/>
          <a:p>
            <a:endParaRPr lang="en-US" b="1" dirty="0" smtClean="0">
              <a:latin typeface="Times New Roman" panose="02020603050405020304" pitchFamily="18" charset="0"/>
              <a:cs typeface="Times New Roman" panose="02020603050405020304" pitchFamily="18" charset="0"/>
            </a:endParaRPr>
          </a:p>
          <a:p>
            <a:r>
              <a:rPr lang="en-US" sz="3000" b="1" dirty="0" smtClean="0">
                <a:latin typeface="Times New Roman" panose="02020603050405020304" pitchFamily="18" charset="0"/>
                <a:cs typeface="Times New Roman" panose="02020603050405020304" pitchFamily="18" charset="0"/>
              </a:rPr>
              <a:t>Article 66  : Compliance period with this Order  </a:t>
            </a:r>
          </a:p>
          <a:p>
            <a:r>
              <a:rPr lang="en-US" sz="3000" dirty="0">
                <a:latin typeface="Times New Roman" panose="02020603050405020304" pitchFamily="18" charset="0"/>
                <a:cs typeface="Times New Roman" panose="02020603050405020304" pitchFamily="18" charset="0"/>
              </a:rPr>
              <a:t>All agrochemical dealers who do not fulfil the </a:t>
            </a:r>
            <a:r>
              <a:rPr lang="en-US" sz="3000" dirty="0" smtClean="0">
                <a:latin typeface="Times New Roman" panose="02020603050405020304" pitchFamily="18" charset="0"/>
                <a:cs typeface="Times New Roman" panose="02020603050405020304" pitchFamily="18" charset="0"/>
              </a:rPr>
              <a:t>requirements </a:t>
            </a:r>
            <a:r>
              <a:rPr lang="en-US" sz="3000" dirty="0">
                <a:latin typeface="Times New Roman" panose="02020603050405020304" pitchFamily="18" charset="0"/>
                <a:cs typeface="Times New Roman" panose="02020603050405020304" pitchFamily="18" charset="0"/>
              </a:rPr>
              <a:t>of this Order are required to comply </a:t>
            </a:r>
            <a:r>
              <a:rPr lang="en-US" sz="3000" dirty="0" smtClean="0">
                <a:latin typeface="Times New Roman" panose="02020603050405020304" pitchFamily="18" charset="0"/>
                <a:cs typeface="Times New Roman" panose="02020603050405020304" pitchFamily="18" charset="0"/>
              </a:rPr>
              <a:t>with </a:t>
            </a:r>
            <a:r>
              <a:rPr lang="en-US" sz="3000" dirty="0">
                <a:latin typeface="Times New Roman" panose="02020603050405020304" pitchFamily="18" charset="0"/>
                <a:cs typeface="Times New Roman" panose="02020603050405020304" pitchFamily="18" charset="0"/>
              </a:rPr>
              <a:t>its provisions within a period not exceeding </a:t>
            </a:r>
            <a:r>
              <a:rPr lang="en-US" sz="3000" dirty="0" smtClean="0">
                <a:latin typeface="Times New Roman" panose="02020603050405020304" pitchFamily="18" charset="0"/>
                <a:cs typeface="Times New Roman" panose="02020603050405020304" pitchFamily="18" charset="0"/>
              </a:rPr>
              <a:t>six </a:t>
            </a:r>
            <a:r>
              <a:rPr lang="en-US" sz="3000" dirty="0">
                <a:latin typeface="Times New Roman" panose="02020603050405020304" pitchFamily="18" charset="0"/>
                <a:cs typeface="Times New Roman" panose="02020603050405020304" pitchFamily="18" charset="0"/>
              </a:rPr>
              <a:t>(6) months from the date of its publication in </a:t>
            </a:r>
            <a:r>
              <a:rPr lang="en-US" sz="3000" dirty="0" smtClean="0">
                <a:latin typeface="Times New Roman" panose="02020603050405020304" pitchFamily="18" charset="0"/>
                <a:cs typeface="Times New Roman" panose="02020603050405020304" pitchFamily="18" charset="0"/>
              </a:rPr>
              <a:t>the </a:t>
            </a:r>
            <a:r>
              <a:rPr lang="en-US" sz="3000" dirty="0">
                <a:latin typeface="Times New Roman" panose="02020603050405020304" pitchFamily="18" charset="0"/>
                <a:cs typeface="Times New Roman" panose="02020603050405020304" pitchFamily="18" charset="0"/>
              </a:rPr>
              <a:t>Official Gazette of the Republic of Rwanda.</a:t>
            </a:r>
            <a:endParaRPr lang="en-US" sz="3000" dirty="0" smtClean="0">
              <a:latin typeface="Times New Roman" panose="02020603050405020304" pitchFamily="18" charset="0"/>
              <a:cs typeface="Times New Roman" panose="02020603050405020304" pitchFamily="18" charset="0"/>
            </a:endParaRPr>
          </a:p>
          <a:p>
            <a:r>
              <a:rPr lang="en-US" sz="3000" b="1" dirty="0" smtClean="0">
                <a:latin typeface="Times New Roman" panose="02020603050405020304" pitchFamily="18" charset="0"/>
                <a:cs typeface="Times New Roman" panose="02020603050405020304" pitchFamily="18" charset="0"/>
              </a:rPr>
              <a:t>Article 67: Repealing provision </a:t>
            </a:r>
          </a:p>
          <a:p>
            <a:r>
              <a:rPr lang="en-US" sz="3000" dirty="0" smtClean="0">
                <a:latin typeface="Times New Roman" panose="02020603050405020304" pitchFamily="18" charset="0"/>
                <a:cs typeface="Times New Roman" panose="02020603050405020304" pitchFamily="18" charset="0"/>
              </a:rPr>
              <a:t>The </a:t>
            </a:r>
            <a:r>
              <a:rPr lang="en-US" sz="3000" dirty="0">
                <a:latin typeface="Times New Roman" panose="02020603050405020304" pitchFamily="18" charset="0"/>
                <a:cs typeface="Times New Roman" panose="02020603050405020304" pitchFamily="18" charset="0"/>
              </a:rPr>
              <a:t>Ministerial Order </a:t>
            </a:r>
            <a:r>
              <a:rPr lang="en-US" sz="3000" dirty="0" smtClean="0">
                <a:latin typeface="Times New Roman" panose="02020603050405020304" pitchFamily="18" charset="0"/>
                <a:cs typeface="Times New Roman" panose="02020603050405020304" pitchFamily="18" charset="0"/>
              </a:rPr>
              <a:t>no  </a:t>
            </a:r>
            <a:r>
              <a:rPr lang="en-US" sz="3000" dirty="0">
                <a:latin typeface="Times New Roman" panose="02020603050405020304" pitchFamily="18" charset="0"/>
                <a:cs typeface="Times New Roman" panose="02020603050405020304" pitchFamily="18" charset="0"/>
              </a:rPr>
              <a:t>004/11.30 of </a:t>
            </a:r>
            <a:r>
              <a:rPr lang="en-US" sz="3000" dirty="0" smtClean="0">
                <a:latin typeface="Times New Roman" panose="02020603050405020304" pitchFamily="18" charset="0"/>
                <a:cs typeface="Times New Roman" panose="02020603050405020304" pitchFamily="18" charset="0"/>
              </a:rPr>
              <a:t>15/02/2013 </a:t>
            </a:r>
            <a:r>
              <a:rPr lang="en-US" sz="3000" dirty="0">
                <a:latin typeface="Times New Roman" panose="02020603050405020304" pitchFamily="18" charset="0"/>
                <a:cs typeface="Times New Roman" panose="02020603050405020304" pitchFamily="18" charset="0"/>
              </a:rPr>
              <a:t>determining the requirements for </a:t>
            </a:r>
            <a:r>
              <a:rPr lang="en-US" sz="3000" dirty="0" smtClean="0">
                <a:latin typeface="Times New Roman" panose="02020603050405020304" pitchFamily="18" charset="0"/>
                <a:cs typeface="Times New Roman" panose="02020603050405020304" pitchFamily="18" charset="0"/>
              </a:rPr>
              <a:t>obtaining </a:t>
            </a:r>
            <a:r>
              <a:rPr lang="en-US" sz="3000" dirty="0">
                <a:latin typeface="Times New Roman" panose="02020603050405020304" pitchFamily="18" charset="0"/>
                <a:cs typeface="Times New Roman" panose="02020603050405020304" pitchFamily="18" charset="0"/>
              </a:rPr>
              <a:t>business license of Agrochemicals and </a:t>
            </a:r>
            <a:r>
              <a:rPr lang="en-US" sz="3000" dirty="0" smtClean="0">
                <a:latin typeface="Times New Roman" panose="02020603050405020304" pitchFamily="18" charset="0"/>
                <a:cs typeface="Times New Roman" panose="02020603050405020304" pitchFamily="18" charset="0"/>
              </a:rPr>
              <a:t>the </a:t>
            </a:r>
            <a:r>
              <a:rPr lang="en-US" sz="3000" dirty="0">
                <a:latin typeface="Times New Roman" panose="02020603050405020304" pitchFamily="18" charset="0"/>
                <a:cs typeface="Times New Roman" panose="02020603050405020304" pitchFamily="18" charset="0"/>
              </a:rPr>
              <a:t>Ministerial Order n° 005/11.30 of 15/02/2013 </a:t>
            </a:r>
            <a:r>
              <a:rPr lang="en-US" sz="3000" dirty="0" smtClean="0">
                <a:latin typeface="Times New Roman" panose="02020603050405020304" pitchFamily="18" charset="0"/>
                <a:cs typeface="Times New Roman" panose="02020603050405020304" pitchFamily="18" charset="0"/>
              </a:rPr>
              <a:t>determining </a:t>
            </a:r>
            <a:r>
              <a:rPr lang="en-US" sz="3000" dirty="0">
                <a:latin typeface="Times New Roman" panose="02020603050405020304" pitchFamily="18" charset="0"/>
                <a:cs typeface="Times New Roman" panose="02020603050405020304" pitchFamily="18" charset="0"/>
              </a:rPr>
              <a:t>fees for registration of </a:t>
            </a:r>
            <a:r>
              <a:rPr lang="en-US" sz="3000" dirty="0" smtClean="0">
                <a:latin typeface="Times New Roman" panose="02020603050405020304" pitchFamily="18" charset="0"/>
                <a:cs typeface="Times New Roman" panose="02020603050405020304" pitchFamily="18" charset="0"/>
              </a:rPr>
              <a:t>Agrochemicals</a:t>
            </a:r>
            <a:r>
              <a:rPr lang="en-US" sz="3000" dirty="0">
                <a:latin typeface="Times New Roman" panose="02020603050405020304" pitchFamily="18" charset="0"/>
                <a:cs typeface="Times New Roman" panose="02020603050405020304" pitchFamily="18" charset="0"/>
              </a:rPr>
              <a:t>, as well as all other prior </a:t>
            </a:r>
            <a:r>
              <a:rPr lang="en-US" sz="3000" dirty="0" smtClean="0">
                <a:latin typeface="Times New Roman" panose="02020603050405020304" pitchFamily="18" charset="0"/>
                <a:cs typeface="Times New Roman" panose="02020603050405020304" pitchFamily="18" charset="0"/>
              </a:rPr>
              <a:t>provisions </a:t>
            </a:r>
            <a:r>
              <a:rPr lang="en-US" sz="3000" dirty="0">
                <a:latin typeface="Times New Roman" panose="02020603050405020304" pitchFamily="18" charset="0"/>
                <a:cs typeface="Times New Roman" panose="02020603050405020304" pitchFamily="18" charset="0"/>
              </a:rPr>
              <a:t>contrary to this Order are hereby </a:t>
            </a:r>
            <a:r>
              <a:rPr lang="en-US" sz="3000" dirty="0" smtClean="0">
                <a:latin typeface="Times New Roman" panose="02020603050405020304" pitchFamily="18" charset="0"/>
                <a:cs typeface="Times New Roman" panose="02020603050405020304" pitchFamily="18" charset="0"/>
              </a:rPr>
              <a:t>repealed</a:t>
            </a:r>
            <a:r>
              <a:rPr lang="en-US" sz="3000" dirty="0">
                <a:latin typeface="Times New Roman" panose="02020603050405020304" pitchFamily="18" charset="0"/>
                <a:cs typeface="Times New Roman" panose="02020603050405020304" pitchFamily="18" charset="0"/>
              </a:rPr>
              <a:t>.</a:t>
            </a:r>
            <a:endParaRPr lang="en-US" sz="3000" dirty="0" smtClean="0">
              <a:latin typeface="Times New Roman" panose="02020603050405020304" pitchFamily="18" charset="0"/>
              <a:cs typeface="Times New Roman" panose="02020603050405020304" pitchFamily="18" charset="0"/>
            </a:endParaRPr>
          </a:p>
          <a:p>
            <a:r>
              <a:rPr lang="en-US" sz="3000" b="1" dirty="0" smtClean="0">
                <a:latin typeface="Times New Roman" panose="02020603050405020304" pitchFamily="18" charset="0"/>
                <a:cs typeface="Times New Roman" panose="02020603050405020304" pitchFamily="18" charset="0"/>
              </a:rPr>
              <a:t>Article 68: Commencement </a:t>
            </a:r>
          </a:p>
          <a:p>
            <a:r>
              <a:rPr lang="en-US" sz="3000" dirty="0">
                <a:latin typeface="Times New Roman" panose="02020603050405020304" pitchFamily="18" charset="0"/>
                <a:cs typeface="Times New Roman" panose="02020603050405020304" pitchFamily="18" charset="0"/>
              </a:rPr>
              <a:t>This Order comes into force on the date of its </a:t>
            </a:r>
            <a:r>
              <a:rPr lang="en-US" sz="3000" dirty="0" smtClean="0">
                <a:latin typeface="Times New Roman" panose="02020603050405020304" pitchFamily="18" charset="0"/>
                <a:cs typeface="Times New Roman" panose="02020603050405020304" pitchFamily="18" charset="0"/>
              </a:rPr>
              <a:t>publication  </a:t>
            </a:r>
            <a:r>
              <a:rPr lang="en-US" sz="3000" dirty="0">
                <a:latin typeface="Times New Roman" panose="02020603050405020304" pitchFamily="18" charset="0"/>
                <a:cs typeface="Times New Roman" panose="02020603050405020304" pitchFamily="18" charset="0"/>
              </a:rPr>
              <a:t>in the Official Gazette of the </a:t>
            </a:r>
            <a:r>
              <a:rPr lang="en-US" sz="3000" dirty="0" smtClean="0">
                <a:latin typeface="Times New Roman" panose="02020603050405020304" pitchFamily="18" charset="0"/>
                <a:cs typeface="Times New Roman" panose="02020603050405020304" pitchFamily="18" charset="0"/>
              </a:rPr>
              <a:t>Republic </a:t>
            </a:r>
            <a:r>
              <a:rPr lang="en-US" sz="3000" dirty="0">
                <a:latin typeface="Times New Roman" panose="02020603050405020304" pitchFamily="18" charset="0"/>
                <a:cs typeface="Times New Roman" panose="02020603050405020304" pitchFamily="18" charset="0"/>
              </a:rPr>
              <a:t>of Rwanda. </a:t>
            </a:r>
            <a:endParaRPr lang="en-US" sz="3000"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611853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
            <a:ext cx="10896600" cy="1051560"/>
          </a:xfrm>
        </p:spPr>
        <p:txBody>
          <a:bodyPr>
            <a:normAutofit/>
          </a:bodyPr>
          <a:lstStyle/>
          <a:p>
            <a:r>
              <a:rPr lang="en-US" sz="3600" b="1" dirty="0" smtClean="0">
                <a:latin typeface="Times New Roman" panose="02020603050405020304" pitchFamily="18" charset="0"/>
                <a:cs typeface="Times New Roman" panose="02020603050405020304" pitchFamily="18" charset="0"/>
              </a:rPr>
              <a:t>It’s implementation</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48740"/>
            <a:ext cx="10896600" cy="5006340"/>
          </a:xfrm>
        </p:spPr>
        <p:txBody>
          <a:bodyPr>
            <a:normAutofit/>
          </a:bodyPr>
          <a:lstStyle/>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This will require people who will follow implementation of each of each article of this Order.</a:t>
            </a:r>
          </a:p>
          <a:p>
            <a:r>
              <a:rPr lang="en-US" sz="3200" dirty="0" smtClean="0">
                <a:latin typeface="Times New Roman" panose="02020603050405020304" pitchFamily="18" charset="0"/>
                <a:cs typeface="Times New Roman" panose="02020603050405020304" pitchFamily="18" charset="0"/>
              </a:rPr>
              <a:t>The transition will be done to comply with its provisions within a period not exceeding six (6) months from the date of its publication in the Official Gazette of the Republic of Rwanda.</a:t>
            </a:r>
          </a:p>
          <a:p>
            <a:r>
              <a:rPr lang="en-US" sz="3200" dirty="0" smtClean="0">
                <a:latin typeface="Times New Roman" panose="02020603050405020304" pitchFamily="18" charset="0"/>
                <a:cs typeface="Times New Roman" panose="02020603050405020304" pitchFamily="18" charset="0"/>
              </a:rPr>
              <a:t>This Order comes into force on the date of its publication  in the Official Gazette of the Republic of Rwanda.</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71671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88" y="251012"/>
            <a:ext cx="10995212" cy="573741"/>
          </a:xfrm>
        </p:spPr>
        <p:txBody>
          <a:bodyPr>
            <a:normAutofit/>
          </a:bodyPr>
          <a:lstStyle/>
          <a:p>
            <a:r>
              <a:rPr lang="en-US" sz="2800" dirty="0" smtClean="0">
                <a:latin typeface="Times New Roman" panose="02020603050405020304" pitchFamily="18" charset="0"/>
                <a:cs typeface="Times New Roman" panose="02020603050405020304" pitchFamily="18" charset="0"/>
              </a:rPr>
              <a:t>SWOT ANALYSIS OF </a:t>
            </a:r>
            <a:r>
              <a:rPr lang="en-US" sz="2800" dirty="0">
                <a:latin typeface="Times New Roman" panose="02020603050405020304" pitchFamily="18" charset="0"/>
                <a:cs typeface="Times New Roman" panose="02020603050405020304" pitchFamily="18" charset="0"/>
              </a:rPr>
              <a:t>TRANSITIONAL AND FINAL PROVISIONS</a:t>
            </a:r>
          </a:p>
        </p:txBody>
      </p:sp>
      <p:sp>
        <p:nvSpPr>
          <p:cNvPr id="3" name="Content Placeholder 2"/>
          <p:cNvSpPr>
            <a:spLocks noGrp="1"/>
          </p:cNvSpPr>
          <p:nvPr>
            <p:ph idx="1"/>
          </p:nvPr>
        </p:nvSpPr>
        <p:spPr>
          <a:xfrm>
            <a:off x="358587" y="824753"/>
            <a:ext cx="11241741" cy="5683623"/>
          </a:xfrm>
        </p:spPr>
        <p:txBody>
          <a:bodyPr>
            <a:normAutofit lnSpcReduction="10000"/>
          </a:bodyPr>
          <a:lstStyle/>
          <a:p>
            <a:pPr>
              <a:buFont typeface="Wingdings" panose="05000000000000000000" pitchFamily="2" charset="2"/>
              <a:buChar char="v"/>
            </a:pPr>
            <a:r>
              <a:rPr lang="en-US" b="1" dirty="0" smtClean="0">
                <a:latin typeface="Times New Roman" panose="02020603050405020304" pitchFamily="18" charset="0"/>
                <a:cs typeface="Times New Roman" panose="02020603050405020304" pitchFamily="18" charset="0"/>
              </a:rPr>
              <a:t>Strength</a:t>
            </a:r>
          </a:p>
          <a:p>
            <a:r>
              <a:rPr lang="en-US" dirty="0" smtClean="0">
                <a:latin typeface="Times New Roman" panose="02020603050405020304" pitchFamily="18" charset="0"/>
                <a:cs typeface="Times New Roman" panose="02020603050405020304" pitchFamily="18" charset="0"/>
              </a:rPr>
              <a:t> Provision of advanced working before fulfilling the requirements of the Order</a:t>
            </a:r>
          </a:p>
          <a:p>
            <a:r>
              <a:rPr lang="en-US" dirty="0" smtClean="0">
                <a:latin typeface="Times New Roman" panose="02020603050405020304" pitchFamily="18" charset="0"/>
                <a:cs typeface="Times New Roman" panose="02020603050405020304" pitchFamily="18" charset="0"/>
              </a:rPr>
              <a:t>All </a:t>
            </a:r>
            <a:r>
              <a:rPr lang="en-US" dirty="0">
                <a:latin typeface="Times New Roman" panose="02020603050405020304" pitchFamily="18" charset="0"/>
                <a:cs typeface="Times New Roman" panose="02020603050405020304" pitchFamily="18" charset="0"/>
              </a:rPr>
              <a:t>other prior </a:t>
            </a:r>
            <a:r>
              <a:rPr lang="en-US" dirty="0" smtClean="0">
                <a:latin typeface="Times New Roman" panose="02020603050405020304" pitchFamily="18" charset="0"/>
                <a:cs typeface="Times New Roman" panose="02020603050405020304" pitchFamily="18" charset="0"/>
              </a:rPr>
              <a:t>provisions </a:t>
            </a:r>
            <a:r>
              <a:rPr lang="en-US" dirty="0">
                <a:latin typeface="Times New Roman" panose="02020603050405020304" pitchFamily="18" charset="0"/>
                <a:cs typeface="Times New Roman" panose="02020603050405020304" pitchFamily="18" charset="0"/>
              </a:rPr>
              <a:t>contrary to this Order are hereby </a:t>
            </a:r>
            <a:r>
              <a:rPr lang="en-US" dirty="0" smtClean="0">
                <a:latin typeface="Times New Roman" panose="02020603050405020304" pitchFamily="18" charset="0"/>
                <a:cs typeface="Times New Roman" panose="02020603050405020304" pitchFamily="18" charset="0"/>
              </a:rPr>
              <a:t>repealed. This increase the security of the Order.</a:t>
            </a:r>
          </a:p>
          <a:p>
            <a:pPr>
              <a:buFont typeface="Wingdings" panose="05000000000000000000" pitchFamily="2" charset="2"/>
              <a:buChar char="v"/>
            </a:pPr>
            <a:r>
              <a:rPr lang="en-US" b="1" dirty="0" smtClean="0">
                <a:latin typeface="Times New Roman" panose="02020603050405020304" pitchFamily="18" charset="0"/>
                <a:cs typeface="Times New Roman" panose="02020603050405020304" pitchFamily="18" charset="0"/>
              </a:rPr>
              <a:t>Weakness</a:t>
            </a:r>
          </a:p>
          <a:p>
            <a:r>
              <a:rPr lang="en-US" dirty="0" smtClean="0">
                <a:latin typeface="Times New Roman" panose="02020603050405020304" pitchFamily="18" charset="0"/>
                <a:cs typeface="Times New Roman" panose="02020603050405020304" pitchFamily="18" charset="0"/>
              </a:rPr>
              <a:t>The transition period settled is not respected,</a:t>
            </a:r>
          </a:p>
          <a:p>
            <a:pPr>
              <a:buFont typeface="Wingdings" panose="05000000000000000000" pitchFamily="2" charset="2"/>
              <a:buChar char="v"/>
            </a:pPr>
            <a:r>
              <a:rPr lang="en-US" b="1" dirty="0" smtClean="0">
                <a:latin typeface="Times New Roman" panose="02020603050405020304" pitchFamily="18" charset="0"/>
                <a:cs typeface="Times New Roman" panose="02020603050405020304" pitchFamily="18" charset="0"/>
              </a:rPr>
              <a:t>Opportunity</a:t>
            </a:r>
          </a:p>
          <a:p>
            <a:r>
              <a:rPr lang="en-US" dirty="0" smtClean="0">
                <a:latin typeface="Times New Roman" panose="02020603050405020304" pitchFamily="18" charset="0"/>
                <a:cs typeface="Times New Roman" panose="02020603050405020304" pitchFamily="18" charset="0"/>
              </a:rPr>
              <a:t>Generate work for different people</a:t>
            </a:r>
          </a:p>
          <a:p>
            <a:pPr>
              <a:buFont typeface="Wingdings" panose="05000000000000000000" pitchFamily="2" charset="2"/>
              <a:buChar char="v"/>
            </a:pPr>
            <a:r>
              <a:rPr lang="en-US" b="1" dirty="0" smtClean="0">
                <a:latin typeface="Times New Roman" panose="02020603050405020304" pitchFamily="18" charset="0"/>
                <a:cs typeface="Times New Roman" panose="02020603050405020304" pitchFamily="18" charset="0"/>
              </a:rPr>
              <a:t>Threats</a:t>
            </a:r>
            <a:r>
              <a:rPr lang="en-US" dirty="0" smtClean="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Punishment shall be addressed for those who will not respect any article of this order.</a:t>
            </a:r>
          </a:p>
          <a:p>
            <a:r>
              <a:rPr lang="en-US" dirty="0" smtClean="0">
                <a:latin typeface="Times New Roman" panose="02020603050405020304" pitchFamily="18" charset="0"/>
                <a:cs typeface="Times New Roman" panose="02020603050405020304" pitchFamily="18" charset="0"/>
              </a:rPr>
              <a:t>Limited transition and final provision period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869390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057" y="293299"/>
            <a:ext cx="11266098" cy="718083"/>
          </a:xfrm>
        </p:spPr>
        <p:txBody>
          <a:bodyPr>
            <a:normAutofit fontScale="90000"/>
          </a:bodyPr>
          <a:lstStyle/>
          <a:p>
            <a:r>
              <a:rPr lang="en-US" sz="3200" dirty="0" smtClean="0">
                <a:latin typeface="Times New Roman" panose="02020603050405020304" pitchFamily="18" charset="0"/>
                <a:cs typeface="Times New Roman" panose="02020603050405020304" pitchFamily="18" charset="0"/>
              </a:rPr>
              <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LIST </a:t>
            </a:r>
            <a:r>
              <a:rPr lang="en-US" sz="3200" dirty="0">
                <a:latin typeface="Times New Roman" panose="02020603050405020304" pitchFamily="18" charset="0"/>
                <a:cs typeface="Times New Roman" panose="02020603050405020304" pitchFamily="18" charset="0"/>
              </a:rPr>
              <a:t>OF PROHIBITED </a:t>
            </a:r>
            <a:r>
              <a:rPr lang="en-US" sz="3200" dirty="0" smtClean="0">
                <a:latin typeface="Times New Roman" panose="02020603050405020304" pitchFamily="18" charset="0"/>
                <a:cs typeface="Times New Roman" panose="02020603050405020304" pitchFamily="18" charset="0"/>
              </a:rPr>
              <a:t>AGROCHEMICALS </a:t>
            </a:r>
            <a:r>
              <a:rPr lang="en-US" sz="3200" dirty="0">
                <a:latin typeface="Times New Roman" panose="02020603050405020304" pitchFamily="18" charset="0"/>
                <a:cs typeface="Times New Roman" panose="02020603050405020304" pitchFamily="18" charset="0"/>
              </a:rPr>
              <a:t>IN RWANDA</a:t>
            </a:r>
          </a:p>
        </p:txBody>
      </p:sp>
      <p:sp>
        <p:nvSpPr>
          <p:cNvPr id="3" name="Content Placeholder 2"/>
          <p:cNvSpPr>
            <a:spLocks noGrp="1"/>
          </p:cNvSpPr>
          <p:nvPr>
            <p:ph idx="1"/>
          </p:nvPr>
        </p:nvSpPr>
        <p:spPr>
          <a:xfrm>
            <a:off x="345057" y="1233056"/>
            <a:ext cx="11404119" cy="5461042"/>
          </a:xfrm>
        </p:spPr>
        <p:txBody>
          <a:bodyPr>
            <a:normAutofit/>
          </a:bodyPr>
          <a:lstStyle/>
          <a:p>
            <a:r>
              <a:rPr lang="en-US" dirty="0" err="1" smtClean="0">
                <a:latin typeface="Times New Roman" panose="02020603050405020304" pitchFamily="18" charset="0"/>
                <a:cs typeface="Times New Roman" panose="02020603050405020304" pitchFamily="18" charset="0"/>
              </a:rPr>
              <a:t>lachlor</a:t>
            </a:r>
            <a:r>
              <a:rPr lang="en-US" dirty="0" smtClean="0">
                <a:latin typeface="Times New Roman" panose="02020603050405020304" pitchFamily="18" charset="0"/>
                <a:cs typeface="Times New Roman" panose="02020603050405020304" pitchFamily="18" charset="0"/>
              </a:rPr>
              <a:t>                                                                  </a:t>
            </a:r>
          </a:p>
          <a:p>
            <a:r>
              <a:rPr lang="en-US" dirty="0" err="1" smtClean="0">
                <a:latin typeface="Times New Roman" panose="02020603050405020304" pitchFamily="18" charset="0"/>
                <a:cs typeface="Times New Roman" panose="02020603050405020304" pitchFamily="18" charset="0"/>
              </a:rPr>
              <a:t>Aldicarb</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Aldrin  </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Alpha </a:t>
            </a:r>
            <a:r>
              <a:rPr lang="en-US" dirty="0" err="1">
                <a:latin typeface="Times New Roman" panose="02020603050405020304" pitchFamily="18" charset="0"/>
                <a:cs typeface="Times New Roman" panose="02020603050405020304" pitchFamily="18" charset="0"/>
              </a:rPr>
              <a:t>Hexachlorocychlohexane</a:t>
            </a:r>
            <a:r>
              <a:rPr lang="en-US" dirty="0">
                <a:latin typeface="Times New Roman" panose="02020603050405020304" pitchFamily="18" charset="0"/>
                <a:cs typeface="Times New Roman" panose="02020603050405020304" pitchFamily="18" charset="0"/>
              </a:rPr>
              <a:t> </a:t>
            </a:r>
          </a:p>
          <a:p>
            <a:r>
              <a:rPr lang="en-US" dirty="0" err="1" smtClean="0">
                <a:latin typeface="Times New Roman" panose="02020603050405020304" pitchFamily="18" charset="0"/>
                <a:cs typeface="Times New Roman" panose="02020603050405020304" pitchFamily="18" charset="0"/>
              </a:rPr>
              <a:t>Bifenazate</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Binapacryl</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Captafol</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Chlordane </a:t>
            </a:r>
            <a:endParaRPr lang="en-US" dirty="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Chlordecone</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Chlorobenzilate</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732250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4838" y="534838"/>
            <a:ext cx="11352362" cy="6090249"/>
          </a:xfrm>
        </p:spPr>
        <p:txBody>
          <a:bodyPr>
            <a:normAutofit/>
          </a:bodyPr>
          <a:lstStyle/>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Choldimeforme</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Clofentezine</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Chloropyriphos</a:t>
            </a:r>
            <a:r>
              <a:rPr lang="en-US" dirty="0">
                <a:latin typeface="Times New Roman" panose="02020603050405020304" pitchFamily="18" charset="0"/>
                <a:cs typeface="Times New Roman" panose="02020603050405020304" pitchFamily="18" charset="0"/>
              </a:rPr>
              <a:t>-ethyl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Trichloro</a:t>
            </a:r>
            <a:r>
              <a:rPr lang="en-US" dirty="0">
                <a:latin typeface="Times New Roman" panose="02020603050405020304" pitchFamily="18" charset="0"/>
                <a:cs typeface="Times New Roman" panose="02020603050405020304" pitchFamily="18" charset="0"/>
              </a:rPr>
              <a:t> 2,2 </a:t>
            </a:r>
            <a:r>
              <a:rPr lang="en-US" dirty="0" err="1">
                <a:latin typeface="Times New Roman" panose="02020603050405020304" pitchFamily="18" charset="0"/>
                <a:cs typeface="Times New Roman" panose="02020603050405020304" pitchFamily="18" charset="0"/>
              </a:rPr>
              <a:t>bis</a:t>
            </a:r>
            <a:r>
              <a:rPr lang="en-US" dirty="0">
                <a:latin typeface="Times New Roman" panose="02020603050405020304" pitchFamily="18" charset="0"/>
                <a:cs typeface="Times New Roman" panose="02020603050405020304" pitchFamily="18" charset="0"/>
              </a:rPr>
              <a:t> (4-chlorophenyl ) ethane </a:t>
            </a:r>
          </a:p>
          <a:p>
            <a:r>
              <a:rPr lang="en-US" dirty="0">
                <a:latin typeface="Times New Roman" panose="02020603050405020304" pitchFamily="18" charset="0"/>
                <a:cs typeface="Times New Roman" panose="02020603050405020304" pitchFamily="18" charset="0"/>
              </a:rPr>
              <a:t>(DDT)  </a:t>
            </a:r>
          </a:p>
          <a:p>
            <a:r>
              <a:rPr lang="en-US" dirty="0" err="1" smtClean="0">
                <a:latin typeface="Times New Roman" panose="02020603050405020304" pitchFamily="18" charset="0"/>
                <a:cs typeface="Times New Roman" panose="02020603050405020304" pitchFamily="18" charset="0"/>
              </a:rPr>
              <a:t>Diazinon</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Dichlorvos</a:t>
            </a:r>
            <a:r>
              <a:rPr lang="en-US" dirty="0" smtClean="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Dichlorphos</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Dieldrin </a:t>
            </a:r>
            <a:endParaRPr lang="en-US" dirty="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Diethion</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Dimethoate</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19767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803" y="603849"/>
            <a:ext cx="11335109" cy="5727940"/>
          </a:xfrm>
        </p:spPr>
        <p:txBody>
          <a:bodyPr>
            <a:normAutofit fontScale="92500" lnSpcReduction="20000"/>
          </a:bodyPr>
          <a:lstStyle/>
          <a:p>
            <a:r>
              <a:rPr lang="en-US" dirty="0" err="1">
                <a:latin typeface="Times New Roman" panose="02020603050405020304" pitchFamily="18" charset="0"/>
                <a:cs typeface="Times New Roman" panose="02020603050405020304" pitchFamily="18" charset="0"/>
              </a:rPr>
              <a:t>Dinoseb</a:t>
            </a:r>
            <a:r>
              <a:rPr lang="en-US" dirty="0">
                <a:latin typeface="Times New Roman" panose="02020603050405020304" pitchFamily="18" charset="0"/>
                <a:cs typeface="Times New Roman" panose="02020603050405020304" pitchFamily="18" charset="0"/>
              </a:rPr>
              <a:t> and its salts </a:t>
            </a:r>
          </a:p>
          <a:p>
            <a:r>
              <a:rPr lang="en-US" dirty="0" err="1">
                <a:latin typeface="Times New Roman" panose="02020603050405020304" pitchFamily="18" charset="0"/>
                <a:cs typeface="Times New Roman" panose="02020603050405020304" pitchFamily="18" charset="0"/>
              </a:rPr>
              <a:t>Endosulfan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Thiodan</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Endrin  </a:t>
            </a:r>
          </a:p>
          <a:p>
            <a:r>
              <a:rPr lang="en-US" dirty="0">
                <a:latin typeface="Times New Roman" panose="02020603050405020304" pitchFamily="18" charset="0"/>
                <a:cs typeface="Times New Roman" panose="02020603050405020304" pitchFamily="18" charset="0"/>
              </a:rPr>
              <a:t>Ethylene dichloride  </a:t>
            </a:r>
          </a:p>
          <a:p>
            <a:r>
              <a:rPr lang="en-US" dirty="0">
                <a:latin typeface="Times New Roman" panose="02020603050405020304" pitchFamily="18" charset="0"/>
                <a:cs typeface="Times New Roman" panose="02020603050405020304" pitchFamily="18" charset="0"/>
              </a:rPr>
              <a:t>Ethylene Oxide  </a:t>
            </a:r>
          </a:p>
          <a:p>
            <a:r>
              <a:rPr lang="en-US" dirty="0" err="1">
                <a:latin typeface="Times New Roman" panose="02020603050405020304" pitchFamily="18" charset="0"/>
                <a:cs typeface="Times New Roman" panose="02020603050405020304" pitchFamily="18" charset="0"/>
              </a:rPr>
              <a:t>Fenabutatin</a:t>
            </a:r>
            <a:r>
              <a:rPr lang="en-US" dirty="0">
                <a:latin typeface="Times New Roman" panose="02020603050405020304" pitchFamily="18" charset="0"/>
                <a:cs typeface="Times New Roman" panose="02020603050405020304" pitchFamily="18" charset="0"/>
              </a:rPr>
              <a:t> Oxide </a:t>
            </a:r>
          </a:p>
          <a:p>
            <a:r>
              <a:rPr lang="en-US" dirty="0" err="1">
                <a:latin typeface="Times New Roman" panose="02020603050405020304" pitchFamily="18" charset="0"/>
                <a:cs typeface="Times New Roman" panose="02020603050405020304" pitchFamily="18" charset="0"/>
              </a:rPr>
              <a:t>Fenazaquin</a:t>
            </a:r>
            <a:r>
              <a:rPr lang="en-US" dirty="0">
                <a:latin typeface="Times New Roman" panose="02020603050405020304" pitchFamily="18" charset="0"/>
                <a:cs typeface="Times New Roman" panose="02020603050405020304" pitchFamily="18" charset="0"/>
              </a:rPr>
              <a:t> SC </a:t>
            </a:r>
          </a:p>
          <a:p>
            <a:r>
              <a:rPr lang="en-US" dirty="0" err="1">
                <a:latin typeface="Times New Roman" panose="02020603050405020304" pitchFamily="18" charset="0"/>
                <a:cs typeface="Times New Roman" panose="02020603050405020304" pitchFamily="18" charset="0"/>
              </a:rPr>
              <a:t>Fenthion</a:t>
            </a:r>
            <a:r>
              <a:rPr lang="en-US" dirty="0">
                <a:latin typeface="Times New Roman" panose="02020603050405020304" pitchFamily="18" charset="0"/>
                <a:cs typeface="Times New Roman" panose="02020603050405020304" pitchFamily="18" charset="0"/>
              </a:rPr>
              <a:t>  </a:t>
            </a:r>
          </a:p>
          <a:p>
            <a:r>
              <a:rPr lang="en-US" dirty="0" err="1">
                <a:latin typeface="Times New Roman" panose="02020603050405020304" pitchFamily="18" charset="0"/>
                <a:cs typeface="Times New Roman" panose="02020603050405020304" pitchFamily="18" charset="0"/>
              </a:rPr>
              <a:t>Fluoroacetamine</a:t>
            </a:r>
            <a:r>
              <a:rPr lang="en-US" dirty="0">
                <a:latin typeface="Times New Roman" panose="02020603050405020304" pitchFamily="18" charset="0"/>
                <a:cs typeface="Times New Roman" panose="02020603050405020304" pitchFamily="18" charset="0"/>
              </a:rPr>
              <a:t>  </a:t>
            </a:r>
          </a:p>
          <a:p>
            <a:r>
              <a:rPr lang="en-US" dirty="0" err="1">
                <a:latin typeface="Times New Roman" panose="02020603050405020304" pitchFamily="18" charset="0"/>
                <a:cs typeface="Times New Roman" panose="02020603050405020304" pitchFamily="18" charset="0"/>
              </a:rPr>
              <a:t>Hexachloro</a:t>
            </a:r>
            <a:r>
              <a:rPr lang="en-US" dirty="0">
                <a:latin typeface="Times New Roman" panose="02020603050405020304" pitchFamily="18" charset="0"/>
                <a:cs typeface="Times New Roman" panose="02020603050405020304" pitchFamily="18" charset="0"/>
              </a:rPr>
              <a:t> Hexane </a:t>
            </a:r>
          </a:p>
          <a:p>
            <a:r>
              <a:rPr lang="en-US" dirty="0" err="1">
                <a:latin typeface="Times New Roman" panose="02020603050405020304" pitchFamily="18" charset="0"/>
                <a:cs typeface="Times New Roman" panose="02020603050405020304" pitchFamily="18" charset="0"/>
              </a:rPr>
              <a:t>Heptachlore</a:t>
            </a:r>
            <a:r>
              <a:rPr lang="en-US" dirty="0">
                <a:latin typeface="Times New Roman" panose="02020603050405020304" pitchFamily="18" charset="0"/>
                <a:cs typeface="Times New Roman" panose="02020603050405020304" pitchFamily="18" charset="0"/>
              </a:rPr>
              <a:t>  </a:t>
            </a:r>
          </a:p>
          <a:p>
            <a:r>
              <a:rPr lang="en-US" dirty="0" err="1">
                <a:latin typeface="Times New Roman" panose="02020603050405020304" pitchFamily="18" charset="0"/>
                <a:cs typeface="Times New Roman" panose="02020603050405020304" pitchFamily="18" charset="0"/>
              </a:rPr>
              <a:t>Hexachlorobenzene</a:t>
            </a:r>
            <a:r>
              <a:rPr lang="en-US" dirty="0">
                <a:latin typeface="Times New Roman" panose="02020603050405020304" pitchFamily="18" charset="0"/>
                <a:cs typeface="Times New Roman" panose="02020603050405020304" pitchFamily="18" charset="0"/>
              </a:rPr>
              <a:t> </a:t>
            </a:r>
          </a:p>
          <a:p>
            <a:r>
              <a:rPr lang="en-US" dirty="0" err="1">
                <a:latin typeface="Times New Roman" panose="02020603050405020304" pitchFamily="18" charset="0"/>
                <a:cs typeface="Times New Roman" panose="02020603050405020304" pitchFamily="18" charset="0"/>
              </a:rPr>
              <a:t>Hexythiazox</a:t>
            </a:r>
            <a:r>
              <a:rPr lang="en-US" dirty="0">
                <a:latin typeface="Times New Roman" panose="02020603050405020304" pitchFamily="18" charset="0"/>
                <a:cs typeface="Times New Roman" panose="02020603050405020304" pitchFamily="18" charset="0"/>
              </a:rPr>
              <a:t> WP </a:t>
            </a:r>
          </a:p>
          <a:p>
            <a:r>
              <a:rPr lang="en-US" dirty="0" err="1">
                <a:latin typeface="Times New Roman" panose="02020603050405020304" pitchFamily="18" charset="0"/>
                <a:cs typeface="Times New Roman" panose="02020603050405020304" pitchFamily="18" charset="0"/>
              </a:rPr>
              <a:t>Lindane</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26120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74064"/>
            <a:ext cx="10614660" cy="4849495"/>
          </a:xfrm>
        </p:spPr>
        <p:txBody>
          <a:bodyPr>
            <a:normAutofit/>
          </a:bodyPr>
          <a:lstStyle/>
          <a:p>
            <a:pPr lvl="0"/>
            <a:endParaRPr lang="en-US" b="1" dirty="0" smtClean="0">
              <a:latin typeface="Times New Roman" panose="02020603050405020304" pitchFamily="18" charset="0"/>
              <a:cs typeface="Times New Roman" panose="02020603050405020304" pitchFamily="18" charset="0"/>
            </a:endParaRPr>
          </a:p>
          <a:p>
            <a:pPr lvl="0"/>
            <a:r>
              <a:rPr lang="en-US" b="1" dirty="0" smtClean="0">
                <a:latin typeface="Times New Roman" panose="02020603050405020304" pitchFamily="18" charset="0"/>
                <a:cs typeface="Times New Roman" panose="02020603050405020304" pitchFamily="18" charset="0"/>
              </a:rPr>
              <a:t>Damaged containers: </a:t>
            </a:r>
            <a:r>
              <a:rPr lang="en-US" dirty="0" smtClean="0">
                <a:latin typeface="Times New Roman" panose="02020603050405020304" pitchFamily="18" charset="0"/>
                <a:cs typeface="Times New Roman" panose="02020603050405020304" pitchFamily="18" charset="0"/>
              </a:rPr>
              <a:t>agricultural chemical containers that are rusty or corroded or that have leaks, loose lids or have lost labels or are otherwise lacking legible labels, or any pesticide or chemical container letting off gaseous or liquid fumes of the contained agrochemical</a:t>
            </a:r>
          </a:p>
          <a:p>
            <a:pPr lvl="0"/>
            <a:r>
              <a:rPr lang="en-US" b="1" dirty="0" smtClean="0">
                <a:latin typeface="Times New Roman" panose="02020603050405020304" pitchFamily="18" charset="0"/>
                <a:cs typeface="Times New Roman" panose="02020603050405020304" pitchFamily="18" charset="0"/>
              </a:rPr>
              <a:t>Fumigant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any agricultural chemical exhibiting toxicity in the vapour </a:t>
            </a:r>
            <a:r>
              <a:rPr lang="en-US" dirty="0" smtClean="0">
                <a:latin typeface="Times New Roman" panose="02020603050405020304" pitchFamily="18" charset="0"/>
                <a:cs typeface="Times New Roman" panose="02020603050405020304" pitchFamily="18" charset="0"/>
              </a:rPr>
              <a:t>phase</a:t>
            </a:r>
            <a:endParaRPr lang="en-US" dirty="0">
              <a:latin typeface="Times New Roman" panose="02020603050405020304" pitchFamily="18" charset="0"/>
              <a:cs typeface="Times New Roman" panose="02020603050405020304" pitchFamily="18" charset="0"/>
            </a:endParaRPr>
          </a:p>
          <a:p>
            <a:pPr lvl="0"/>
            <a:r>
              <a:rPr lang="en-US" b="1" dirty="0">
                <a:latin typeface="Times New Roman" panose="02020603050405020304" pitchFamily="18" charset="0"/>
                <a:cs typeface="Times New Roman" panose="02020603050405020304" pitchFamily="18" charset="0"/>
              </a:rPr>
              <a:t>Minimum effective dose: </a:t>
            </a:r>
            <a:r>
              <a:rPr lang="en-US" dirty="0">
                <a:latin typeface="Times New Roman" panose="02020603050405020304" pitchFamily="18" charset="0"/>
                <a:cs typeface="Times New Roman" panose="02020603050405020304" pitchFamily="18" charset="0"/>
              </a:rPr>
              <a:t>the minimum quantity of an agrochemical required effectively to control the insect and pest.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145916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841966" cy="1153124"/>
          </a:xfrm>
        </p:spPr>
        <p:txBody>
          <a:bodyPr>
            <a:noAutofit/>
          </a:bodyPr>
          <a:lstStyle/>
          <a:p>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1. INSECTICIDES </a:t>
            </a:r>
            <a:r>
              <a:rPr lang="en-US" sz="3600" dirty="0">
                <a:latin typeface="Times New Roman" panose="02020603050405020304" pitchFamily="18" charset="0"/>
                <a:cs typeface="Times New Roman" panose="02020603050405020304" pitchFamily="18" charset="0"/>
              </a:rPr>
              <a:t>AND ACARICIDES </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2924" y="1518249"/>
            <a:ext cx="10997242" cy="5124091"/>
          </a:xfrm>
        </p:spPr>
        <p:txBody>
          <a:bodyPr>
            <a:normAutofit/>
          </a:bodyPr>
          <a:lstStyle/>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Active </a:t>
            </a:r>
            <a:r>
              <a:rPr lang="en-US" dirty="0">
                <a:latin typeface="Times New Roman" panose="02020603050405020304" pitchFamily="18" charset="0"/>
                <a:cs typeface="Times New Roman" panose="02020603050405020304" pitchFamily="18" charset="0"/>
              </a:rPr>
              <a:t>Ingredient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Abamectin</a:t>
            </a:r>
            <a:r>
              <a:rPr lang="en-US" dirty="0">
                <a:latin typeface="Times New Roman" panose="02020603050405020304" pitchFamily="18" charset="0"/>
                <a:cs typeface="Times New Roman" panose="02020603050405020304" pitchFamily="18" charset="0"/>
              </a:rPr>
              <a:t>, 18g/l EC, 20g/l EC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Acetamiprid</a:t>
            </a:r>
            <a:r>
              <a:rPr lang="en-US" dirty="0">
                <a:latin typeface="Times New Roman" panose="02020603050405020304" pitchFamily="18" charset="0"/>
                <a:cs typeface="Times New Roman" panose="02020603050405020304" pitchFamily="18" charset="0"/>
              </a:rPr>
              <a:t>, 1.2%EC, 3%EC, 75 WP, </a:t>
            </a:r>
          </a:p>
          <a:p>
            <a:r>
              <a:rPr lang="en-US" dirty="0">
                <a:latin typeface="Times New Roman" panose="02020603050405020304" pitchFamily="18" charset="0"/>
                <a:cs typeface="Times New Roman" panose="02020603050405020304" pitchFamily="18" charset="0"/>
              </a:rPr>
              <a:t>20%SL, 25%SP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Acrinathrin</a:t>
            </a:r>
            <a:r>
              <a:rPr lang="en-US" dirty="0">
                <a:latin typeface="Times New Roman" panose="02020603050405020304" pitchFamily="18" charset="0"/>
                <a:cs typeface="Times New Roman" panose="02020603050405020304" pitchFamily="18" charset="0"/>
              </a:rPr>
              <a:t> 75EW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Alphacypermetrim</a:t>
            </a:r>
            <a:r>
              <a:rPr lang="en-US" dirty="0">
                <a:latin typeface="Times New Roman" panose="02020603050405020304" pitchFamily="18" charset="0"/>
                <a:cs typeface="Times New Roman" panose="02020603050405020304" pitchFamily="18" charset="0"/>
              </a:rPr>
              <a:t>, 10%EC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Aluminium</a:t>
            </a:r>
            <a:r>
              <a:rPr lang="en-US" dirty="0">
                <a:latin typeface="Times New Roman" panose="02020603050405020304" pitchFamily="18" charset="0"/>
                <a:cs typeface="Times New Roman" panose="02020603050405020304" pitchFamily="18" charset="0"/>
              </a:rPr>
              <a:t> phosphide (PH3), 56%,  57%  </a:t>
            </a:r>
          </a:p>
          <a:p>
            <a:r>
              <a:rPr lang="en-US" dirty="0">
                <a:latin typeface="Times New Roman" panose="02020603050405020304" pitchFamily="18" charset="0"/>
                <a:cs typeface="Times New Roman" panose="02020603050405020304" pitchFamily="18" charset="0"/>
              </a:rPr>
              <a:t>pills, tablets and plates for fumigation </a:t>
            </a:r>
          </a:p>
        </p:txBody>
      </p:sp>
    </p:spTree>
    <p:extLst>
      <p:ext uri="{BB962C8B-B14F-4D97-AF65-F5344CB8AC3E}">
        <p14:creationId xmlns:p14="http://schemas.microsoft.com/office/powerpoint/2010/main" val="184457475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2. FUNGICIDES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 Active </a:t>
            </a:r>
            <a:r>
              <a:rPr lang="en-US" dirty="0">
                <a:latin typeface="Times New Roman" panose="02020603050405020304" pitchFamily="18" charset="0"/>
                <a:cs typeface="Times New Roman" panose="02020603050405020304" pitchFamily="18" charset="0"/>
              </a:rPr>
              <a:t>Ingredient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Albesilate</a:t>
            </a:r>
            <a:r>
              <a:rPr lang="en-US" dirty="0">
                <a:latin typeface="Times New Roman" panose="02020603050405020304" pitchFamily="18" charset="0"/>
                <a:cs typeface="Times New Roman" panose="02020603050405020304" pitchFamily="18" charset="0"/>
              </a:rPr>
              <a:t>, 40%WP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Azoxystrobin</a:t>
            </a:r>
            <a:r>
              <a:rPr lang="en-US" dirty="0">
                <a:latin typeface="Times New Roman" panose="02020603050405020304" pitchFamily="18" charset="0"/>
                <a:cs typeface="Times New Roman" panose="02020603050405020304" pitchFamily="18" charset="0"/>
              </a:rPr>
              <a:t> 200g/L + </a:t>
            </a:r>
            <a:r>
              <a:rPr lang="en-US" dirty="0" err="1">
                <a:latin typeface="Times New Roman" panose="02020603050405020304" pitchFamily="18" charset="0"/>
                <a:cs typeface="Times New Roman" panose="02020603050405020304" pitchFamily="18" charset="0"/>
              </a:rPr>
              <a:t>Cyproconazole</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80g/l. SC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Azoxystrobin</a:t>
            </a:r>
            <a:r>
              <a:rPr lang="en-US" dirty="0">
                <a:latin typeface="Times New Roman" panose="02020603050405020304" pitchFamily="18" charset="0"/>
                <a:cs typeface="Times New Roman" panose="02020603050405020304" pitchFamily="18" charset="0"/>
              </a:rPr>
              <a:t> 250g/l SC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Benalaxyl</a:t>
            </a:r>
            <a:r>
              <a:rPr lang="en-US" dirty="0">
                <a:latin typeface="Times New Roman" panose="02020603050405020304" pitchFamily="18" charset="0"/>
                <a:cs typeface="Times New Roman" panose="02020603050405020304" pitchFamily="18" charset="0"/>
              </a:rPr>
              <a:t> 80g/Kg + Mancozeb 650g/Kg</a:t>
            </a:r>
          </a:p>
        </p:txBody>
      </p:sp>
    </p:spTree>
    <p:extLst>
      <p:ext uri="{BB962C8B-B14F-4D97-AF65-F5344CB8AC3E}">
        <p14:creationId xmlns:p14="http://schemas.microsoft.com/office/powerpoint/2010/main" val="169061163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7017" y="600673"/>
            <a:ext cx="11226666" cy="6024414"/>
          </a:xfrm>
        </p:spPr>
        <p:txBody>
          <a:bodyPr>
            <a:noAutofit/>
          </a:bodyPr>
          <a:lstStyle/>
          <a:p>
            <a:pPr marL="0" indent="0">
              <a:buNone/>
            </a:pPr>
            <a:r>
              <a:rPr lang="en-US" sz="3200" dirty="0" smtClean="0">
                <a:latin typeface="Times New Roman" panose="02020603050405020304" pitchFamily="18" charset="0"/>
                <a:cs typeface="Times New Roman" panose="02020603050405020304" pitchFamily="18" charset="0"/>
              </a:rPr>
              <a:t> 3. HERBICIDES </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Active Ingredient </a:t>
            </a:r>
          </a:p>
          <a:p>
            <a:r>
              <a:rPr lang="en-US" sz="3200" dirty="0">
                <a:latin typeface="Times New Roman" panose="02020603050405020304" pitchFamily="18" charset="0"/>
                <a:cs typeface="Times New Roman" panose="02020603050405020304" pitchFamily="18" charset="0"/>
              </a:rPr>
              <a:t>-  2,4-D Amine, 600g/l, 720SL </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Clethodim</a:t>
            </a:r>
            <a:r>
              <a:rPr lang="en-US" sz="3200" dirty="0">
                <a:latin typeface="Times New Roman" panose="02020603050405020304" pitchFamily="18" charset="0"/>
                <a:cs typeface="Times New Roman" panose="02020603050405020304" pitchFamily="18" charset="0"/>
              </a:rPr>
              <a:t>, 240EC </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Diuron</a:t>
            </a:r>
            <a:r>
              <a:rPr lang="en-US" sz="3200" dirty="0">
                <a:latin typeface="Times New Roman" panose="02020603050405020304" pitchFamily="18" charset="0"/>
                <a:cs typeface="Times New Roman" panose="02020603050405020304" pitchFamily="18" charset="0"/>
              </a:rPr>
              <a:t> 80% w/w  WP; EC; 800SC </a:t>
            </a:r>
          </a:p>
          <a:p>
            <a:r>
              <a:rPr lang="en-US" sz="3200" dirty="0">
                <a:latin typeface="Times New Roman" panose="02020603050405020304" pitchFamily="18" charset="0"/>
                <a:cs typeface="Times New Roman" panose="02020603050405020304" pitchFamily="18" charset="0"/>
              </a:rPr>
              <a:t>-  Glyphosate* 480SL, 360SL , 500SL </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Linuron</a:t>
            </a:r>
            <a:r>
              <a:rPr lang="en-US" sz="3200" dirty="0">
                <a:latin typeface="Times New Roman" panose="02020603050405020304" pitchFamily="18" charset="0"/>
                <a:cs typeface="Times New Roman" panose="02020603050405020304" pitchFamily="18" charset="0"/>
              </a:rPr>
              <a:t> 50WP </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Oxyfluorfen</a:t>
            </a:r>
            <a:r>
              <a:rPr lang="en-US" sz="3200" dirty="0">
                <a:latin typeface="Times New Roman" panose="02020603050405020304" pitchFamily="18" charset="0"/>
                <a:cs typeface="Times New Roman" panose="02020603050405020304" pitchFamily="18" charset="0"/>
              </a:rPr>
              <a:t>, 240EC </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Terbutryn</a:t>
            </a:r>
            <a:r>
              <a:rPr lang="en-US" sz="3200" dirty="0">
                <a:latin typeface="Times New Roman" panose="02020603050405020304" pitchFamily="18" charset="0"/>
                <a:cs typeface="Times New Roman" panose="02020603050405020304" pitchFamily="18" charset="0"/>
              </a:rPr>
              <a:t>, 500SC </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Thiobencarb</a:t>
            </a:r>
            <a:r>
              <a:rPr lang="en-US" sz="3200" dirty="0">
                <a:latin typeface="Times New Roman" panose="02020603050405020304" pitchFamily="18" charset="0"/>
                <a:cs typeface="Times New Roman" panose="02020603050405020304" pitchFamily="18" charset="0"/>
              </a:rPr>
              <a:t> 115g/L + </a:t>
            </a:r>
            <a:r>
              <a:rPr lang="en-US" sz="3200" dirty="0" err="1">
                <a:latin typeface="Times New Roman" panose="02020603050405020304" pitchFamily="18" charset="0"/>
                <a:cs typeface="Times New Roman" panose="02020603050405020304" pitchFamily="18" charset="0"/>
              </a:rPr>
              <a:t>Propanil</a:t>
            </a:r>
            <a:r>
              <a:rPr lang="en-US" sz="3200" dirty="0">
                <a:latin typeface="Times New Roman" panose="02020603050405020304" pitchFamily="18" charset="0"/>
                <a:cs typeface="Times New Roman" panose="02020603050405020304" pitchFamily="18" charset="0"/>
              </a:rPr>
              <a:t> 230g/L </a:t>
            </a:r>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3985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7585" y="431320"/>
            <a:ext cx="11300604" cy="6055743"/>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4. RODENTICIDES </a:t>
            </a:r>
          </a:p>
          <a:p>
            <a:r>
              <a:rPr lang="en-US" dirty="0">
                <a:latin typeface="Times New Roman" panose="02020603050405020304" pitchFamily="18" charset="0"/>
                <a:cs typeface="Times New Roman" panose="02020603050405020304" pitchFamily="18" charset="0"/>
              </a:rPr>
              <a:t>Active ingredient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Brodifacoum</a:t>
            </a:r>
            <a:r>
              <a:rPr lang="en-US" dirty="0">
                <a:latin typeface="Times New Roman" panose="02020603050405020304" pitchFamily="18" charset="0"/>
                <a:cs typeface="Times New Roman" panose="02020603050405020304" pitchFamily="18" charset="0"/>
              </a:rPr>
              <a:t>, 0,005% Baits as Granules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Bromadiolone</a:t>
            </a:r>
            <a:r>
              <a:rPr lang="en-US" dirty="0">
                <a:latin typeface="Times New Roman" panose="02020603050405020304" pitchFamily="18" charset="0"/>
                <a:cs typeface="Times New Roman" panose="02020603050405020304" pitchFamily="18" charset="0"/>
              </a:rPr>
              <a:t>, 0,005% Pellets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Coumatetryl</a:t>
            </a:r>
            <a:r>
              <a:rPr lang="en-US" dirty="0">
                <a:latin typeface="Times New Roman" panose="02020603050405020304" pitchFamily="18" charset="0"/>
                <a:cs typeface="Times New Roman" panose="02020603050405020304" pitchFamily="18" charset="0"/>
              </a:rPr>
              <a:t>, 0,0375% Baits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Difenacoum</a:t>
            </a:r>
            <a:r>
              <a:rPr lang="en-US" dirty="0">
                <a:latin typeface="Times New Roman" panose="02020603050405020304" pitchFamily="18" charset="0"/>
                <a:cs typeface="Times New Roman" panose="02020603050405020304" pitchFamily="18" charset="0"/>
              </a:rPr>
              <a:t>, 0.005%w/w Baits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Diphacinone</a:t>
            </a:r>
            <a:r>
              <a:rPr lang="en-US" dirty="0">
                <a:latin typeface="Times New Roman" panose="02020603050405020304" pitchFamily="18" charset="0"/>
                <a:cs typeface="Times New Roman" panose="02020603050405020304" pitchFamily="18" charset="0"/>
              </a:rPr>
              <a:t>, 0.001 – 0.005%  Baits </a:t>
            </a:r>
          </a:p>
          <a:p>
            <a:pPr marL="0" indent="0">
              <a:buNone/>
            </a:pPr>
            <a:r>
              <a:rPr lang="en-US" dirty="0">
                <a:latin typeface="Times New Roman" panose="02020603050405020304" pitchFamily="18" charset="0"/>
                <a:cs typeface="Times New Roman" panose="02020603050405020304" pitchFamily="18" charset="0"/>
              </a:rPr>
              <a:t>5. NEMATICIDES </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Active ingredient </a:t>
            </a:r>
          </a:p>
          <a:p>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Fenamiphos</a:t>
            </a:r>
            <a:r>
              <a:rPr lang="en-US" dirty="0">
                <a:latin typeface="Times New Roman" panose="02020603050405020304" pitchFamily="18" charset="0"/>
                <a:cs typeface="Times New Roman" panose="02020603050405020304" pitchFamily="18" charset="0"/>
              </a:rPr>
              <a:t> 40%EC, 5GR </a:t>
            </a:r>
          </a:p>
          <a:p>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Dazomet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98 % G</a:t>
            </a:r>
          </a:p>
        </p:txBody>
      </p:sp>
    </p:spTree>
    <p:extLst>
      <p:ext uri="{BB962C8B-B14F-4D97-AF65-F5344CB8AC3E}">
        <p14:creationId xmlns:p14="http://schemas.microsoft.com/office/powerpoint/2010/main" val="308633557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850" y="724618"/>
            <a:ext cx="11041810" cy="5762445"/>
          </a:xfrm>
        </p:spPr>
        <p:txBody>
          <a:bodyPr>
            <a:normAutofit/>
          </a:bodyPr>
          <a:lstStyle/>
          <a:p>
            <a:pPr marL="0" indent="0">
              <a:buNone/>
            </a:pPr>
            <a:r>
              <a:rPr lang="en-US" dirty="0" smtClean="0">
                <a:latin typeface="Times New Roman" panose="02020603050405020304" pitchFamily="18" charset="0"/>
                <a:cs typeface="Times New Roman" panose="02020603050405020304" pitchFamily="18" charset="0"/>
              </a:rPr>
              <a:t>6. MOLLUSCIDES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Active ingredient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Metaldehyde</a:t>
            </a:r>
            <a:r>
              <a:rPr lang="en-US" dirty="0">
                <a:latin typeface="Times New Roman" panose="02020603050405020304" pitchFamily="18" charset="0"/>
                <a:cs typeface="Times New Roman" panose="02020603050405020304" pitchFamily="18" charset="0"/>
              </a:rPr>
              <a:t> 5 G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Mercaptodimethur</a:t>
            </a:r>
            <a:r>
              <a:rPr lang="en-US" dirty="0">
                <a:latin typeface="Times New Roman" panose="02020603050405020304" pitchFamily="18" charset="0"/>
                <a:cs typeface="Times New Roman" panose="02020603050405020304" pitchFamily="18" charset="0"/>
              </a:rPr>
              <a:t>, 4 % baits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7</a:t>
            </a:r>
            <a:r>
              <a:rPr lang="en-US" dirty="0">
                <a:latin typeface="Times New Roman" panose="02020603050405020304" pitchFamily="18" charset="0"/>
                <a:cs typeface="Times New Roman" panose="02020603050405020304" pitchFamily="18" charset="0"/>
              </a:rPr>
              <a:t>. GROWTH REGULATORS </a:t>
            </a:r>
          </a:p>
          <a:p>
            <a:r>
              <a:rPr lang="en-US" dirty="0">
                <a:latin typeface="Times New Roman" panose="02020603050405020304" pitchFamily="18" charset="0"/>
                <a:cs typeface="Times New Roman" panose="02020603050405020304" pitchFamily="18" charset="0"/>
              </a:rPr>
              <a:t>Active </a:t>
            </a:r>
            <a:r>
              <a:rPr lang="en-US" dirty="0" smtClean="0">
                <a:latin typeface="Times New Roman" panose="02020603050405020304" pitchFamily="18" charset="0"/>
                <a:cs typeface="Times New Roman" panose="02020603050405020304" pitchFamily="18" charset="0"/>
              </a:rPr>
              <a:t>ingredient</a:t>
            </a:r>
          </a:p>
          <a:p>
            <a:r>
              <a:rPr lang="en-US" dirty="0" err="1">
                <a:latin typeface="Times New Roman" panose="02020603050405020304" pitchFamily="18" charset="0"/>
                <a:cs typeface="Times New Roman" panose="02020603050405020304" pitchFamily="18" charset="0"/>
              </a:rPr>
              <a:t>aminozide</a:t>
            </a:r>
            <a:r>
              <a:rPr lang="en-US" dirty="0">
                <a:latin typeface="Times New Roman" panose="02020603050405020304" pitchFamily="18" charset="0"/>
                <a:cs typeface="Times New Roman" panose="02020603050405020304" pitchFamily="18" charset="0"/>
              </a:rPr>
              <a:t> 85%SP, 85WSG </a:t>
            </a:r>
          </a:p>
          <a:p>
            <a:pPr marL="0" indent="0">
              <a:buNone/>
            </a:pPr>
            <a:r>
              <a:rPr lang="en-US" dirty="0">
                <a:latin typeface="Times New Roman" panose="02020603050405020304" pitchFamily="18" charset="0"/>
                <a:cs typeface="Times New Roman" panose="02020603050405020304" pitchFamily="18" charset="0"/>
              </a:rPr>
              <a:t>8. ADJUVANT OILS </a:t>
            </a:r>
          </a:p>
          <a:p>
            <a:r>
              <a:rPr lang="en-US" dirty="0">
                <a:latin typeface="Times New Roman" panose="02020603050405020304" pitchFamily="18" charset="0"/>
                <a:cs typeface="Times New Roman" panose="02020603050405020304" pitchFamily="18" charset="0"/>
              </a:rPr>
              <a:t>Active ingredient </a:t>
            </a:r>
          </a:p>
          <a:p>
            <a:r>
              <a:rPr lang="en-US" dirty="0">
                <a:latin typeface="Times New Roman" panose="02020603050405020304" pitchFamily="18" charset="0"/>
                <a:cs typeface="Times New Roman" panose="02020603050405020304" pitchFamily="18" charset="0"/>
              </a:rPr>
              <a:t>-  Alkyl phenol / ethylene oxide EC</a:t>
            </a:r>
          </a:p>
        </p:txBody>
      </p:sp>
    </p:spTree>
    <p:extLst>
      <p:ext uri="{BB962C8B-B14F-4D97-AF65-F5344CB8AC3E}">
        <p14:creationId xmlns:p14="http://schemas.microsoft.com/office/powerpoint/2010/main" val="242918348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1652" y="465826"/>
            <a:ext cx="10422147" cy="5711137"/>
          </a:xfrm>
        </p:spPr>
        <p:txBody>
          <a:bodyPr>
            <a:normAutofit/>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9. BIOPESTICIDES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Active ingredient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Azadirachtinl</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Spinosad 0,125% Dust, 480SC </a:t>
            </a:r>
          </a:p>
          <a:p>
            <a:r>
              <a:rPr lang="en-US" dirty="0">
                <a:latin typeface="Times New Roman" panose="02020603050405020304" pitchFamily="18" charset="0"/>
                <a:cs typeface="Times New Roman" panose="02020603050405020304" pitchFamily="18" charset="0"/>
              </a:rPr>
              <a:t>-  Bacillus thuringiensis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Beauveria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bassiana</a:t>
            </a:r>
            <a:r>
              <a:rPr lang="en-US" dirty="0">
                <a:latin typeface="Times New Roman" panose="02020603050405020304" pitchFamily="18" charset="0"/>
                <a:cs typeface="Times New Roman" panose="02020603050405020304" pitchFamily="18" charset="0"/>
              </a:rPr>
              <a:t>, 1.15%WP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Pyrethrins</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Trichoderma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harzianum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406314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 LIST OF INORGANIC </a:t>
            </a:r>
            <a:r>
              <a:rPr lang="en-US" sz="3600" dirty="0" smtClean="0">
                <a:latin typeface="Times New Roman" panose="02020603050405020304" pitchFamily="18" charset="0"/>
                <a:cs typeface="Times New Roman" panose="02020603050405020304" pitchFamily="18" charset="0"/>
              </a:rPr>
              <a:t>FERTILIZERS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52091" y="1690688"/>
            <a:ext cx="11369615" cy="5037915"/>
          </a:xfrm>
        </p:spPr>
        <p:txBody>
          <a:bodyPr>
            <a:noAutofit/>
          </a:bodyPr>
          <a:lstStyle/>
          <a:p>
            <a:pPr marL="0" indent="0">
              <a:buNone/>
            </a:pPr>
            <a:r>
              <a:rPr lang="en-US" sz="2400" b="1" dirty="0" smtClean="0">
                <a:latin typeface="Times New Roman" panose="02020603050405020304" pitchFamily="18" charset="0"/>
                <a:cs typeface="Times New Roman" panose="02020603050405020304" pitchFamily="18" charset="0"/>
              </a:rPr>
              <a:t>Active </a:t>
            </a:r>
            <a:r>
              <a:rPr lang="en-US" sz="2400" b="1" dirty="0">
                <a:latin typeface="Times New Roman" panose="02020603050405020304" pitchFamily="18" charset="0"/>
                <a:cs typeface="Times New Roman" panose="02020603050405020304" pitchFamily="18" charset="0"/>
              </a:rPr>
              <a:t>ingredient </a:t>
            </a:r>
          </a:p>
          <a:p>
            <a:r>
              <a:rPr lang="en-US" sz="2400" dirty="0" smtClean="0">
                <a:latin typeface="Times New Roman" panose="02020603050405020304" pitchFamily="18" charset="0"/>
                <a:cs typeface="Times New Roman" panose="02020603050405020304" pitchFamily="18" charset="0"/>
              </a:rPr>
              <a:t>Agricultural </a:t>
            </a:r>
            <a:r>
              <a:rPr lang="en-US" sz="2400" dirty="0">
                <a:latin typeface="Times New Roman" panose="02020603050405020304" pitchFamily="18" charset="0"/>
                <a:cs typeface="Times New Roman" panose="02020603050405020304" pitchFamily="18" charset="0"/>
              </a:rPr>
              <a:t>lime/Travertine, </a:t>
            </a:r>
            <a:r>
              <a:rPr lang="en-US" sz="2400" dirty="0" err="1">
                <a:latin typeface="Times New Roman" panose="02020603050405020304" pitchFamily="18" charset="0"/>
                <a:cs typeface="Times New Roman" panose="02020603050405020304" pitchFamily="18" charset="0"/>
              </a:rPr>
              <a:t>Gypsium</a:t>
            </a:r>
            <a:r>
              <a:rPr lang="en-US" sz="2400" dirty="0">
                <a:latin typeface="Times New Roman" panose="02020603050405020304" pitchFamily="18" charset="0"/>
                <a:cs typeface="Times New Roman" panose="02020603050405020304" pitchFamily="18" charset="0"/>
              </a:rPr>
              <a:t> </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Ammonium </a:t>
            </a:r>
            <a:r>
              <a:rPr lang="en-US" sz="2400" dirty="0" err="1">
                <a:latin typeface="Times New Roman" panose="02020603050405020304" pitchFamily="18" charset="0"/>
                <a:cs typeface="Times New Roman" panose="02020603050405020304" pitchFamily="18" charset="0"/>
              </a:rPr>
              <a:t>Sulphate</a:t>
            </a:r>
            <a:r>
              <a:rPr lang="en-US" sz="2400" dirty="0">
                <a:latin typeface="Times New Roman" panose="02020603050405020304" pitchFamily="18" charset="0"/>
                <a:cs typeface="Times New Roman" panose="02020603050405020304" pitchFamily="18" charset="0"/>
              </a:rPr>
              <a:t> </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Calcium ammonium nitrate (CAN) </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Calcium </a:t>
            </a:r>
            <a:r>
              <a:rPr lang="en-US" sz="2400" dirty="0" err="1">
                <a:latin typeface="Times New Roman" panose="02020603050405020304" pitchFamily="18" charset="0"/>
                <a:cs typeface="Times New Roman" panose="02020603050405020304" pitchFamily="18" charset="0"/>
              </a:rPr>
              <a:t>sulphate</a:t>
            </a:r>
            <a:r>
              <a:rPr lang="en-US" sz="2400" dirty="0">
                <a:latin typeface="Times New Roman" panose="02020603050405020304" pitchFamily="18" charset="0"/>
                <a:cs typeface="Times New Roman" panose="02020603050405020304" pitchFamily="18" charset="0"/>
              </a:rPr>
              <a:t> </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Compound fertilizers:  </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DAP18-46-0; </a:t>
            </a:r>
          </a:p>
          <a:p>
            <a:r>
              <a:rPr lang="en-US" sz="2400" dirty="0" smtClean="0">
                <a:latin typeface="Times New Roman" panose="02020603050405020304" pitchFamily="18" charset="0"/>
                <a:cs typeface="Times New Roman" panose="02020603050405020304" pitchFamily="18" charset="0"/>
              </a:rPr>
              <a:t> NPK17-17-17</a:t>
            </a:r>
            <a:r>
              <a:rPr lang="en-US" sz="2400" dirty="0">
                <a:latin typeface="Times New Roman" panose="02020603050405020304" pitchFamily="18" charset="0"/>
                <a:cs typeface="Times New Roman" panose="02020603050405020304" pitchFamily="18" charset="0"/>
              </a:rPr>
              <a:t>; </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NPK 25-05-05,</a:t>
            </a:r>
          </a:p>
        </p:txBody>
      </p:sp>
    </p:spTree>
    <p:extLst>
      <p:ext uri="{BB962C8B-B14F-4D97-AF65-F5344CB8AC3E}">
        <p14:creationId xmlns:p14="http://schemas.microsoft.com/office/powerpoint/2010/main" val="154599161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2091" y="655608"/>
            <a:ext cx="11283351" cy="6003984"/>
          </a:xfrm>
        </p:spPr>
        <p:txBody>
          <a:bodyPr>
            <a:normAutofit/>
          </a:bodyPr>
          <a:lstStyle/>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NPK15-15-15+1B</a:t>
            </a:r>
            <a:r>
              <a:rPr lang="en-US" dirty="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NPK </a:t>
            </a:r>
            <a:r>
              <a:rPr lang="en-US" dirty="0">
                <a:latin typeface="Times New Roman" panose="02020603050405020304" pitchFamily="18" charset="0"/>
                <a:cs typeface="Times New Roman" panose="02020603050405020304" pitchFamily="18" charset="0"/>
              </a:rPr>
              <a:t>15-5-25, </a:t>
            </a:r>
          </a:p>
          <a:p>
            <a:r>
              <a:rPr lang="en-US" dirty="0" smtClean="0">
                <a:latin typeface="Times New Roman" panose="02020603050405020304" pitchFamily="18" charset="0"/>
                <a:cs typeface="Times New Roman" panose="02020603050405020304" pitchFamily="18" charset="0"/>
              </a:rPr>
              <a:t>NPK </a:t>
            </a:r>
            <a:r>
              <a:rPr lang="en-US" dirty="0">
                <a:latin typeface="Times New Roman" panose="02020603050405020304" pitchFamily="18" charset="0"/>
                <a:cs typeface="Times New Roman" panose="02020603050405020304" pitchFamily="18" charset="0"/>
              </a:rPr>
              <a:t>19-19-19, </a:t>
            </a:r>
          </a:p>
          <a:p>
            <a:r>
              <a:rPr lang="en-US" dirty="0" smtClean="0">
                <a:latin typeface="Times New Roman" panose="02020603050405020304" pitchFamily="18" charset="0"/>
                <a:cs typeface="Times New Roman" panose="02020603050405020304" pitchFamily="18" charset="0"/>
              </a:rPr>
              <a:t>NPK </a:t>
            </a:r>
            <a:r>
              <a:rPr lang="en-US" dirty="0">
                <a:latin typeface="Times New Roman" panose="02020603050405020304" pitchFamily="18" charset="0"/>
                <a:cs typeface="Times New Roman" panose="02020603050405020304" pitchFamily="18" charset="0"/>
              </a:rPr>
              <a:t>18-9-27, </a:t>
            </a:r>
          </a:p>
          <a:p>
            <a:r>
              <a:rPr lang="en-US" dirty="0" smtClean="0">
                <a:latin typeface="Times New Roman" panose="02020603050405020304" pitchFamily="18" charset="0"/>
                <a:cs typeface="Times New Roman" panose="02020603050405020304" pitchFamily="18" charset="0"/>
              </a:rPr>
              <a:t>NPK </a:t>
            </a:r>
            <a:r>
              <a:rPr lang="en-US" dirty="0">
                <a:latin typeface="Times New Roman" panose="02020603050405020304" pitchFamily="18" charset="0"/>
                <a:cs typeface="Times New Roman" panose="02020603050405020304" pitchFamily="18" charset="0"/>
              </a:rPr>
              <a:t>14-14-14 + 3MgO, </a:t>
            </a:r>
          </a:p>
          <a:p>
            <a:r>
              <a:rPr lang="en-US" dirty="0" smtClean="0">
                <a:latin typeface="Times New Roman" panose="02020603050405020304" pitchFamily="18" charset="0"/>
                <a:cs typeface="Times New Roman" panose="02020603050405020304" pitchFamily="18" charset="0"/>
              </a:rPr>
              <a:t>NPK </a:t>
            </a:r>
            <a:r>
              <a:rPr lang="en-US" dirty="0">
                <a:latin typeface="Times New Roman" panose="02020603050405020304" pitchFamily="18" charset="0"/>
                <a:cs typeface="Times New Roman" panose="02020603050405020304" pitchFamily="18" charset="0"/>
              </a:rPr>
              <a:t>19-19-19 + ME, </a:t>
            </a:r>
          </a:p>
          <a:p>
            <a:r>
              <a:rPr lang="en-US" dirty="0" smtClean="0">
                <a:latin typeface="Times New Roman" panose="02020603050405020304" pitchFamily="18" charset="0"/>
                <a:cs typeface="Times New Roman" panose="02020603050405020304" pitchFamily="18" charset="0"/>
              </a:rPr>
              <a:t>NPK </a:t>
            </a:r>
            <a:r>
              <a:rPr lang="en-US" dirty="0">
                <a:latin typeface="Times New Roman" panose="02020603050405020304" pitchFamily="18" charset="0"/>
                <a:cs typeface="Times New Roman" panose="02020603050405020304" pitchFamily="18" charset="0"/>
              </a:rPr>
              <a:t>19-19-19+Zn, B, Fe, Mn, Cu, </a:t>
            </a:r>
            <a:r>
              <a:rPr lang="en-US" dirty="0" smtClean="0">
                <a:latin typeface="Times New Roman" panose="02020603050405020304" pitchFamily="18" charset="0"/>
                <a:cs typeface="Times New Roman" panose="02020603050405020304" pitchFamily="18" charset="0"/>
              </a:rPr>
              <a:t>Mo</a:t>
            </a:r>
            <a:r>
              <a:rPr lang="en-US" dirty="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NPK </a:t>
            </a:r>
            <a:r>
              <a:rPr lang="en-US" dirty="0">
                <a:latin typeface="Times New Roman" panose="02020603050405020304" pitchFamily="18" charset="0"/>
                <a:cs typeface="Times New Roman" panose="02020603050405020304" pitchFamily="18" charset="0"/>
              </a:rPr>
              <a:t>26-12-12+ME, </a:t>
            </a:r>
          </a:p>
          <a:p>
            <a:r>
              <a:rPr lang="en-US" dirty="0" smtClean="0">
                <a:latin typeface="Times New Roman" panose="02020603050405020304" pitchFamily="18" charset="0"/>
                <a:cs typeface="Times New Roman" panose="02020603050405020304" pitchFamily="18" charset="0"/>
              </a:rPr>
              <a:t>NPK </a:t>
            </a:r>
            <a:r>
              <a:rPr lang="en-US" dirty="0">
                <a:latin typeface="Times New Roman" panose="02020603050405020304" pitchFamily="18" charset="0"/>
                <a:cs typeface="Times New Roman" panose="02020603050405020304" pitchFamily="18" charset="0"/>
              </a:rPr>
              <a:t>15-30-15+ME, </a:t>
            </a:r>
          </a:p>
          <a:p>
            <a:r>
              <a:rPr lang="en-US" dirty="0" smtClean="0">
                <a:latin typeface="Times New Roman" panose="02020603050405020304" pitchFamily="18" charset="0"/>
                <a:cs typeface="Times New Roman" panose="02020603050405020304" pitchFamily="18" charset="0"/>
              </a:rPr>
              <a:t>NPK </a:t>
            </a:r>
            <a:r>
              <a:rPr lang="en-US" dirty="0">
                <a:latin typeface="Times New Roman" panose="02020603050405020304" pitchFamily="18" charset="0"/>
                <a:cs typeface="Times New Roman" panose="02020603050405020304" pitchFamily="18" charset="0"/>
              </a:rPr>
              <a:t>18-9-27+ME, </a:t>
            </a:r>
          </a:p>
        </p:txBody>
      </p:sp>
    </p:spTree>
    <p:extLst>
      <p:ext uri="{BB962C8B-B14F-4D97-AF65-F5344CB8AC3E}">
        <p14:creationId xmlns:p14="http://schemas.microsoft.com/office/powerpoint/2010/main" val="72315794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113" y="258793"/>
            <a:ext cx="10663687" cy="1431896"/>
          </a:xfrm>
        </p:spPr>
        <p:txBody>
          <a:bodyPr>
            <a:normAutofit/>
          </a:bodyPr>
          <a:lstStyle/>
          <a:p>
            <a:r>
              <a:rPr lang="en-US" sz="3600" dirty="0">
                <a:latin typeface="Times New Roman" panose="02020603050405020304" pitchFamily="18" charset="0"/>
                <a:cs typeface="Times New Roman" panose="02020603050405020304" pitchFamily="18" charset="0"/>
              </a:rPr>
              <a:t>Macro and Micronutrients mixture: </a:t>
            </a:r>
          </a:p>
        </p:txBody>
      </p:sp>
      <p:sp>
        <p:nvSpPr>
          <p:cNvPr id="3" name="Content Placeholder 2"/>
          <p:cNvSpPr>
            <a:spLocks noGrp="1"/>
          </p:cNvSpPr>
          <p:nvPr>
            <p:ph idx="1"/>
          </p:nvPr>
        </p:nvSpPr>
        <p:spPr>
          <a:xfrm>
            <a:off x="690113" y="1466491"/>
            <a:ext cx="11179834" cy="5158596"/>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N </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5</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P2O5 : 7,5% </a:t>
            </a:r>
          </a:p>
          <a:p>
            <a:r>
              <a:rPr lang="en-US" dirty="0">
                <a:latin typeface="Times New Roman" panose="02020603050405020304" pitchFamily="18" charset="0"/>
                <a:cs typeface="Times New Roman" panose="02020603050405020304" pitchFamily="18" charset="0"/>
              </a:rPr>
              <a:t>K2O:    5% </a:t>
            </a:r>
          </a:p>
          <a:p>
            <a:r>
              <a:rPr lang="en-US" dirty="0">
                <a:latin typeface="Times New Roman" panose="02020603050405020304" pitchFamily="18" charset="0"/>
                <a:cs typeface="Times New Roman" panose="02020603050405020304" pitchFamily="18" charset="0"/>
              </a:rPr>
              <a:t>Magnesium (Mg):   5% </a:t>
            </a:r>
          </a:p>
          <a:p>
            <a:r>
              <a:rPr lang="en-US" dirty="0">
                <a:latin typeface="Times New Roman" panose="02020603050405020304" pitchFamily="18" charset="0"/>
                <a:cs typeface="Times New Roman" panose="02020603050405020304" pitchFamily="18" charset="0"/>
              </a:rPr>
              <a:t>Sulphur (S):  5% </a:t>
            </a:r>
          </a:p>
          <a:p>
            <a:r>
              <a:rPr lang="en-US" dirty="0">
                <a:latin typeface="Times New Roman" panose="02020603050405020304" pitchFamily="18" charset="0"/>
                <a:cs typeface="Times New Roman" panose="02020603050405020304" pitchFamily="18" charset="0"/>
              </a:rPr>
              <a:t>Zinc (Zn):  5% </a:t>
            </a:r>
          </a:p>
          <a:p>
            <a:r>
              <a:rPr lang="en-US" dirty="0">
                <a:latin typeface="Times New Roman" panose="02020603050405020304" pitchFamily="18" charset="0"/>
                <a:cs typeface="Times New Roman" panose="02020603050405020304" pitchFamily="18" charset="0"/>
              </a:rPr>
              <a:t>Boron (B):  5% </a:t>
            </a:r>
          </a:p>
          <a:p>
            <a:r>
              <a:rPr lang="en-US" dirty="0">
                <a:latin typeface="Times New Roman" panose="02020603050405020304" pitchFamily="18" charset="0"/>
                <a:cs typeface="Times New Roman" panose="02020603050405020304" pitchFamily="18" charset="0"/>
              </a:rPr>
              <a:t>Copper (Cu):  0,1% </a:t>
            </a:r>
          </a:p>
          <a:p>
            <a:r>
              <a:rPr lang="en-US" dirty="0">
                <a:latin typeface="Times New Roman" panose="02020603050405020304" pitchFamily="18" charset="0"/>
                <a:cs typeface="Times New Roman" panose="02020603050405020304" pitchFamily="18" charset="0"/>
              </a:rPr>
              <a:t>Iron (Fe):  0,1% </a:t>
            </a:r>
          </a:p>
          <a:p>
            <a:r>
              <a:rPr lang="en-US" dirty="0">
                <a:latin typeface="Times New Roman" panose="02020603050405020304" pitchFamily="18" charset="0"/>
                <a:cs typeface="Times New Roman" panose="02020603050405020304" pitchFamily="18" charset="0"/>
              </a:rPr>
              <a:t>Manganèse (Mn):  0,1% </a:t>
            </a:r>
          </a:p>
          <a:p>
            <a:r>
              <a:rPr lang="en-US" dirty="0">
                <a:latin typeface="Times New Roman" panose="02020603050405020304" pitchFamily="18" charset="0"/>
                <a:cs typeface="Times New Roman" panose="02020603050405020304" pitchFamily="18" charset="0"/>
              </a:rPr>
              <a:t>Molybdenum (Mo): 0,1% </a:t>
            </a:r>
          </a:p>
        </p:txBody>
      </p:sp>
    </p:spTree>
    <p:extLst>
      <p:ext uri="{BB962C8B-B14F-4D97-AF65-F5344CB8AC3E}">
        <p14:creationId xmlns:p14="http://schemas.microsoft.com/office/powerpoint/2010/main" val="313475654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ANNEX II TO MINISTERIAL ORDER N°  002/11.30  OF  14/07/2016  DETERMINING REGULATION GOVERNING  AGROCHEMICALS</a:t>
            </a:r>
            <a:endParaRPr lang="en-US" dirty="0"/>
          </a:p>
        </p:txBody>
      </p:sp>
    </p:spTree>
    <p:extLst>
      <p:ext uri="{BB962C8B-B14F-4D97-AF65-F5344CB8AC3E}">
        <p14:creationId xmlns:p14="http://schemas.microsoft.com/office/powerpoint/2010/main" val="2950536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659764"/>
            <a:ext cx="10751820" cy="4986655"/>
          </a:xfrm>
        </p:spPr>
        <p:txBody>
          <a:bodyPr/>
          <a:lstStyle/>
          <a:p>
            <a:pPr lvl="0"/>
            <a:endParaRPr lang="en-US" dirty="0" smtClean="0">
              <a:latin typeface="Times New Roman" panose="02020603050405020304" pitchFamily="18" charset="0"/>
              <a:cs typeface="Times New Roman" panose="02020603050405020304" pitchFamily="18" charset="0"/>
            </a:endParaRPr>
          </a:p>
          <a:p>
            <a:pPr lvl="0"/>
            <a:r>
              <a:rPr lang="en-US" b="1" dirty="0" smtClean="0">
                <a:latin typeface="Times New Roman" panose="02020603050405020304" pitchFamily="18" charset="0"/>
                <a:cs typeface="Times New Roman" panose="02020603050405020304" pitchFamily="18" charset="0"/>
              </a:rPr>
              <a:t>Persistent </a:t>
            </a:r>
            <a:r>
              <a:rPr lang="en-US" b="1" dirty="0">
                <a:latin typeface="Times New Roman" panose="02020603050405020304" pitchFamily="18" charset="0"/>
                <a:cs typeface="Times New Roman" panose="02020603050405020304" pitchFamily="18" charset="0"/>
              </a:rPr>
              <a:t>agrochemical: </a:t>
            </a:r>
            <a:r>
              <a:rPr lang="en-US" dirty="0">
                <a:latin typeface="Times New Roman" panose="02020603050405020304" pitchFamily="18" charset="0"/>
                <a:cs typeface="Times New Roman" panose="02020603050405020304" pitchFamily="18" charset="0"/>
              </a:rPr>
              <a:t>this is chemical which remains active in the soil after the period of its application and leads to the environment contamination </a:t>
            </a:r>
          </a:p>
          <a:p>
            <a:pPr lvl="0"/>
            <a:r>
              <a:rPr lang="en-US" b="1" dirty="0">
                <a:latin typeface="Times New Roman" panose="02020603050405020304" pitchFamily="18" charset="0"/>
                <a:cs typeface="Times New Roman" panose="02020603050405020304" pitchFamily="18" charset="0"/>
              </a:rPr>
              <a:t>Pre-harvest interval: </a:t>
            </a:r>
            <a:r>
              <a:rPr lang="en-US" dirty="0">
                <a:latin typeface="Times New Roman" panose="02020603050405020304" pitchFamily="18" charset="0"/>
                <a:cs typeface="Times New Roman" panose="02020603050405020304" pitchFamily="18" charset="0"/>
              </a:rPr>
              <a:t>the period after the last pesticide application and the safe harvesting of crops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0"/>
            <a:r>
              <a:rPr lang="en-US" b="1" dirty="0">
                <a:latin typeface="Times New Roman" panose="02020603050405020304" pitchFamily="18" charset="0"/>
                <a:cs typeface="Times New Roman" panose="02020603050405020304" pitchFamily="18" charset="0"/>
              </a:rPr>
              <a:t>Re-entry period: </a:t>
            </a:r>
            <a:r>
              <a:rPr lang="en-US" dirty="0">
                <a:latin typeface="Times New Roman" panose="02020603050405020304" pitchFamily="18" charset="0"/>
                <a:cs typeface="Times New Roman" panose="02020603050405020304" pitchFamily="18" charset="0"/>
              </a:rPr>
              <a:t>the time following agricultural chemical application after which it is safe to work in the treated </a:t>
            </a:r>
            <a:r>
              <a:rPr lang="en-US" dirty="0" smtClean="0">
                <a:latin typeface="Times New Roman" panose="02020603050405020304" pitchFamily="18" charset="0"/>
                <a:cs typeface="Times New Roman" panose="02020603050405020304" pitchFamily="18" charset="0"/>
              </a:rPr>
              <a:t>environment.</a:t>
            </a:r>
          </a:p>
          <a:p>
            <a:r>
              <a:rPr lang="en-US" b="1" dirty="0">
                <a:latin typeface="Times New Roman" panose="02020603050405020304" pitchFamily="18" charset="0"/>
                <a:cs typeface="Times New Roman" panose="02020603050405020304" pitchFamily="18" charset="0"/>
              </a:rPr>
              <a:t>Volatile chemicals: </a:t>
            </a:r>
            <a:r>
              <a:rPr lang="en-US" dirty="0">
                <a:latin typeface="Times New Roman" panose="02020603050405020304" pitchFamily="18" charset="0"/>
                <a:cs typeface="Times New Roman" panose="02020603050405020304" pitchFamily="18" charset="0"/>
              </a:rPr>
              <a:t>those chemicals or pesticides that form vapours at normal temperature and pressure</a:t>
            </a:r>
          </a:p>
          <a:p>
            <a:pPr lvl="0"/>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066836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61971532"/>
              </p:ext>
            </p:extLst>
          </p:nvPr>
        </p:nvGraphicFramePr>
        <p:xfrm>
          <a:off x="180108" y="299259"/>
          <a:ext cx="11914908" cy="6463484"/>
        </p:xfrm>
        <a:graphic>
          <a:graphicData uri="http://schemas.openxmlformats.org/drawingml/2006/table">
            <a:tbl>
              <a:tblPr firstRow="1" bandRow="1">
                <a:tableStyleId>{21E4AEA4-8DFA-4A89-87EB-49C32662AFE0}</a:tableStyleId>
              </a:tblPr>
              <a:tblGrid>
                <a:gridCol w="748147">
                  <a:extLst>
                    <a:ext uri="{9D8B030D-6E8A-4147-A177-3AD203B41FA5}">
                      <a16:colId xmlns:a16="http://schemas.microsoft.com/office/drawing/2014/main" val="106296039"/>
                    </a:ext>
                  </a:extLst>
                </a:gridCol>
                <a:gridCol w="3034145">
                  <a:extLst>
                    <a:ext uri="{9D8B030D-6E8A-4147-A177-3AD203B41FA5}">
                      <a16:colId xmlns:a16="http://schemas.microsoft.com/office/drawing/2014/main" val="634163358"/>
                    </a:ext>
                  </a:extLst>
                </a:gridCol>
                <a:gridCol w="3241964">
                  <a:extLst>
                    <a:ext uri="{9D8B030D-6E8A-4147-A177-3AD203B41FA5}">
                      <a16:colId xmlns:a16="http://schemas.microsoft.com/office/drawing/2014/main" val="2711500901"/>
                    </a:ext>
                  </a:extLst>
                </a:gridCol>
                <a:gridCol w="1537854">
                  <a:extLst>
                    <a:ext uri="{9D8B030D-6E8A-4147-A177-3AD203B41FA5}">
                      <a16:colId xmlns:a16="http://schemas.microsoft.com/office/drawing/2014/main" val="205099133"/>
                    </a:ext>
                  </a:extLst>
                </a:gridCol>
                <a:gridCol w="1366980">
                  <a:extLst>
                    <a:ext uri="{9D8B030D-6E8A-4147-A177-3AD203B41FA5}">
                      <a16:colId xmlns:a16="http://schemas.microsoft.com/office/drawing/2014/main" val="4161276157"/>
                    </a:ext>
                  </a:extLst>
                </a:gridCol>
                <a:gridCol w="1985818">
                  <a:extLst>
                    <a:ext uri="{9D8B030D-6E8A-4147-A177-3AD203B41FA5}">
                      <a16:colId xmlns:a16="http://schemas.microsoft.com/office/drawing/2014/main" val="2295262962"/>
                    </a:ext>
                  </a:extLst>
                </a:gridCol>
              </a:tblGrid>
              <a:tr h="1045681">
                <a:tc>
                  <a:txBody>
                    <a:bodyPr/>
                    <a:lstStyle/>
                    <a:p>
                      <a:r>
                        <a:rPr lang="en-US" sz="1200" dirty="0" smtClean="0">
                          <a:latin typeface="Times New Roman" panose="02020603050405020304" pitchFamily="18" charset="0"/>
                          <a:cs typeface="Times New Roman" panose="02020603050405020304" pitchFamily="18" charset="0"/>
                        </a:rPr>
                        <a:t>No</a:t>
                      </a: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400" dirty="0" smtClean="0">
                          <a:latin typeface="Times New Roman" panose="02020603050405020304" pitchFamily="18" charset="0"/>
                          <a:cs typeface="Times New Roman" panose="02020603050405020304" pitchFamily="18" charset="0"/>
                        </a:rPr>
                        <a:t>URWEGO </a:t>
                      </a:r>
                      <a:endParaRPr lang="en-US" sz="1400" dirty="0">
                        <a:latin typeface="Times New Roman" panose="02020603050405020304" pitchFamily="18" charset="0"/>
                        <a:cs typeface="Times New Roman" panose="02020603050405020304" pitchFamily="18" charset="0"/>
                      </a:endParaRPr>
                    </a:p>
                  </a:txBody>
                  <a:tcPr/>
                </a:tc>
                <a:tc>
                  <a:txBody>
                    <a:bodyPr/>
                    <a:lstStyle/>
                    <a:p>
                      <a:r>
                        <a:rPr lang="en-US" sz="1200" dirty="0" smtClean="0">
                          <a:latin typeface="Times New Roman" panose="02020603050405020304" pitchFamily="18" charset="0"/>
                          <a:cs typeface="Times New Roman" panose="02020603050405020304" pitchFamily="18" charset="0"/>
                        </a:rPr>
                        <a:t>UBWOKO </a:t>
                      </a:r>
                    </a:p>
                    <a:p>
                      <a:r>
                        <a:rPr lang="en-US" sz="1200" dirty="0" smtClean="0">
                          <a:latin typeface="Times New Roman" panose="02020603050405020304" pitchFamily="18" charset="0"/>
                          <a:cs typeface="Times New Roman" panose="02020603050405020304" pitchFamily="18" charset="0"/>
                        </a:rPr>
                        <a:t>BW’URUHUSHYA</a:t>
                      </a: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200" dirty="0" smtClean="0">
                          <a:latin typeface="Times New Roman" panose="02020603050405020304" pitchFamily="18" charset="0"/>
                          <a:cs typeface="Times New Roman" panose="02020603050405020304" pitchFamily="18" charset="0"/>
                        </a:rPr>
                        <a:t>IGIHE URUHUSHYA </a:t>
                      </a:r>
                    </a:p>
                    <a:p>
                      <a:r>
                        <a:rPr lang="en-US" sz="1200" dirty="0" smtClean="0">
                          <a:latin typeface="Times New Roman" panose="02020603050405020304" pitchFamily="18" charset="0"/>
                          <a:cs typeface="Times New Roman" panose="02020603050405020304" pitchFamily="18" charset="0"/>
                        </a:rPr>
                        <a:t>RUZAMARA</a:t>
                      </a: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200" dirty="0" smtClean="0">
                          <a:latin typeface="Times New Roman" panose="02020603050405020304" pitchFamily="18" charset="0"/>
                          <a:cs typeface="Times New Roman" panose="02020603050405020304" pitchFamily="18" charset="0"/>
                        </a:rPr>
                        <a:t>AMAFARANGA </a:t>
                      </a:r>
                    </a:p>
                    <a:p>
                      <a:r>
                        <a:rPr lang="en-US" sz="1200" dirty="0" smtClean="0">
                          <a:latin typeface="Times New Roman" panose="02020603050405020304" pitchFamily="18" charset="0"/>
                          <a:cs typeface="Times New Roman" panose="02020603050405020304" pitchFamily="18" charset="0"/>
                        </a:rPr>
                        <a:t>ATANGWA N’USABA </a:t>
                      </a:r>
                    </a:p>
                    <a:p>
                      <a:r>
                        <a:rPr lang="en-US" sz="1200" dirty="0" smtClean="0">
                          <a:latin typeface="Times New Roman" panose="02020603050405020304" pitchFamily="18" charset="0"/>
                          <a:cs typeface="Times New Roman" panose="02020603050405020304" pitchFamily="18" charset="0"/>
                        </a:rPr>
                        <a:t>ICYEMEZO </a:t>
                      </a:r>
                    </a:p>
                    <a:p>
                      <a:r>
                        <a:rPr lang="en-US" sz="1200" dirty="0" smtClean="0">
                          <a:latin typeface="Times New Roman" panose="02020603050405020304" pitchFamily="18" charset="0"/>
                          <a:cs typeface="Times New Roman" panose="02020603050405020304" pitchFamily="18" charset="0"/>
                        </a:rPr>
                        <a:t>(</a:t>
                      </a:r>
                      <a:r>
                        <a:rPr lang="en-US" sz="1200" dirty="0" err="1" smtClean="0">
                          <a:latin typeface="Times New Roman" panose="02020603050405020304" pitchFamily="18" charset="0"/>
                          <a:cs typeface="Times New Roman" panose="02020603050405020304" pitchFamily="18" charset="0"/>
                        </a:rPr>
                        <a:t>Frw</a:t>
                      </a:r>
                      <a:r>
                        <a:rPr lang="en-US" sz="1200" dirty="0" smtClean="0">
                          <a:latin typeface="Times New Roman" panose="02020603050405020304" pitchFamily="18" charset="0"/>
                          <a:cs typeface="Times New Roman" panose="02020603050405020304" pitchFamily="18" charset="0"/>
                        </a:rPr>
                        <a:t>)</a:t>
                      </a: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400" dirty="0" smtClean="0">
                          <a:latin typeface="Times New Roman" panose="02020603050405020304" pitchFamily="18" charset="0"/>
                          <a:cs typeface="Times New Roman" panose="02020603050405020304" pitchFamily="18" charset="0"/>
                        </a:rPr>
                        <a:t>AMAFARANGA </a:t>
                      </a:r>
                    </a:p>
                    <a:p>
                      <a:r>
                        <a:rPr lang="en-US" sz="1400" dirty="0" smtClean="0">
                          <a:latin typeface="Times New Roman" panose="02020603050405020304" pitchFamily="18" charset="0"/>
                          <a:cs typeface="Times New Roman" panose="02020603050405020304" pitchFamily="18" charset="0"/>
                        </a:rPr>
                        <a:t>ATANGWA N’USABA </a:t>
                      </a:r>
                    </a:p>
                    <a:p>
                      <a:r>
                        <a:rPr lang="en-US" sz="1400" dirty="0" smtClean="0">
                          <a:latin typeface="Times New Roman" panose="02020603050405020304" pitchFamily="18" charset="0"/>
                          <a:cs typeface="Times New Roman" panose="02020603050405020304" pitchFamily="18" charset="0"/>
                        </a:rPr>
                        <a:t>KONGERA IGIHE </a:t>
                      </a:r>
                    </a:p>
                    <a:p>
                      <a:r>
                        <a:rPr lang="en-US" sz="1400" dirty="0" smtClean="0">
                          <a:latin typeface="Times New Roman" panose="02020603050405020304" pitchFamily="18" charset="0"/>
                          <a:cs typeface="Times New Roman" panose="02020603050405020304" pitchFamily="18" charset="0"/>
                        </a:rPr>
                        <a:t>CY’ICYEMEZO </a:t>
                      </a:r>
                    </a:p>
                    <a:p>
                      <a:r>
                        <a:rPr lang="en-US" sz="1400" dirty="0" smtClean="0">
                          <a:latin typeface="Times New Roman" panose="02020603050405020304" pitchFamily="18" charset="0"/>
                          <a:cs typeface="Times New Roman" panose="02020603050405020304" pitchFamily="18" charset="0"/>
                        </a:rPr>
                        <a:t>(</a:t>
                      </a:r>
                      <a:r>
                        <a:rPr lang="en-US" sz="1400" dirty="0" err="1" smtClean="0">
                          <a:latin typeface="Times New Roman" panose="02020603050405020304" pitchFamily="18" charset="0"/>
                          <a:cs typeface="Times New Roman" panose="02020603050405020304" pitchFamily="18" charset="0"/>
                        </a:rPr>
                        <a:t>Frw</a:t>
                      </a:r>
                      <a:r>
                        <a:rPr lang="en-US" sz="1400" dirty="0" smtClean="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58453732"/>
                  </a:ext>
                </a:extLst>
              </a:tr>
              <a:tr h="497493">
                <a:tc>
                  <a:txBody>
                    <a:bodyPr/>
                    <a:lstStyle/>
                    <a:p>
                      <a:r>
                        <a:rPr lang="en-US" sz="1200" dirty="0" smtClean="0">
                          <a:latin typeface="Times New Roman" panose="02020603050405020304" pitchFamily="18" charset="0"/>
                          <a:cs typeface="Times New Roman" panose="02020603050405020304" pitchFamily="18" charset="0"/>
                        </a:rPr>
                        <a:t>1</a:t>
                      </a: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800" dirty="0" err="1" smtClean="0">
                          <a:latin typeface="Times New Roman" panose="02020603050405020304" pitchFamily="18" charset="0"/>
                          <a:cs typeface="Times New Roman" panose="02020603050405020304" pitchFamily="18" charset="0"/>
                        </a:rPr>
                        <a:t>Utumiza</a:t>
                      </a:r>
                      <a:r>
                        <a:rPr lang="en-US" sz="1800" dirty="0" smtClean="0">
                          <a:latin typeface="Times New Roman" panose="02020603050405020304" pitchFamily="18" charset="0"/>
                          <a:cs typeface="Times New Roman" panose="02020603050405020304" pitchFamily="18" charset="0"/>
                        </a:rPr>
                        <a:t> mu </a:t>
                      </a:r>
                      <a:r>
                        <a:rPr lang="en-US" sz="1800" dirty="0" err="1" smtClean="0">
                          <a:latin typeface="Times New Roman" panose="02020603050405020304" pitchFamily="18" charset="0"/>
                          <a:cs typeface="Times New Roman" panose="02020603050405020304" pitchFamily="18" charset="0"/>
                        </a:rPr>
                        <a:t>mahanga</a:t>
                      </a:r>
                      <a:endParaRPr lang="en-US" sz="1800" dirty="0">
                        <a:latin typeface="Times New Roman" panose="02020603050405020304" pitchFamily="18" charset="0"/>
                        <a:cs typeface="Times New Roman" panose="02020603050405020304" pitchFamily="18" charset="0"/>
                      </a:endParaRPr>
                    </a:p>
                  </a:txBody>
                  <a:tcPr/>
                </a:tc>
                <a:tc>
                  <a:txBody>
                    <a:bodyPr/>
                    <a:lstStyle/>
                    <a:p>
                      <a:r>
                        <a:rPr lang="en-US" sz="1400" dirty="0" err="1" smtClean="0">
                          <a:latin typeface="Times New Roman" panose="02020603050405020304" pitchFamily="18" charset="0"/>
                          <a:cs typeface="Times New Roman" panose="02020603050405020304" pitchFamily="18" charset="0"/>
                        </a:rPr>
                        <a:t>Uruhushya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rwo</a:t>
                      </a:r>
                      <a:r>
                        <a:rPr lang="en-US" sz="1400" baseline="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gutumiza</a:t>
                      </a:r>
                      <a:r>
                        <a:rPr lang="en-US"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mu </a:t>
                      </a:r>
                      <a:r>
                        <a:rPr lang="en-US" sz="1400" dirty="0" err="1" smtClean="0">
                          <a:latin typeface="Times New Roman" panose="02020603050405020304" pitchFamily="18" charset="0"/>
                          <a:cs typeface="Times New Roman" panose="02020603050405020304" pitchFamily="18" charset="0"/>
                        </a:rPr>
                        <a:t>mahanga</a:t>
                      </a:r>
                      <a:endParaRPr lang="en-US" sz="1400" dirty="0">
                        <a:latin typeface="Times New Roman" panose="02020603050405020304" pitchFamily="18" charset="0"/>
                        <a:cs typeface="Times New Roman" panose="02020603050405020304" pitchFamily="18" charset="0"/>
                      </a:endParaRPr>
                    </a:p>
                  </a:txBody>
                  <a:tcPr/>
                </a:tc>
                <a:tc>
                  <a:txBody>
                    <a:bodyPr/>
                    <a:lstStyle/>
                    <a:p>
                      <a:r>
                        <a:rPr lang="en-US" sz="2000" dirty="0" err="1" smtClean="0">
                          <a:latin typeface="Times New Roman" panose="02020603050405020304" pitchFamily="18" charset="0"/>
                          <a:cs typeface="Times New Roman" panose="02020603050405020304" pitchFamily="18" charset="0"/>
                        </a:rPr>
                        <a:t>Imyaka</a:t>
                      </a:r>
                      <a:r>
                        <a:rPr lang="en-US" sz="2000" dirty="0" smtClean="0">
                          <a:latin typeface="Times New Roman" panose="02020603050405020304" pitchFamily="18" charset="0"/>
                          <a:cs typeface="Times New Roman" panose="02020603050405020304" pitchFamily="18" charset="0"/>
                        </a:rPr>
                        <a:t> 5</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1200" dirty="0" smtClean="0">
                          <a:latin typeface="Times New Roman" panose="02020603050405020304" pitchFamily="18" charset="0"/>
                          <a:cs typeface="Times New Roman" panose="02020603050405020304" pitchFamily="18" charset="0"/>
                        </a:rPr>
                        <a:t>200.000</a:t>
                      </a: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400" dirty="0" smtClean="0">
                          <a:latin typeface="Times New Roman" panose="02020603050405020304" pitchFamily="18" charset="0"/>
                          <a:cs typeface="Times New Roman" panose="02020603050405020304" pitchFamily="18" charset="0"/>
                        </a:rPr>
                        <a:t>100.000 </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84155735"/>
                  </a:ext>
                </a:extLst>
              </a:tr>
              <a:tr h="790136">
                <a:tc>
                  <a:txBody>
                    <a:bodyPr/>
                    <a:lstStyle/>
                    <a:p>
                      <a:r>
                        <a:rPr lang="en-US" sz="1200" dirty="0" smtClean="0">
                          <a:latin typeface="Times New Roman" panose="02020603050405020304" pitchFamily="18" charset="0"/>
                          <a:cs typeface="Times New Roman" panose="02020603050405020304" pitchFamily="18" charset="0"/>
                        </a:rPr>
                        <a:t>2</a:t>
                      </a:r>
                      <a:endParaRPr lang="en-US" sz="1200" dirty="0">
                        <a:latin typeface="Times New Roman" panose="02020603050405020304" pitchFamily="18" charset="0"/>
                        <a:cs typeface="Times New Roman" panose="02020603050405020304" pitchFamily="18" charset="0"/>
                      </a:endParaRPr>
                    </a:p>
                  </a:txBody>
                  <a:tcPr/>
                </a:tc>
                <a:tc>
                  <a:txBody>
                    <a:bodyPr/>
                    <a:lstStyle/>
                    <a:p>
                      <a:r>
                        <a:rPr lang="pl-PL" sz="1800" dirty="0" smtClean="0">
                          <a:latin typeface="Times New Roman" panose="02020603050405020304" pitchFamily="18" charset="0"/>
                          <a:cs typeface="Times New Roman" panose="02020603050405020304" pitchFamily="18" charset="0"/>
                        </a:rPr>
                        <a:t>Uwohereza mu </a:t>
                      </a:r>
                      <a:r>
                        <a:rPr lang="pl-PL" sz="1800" dirty="0" smtClean="0">
                          <a:latin typeface="Times New Roman" panose="02020603050405020304" pitchFamily="18" charset="0"/>
                          <a:cs typeface="Times New Roman" panose="02020603050405020304" pitchFamily="18" charset="0"/>
                        </a:rPr>
                        <a:t>mahanga </a:t>
                      </a:r>
                      <a:endParaRPr lang="pl-PL" sz="1800" dirty="0" smtClean="0">
                        <a:latin typeface="Times New Roman" panose="02020603050405020304" pitchFamily="18" charset="0"/>
                        <a:cs typeface="Times New Roman" panose="02020603050405020304" pitchFamily="18" charset="0"/>
                      </a:endParaRPr>
                    </a:p>
                    <a:p>
                      <a:endParaRPr lang="pl-PL" sz="1400" dirty="0" smtClean="0">
                        <a:latin typeface="Times New Roman" panose="02020603050405020304" pitchFamily="18" charset="0"/>
                        <a:cs typeface="Times New Roman" panose="02020603050405020304" pitchFamily="18" charset="0"/>
                      </a:endParaRPr>
                    </a:p>
                  </a:txBody>
                  <a:tcPr/>
                </a:tc>
                <a:tc>
                  <a:txBody>
                    <a:bodyPr/>
                    <a:lstStyle/>
                    <a:p>
                      <a:r>
                        <a:rPr lang="en-US" sz="1600" dirty="0" err="1" smtClean="0">
                          <a:latin typeface="Times New Roman" panose="02020603050405020304" pitchFamily="18" charset="0"/>
                          <a:cs typeface="Times New Roman" panose="02020603050405020304" pitchFamily="18" charset="0"/>
                        </a:rPr>
                        <a:t>Uruhushya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rwo</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kohereza</a:t>
                      </a:r>
                      <a:r>
                        <a:rPr lang="en-US"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mu </a:t>
                      </a:r>
                      <a:r>
                        <a:rPr lang="en-US" sz="1600" dirty="0" err="1" smtClean="0">
                          <a:latin typeface="Times New Roman" panose="02020603050405020304" pitchFamily="18" charset="0"/>
                          <a:cs typeface="Times New Roman" panose="02020603050405020304" pitchFamily="18" charset="0"/>
                        </a:rPr>
                        <a:t>mahanga</a:t>
                      </a:r>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2000" dirty="0" err="1" smtClean="0">
                          <a:latin typeface="Times New Roman" panose="02020603050405020304" pitchFamily="18" charset="0"/>
                          <a:cs typeface="Times New Roman" panose="02020603050405020304" pitchFamily="18" charset="0"/>
                        </a:rPr>
                        <a:t>Imyaka</a:t>
                      </a:r>
                      <a:r>
                        <a:rPr lang="en-US" sz="2000" dirty="0" smtClean="0">
                          <a:latin typeface="Times New Roman" panose="02020603050405020304" pitchFamily="18" charset="0"/>
                          <a:cs typeface="Times New Roman" panose="02020603050405020304" pitchFamily="18" charset="0"/>
                        </a:rPr>
                        <a:t> 5</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1200" dirty="0" smtClean="0">
                          <a:latin typeface="Times New Roman" panose="02020603050405020304" pitchFamily="18" charset="0"/>
                          <a:cs typeface="Times New Roman" panose="02020603050405020304" pitchFamily="18" charset="0"/>
                        </a:rPr>
                        <a:t>100.000</a:t>
                      </a: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400" dirty="0" smtClean="0">
                          <a:latin typeface="Times New Roman" panose="02020603050405020304" pitchFamily="18" charset="0"/>
                          <a:cs typeface="Times New Roman" panose="02020603050405020304" pitchFamily="18" charset="0"/>
                        </a:rPr>
                        <a:t>50.000 </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06434669"/>
                  </a:ext>
                </a:extLst>
              </a:tr>
              <a:tr h="1623557">
                <a:tc>
                  <a:txBody>
                    <a:bodyPr/>
                    <a:lstStyle/>
                    <a:p>
                      <a:r>
                        <a:rPr lang="en-US" sz="1200" dirty="0" smtClean="0">
                          <a:latin typeface="Times New Roman" panose="02020603050405020304" pitchFamily="18" charset="0"/>
                          <a:cs typeface="Times New Roman" panose="02020603050405020304" pitchFamily="18" charset="0"/>
                        </a:rPr>
                        <a:t>3</a:t>
                      </a: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800" dirty="0" err="1" smtClean="0">
                          <a:latin typeface="Times New Roman" panose="02020603050405020304" pitchFamily="18" charset="0"/>
                          <a:cs typeface="Times New Roman" panose="02020603050405020304" pitchFamily="18" charset="0"/>
                        </a:rPr>
                        <a:t>Umucuruzi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w’imiti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n’ifumbire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mvaruganda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bikoreshwa</a:t>
                      </a:r>
                      <a:r>
                        <a:rPr lang="en-US" sz="1800"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mu </a:t>
                      </a:r>
                      <a:r>
                        <a:rPr lang="en-US" sz="1800" dirty="0" err="1" smtClean="0">
                          <a:latin typeface="Times New Roman" panose="02020603050405020304" pitchFamily="18" charset="0"/>
                          <a:cs typeface="Times New Roman" panose="02020603050405020304" pitchFamily="18" charset="0"/>
                        </a:rPr>
                        <a:t>buhinzi</a:t>
                      </a:r>
                      <a:r>
                        <a:rPr lang="en-US" sz="1800"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a:t>
                      </a:r>
                      <a:r>
                        <a:rPr lang="en-US" sz="1800" dirty="0" err="1" smtClean="0">
                          <a:latin typeface="Times New Roman" panose="02020603050405020304" pitchFamily="18" charset="0"/>
                          <a:cs typeface="Times New Roman" panose="02020603050405020304" pitchFamily="18" charset="0"/>
                        </a:rPr>
                        <a:t>Uhungira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Ukora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akazi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kajyanye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n’uwo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mwuga</a:t>
                      </a:r>
                      <a:endParaRPr lang="en-US" sz="1800" dirty="0">
                        <a:latin typeface="Times New Roman" panose="02020603050405020304" pitchFamily="18" charset="0"/>
                        <a:cs typeface="Times New Roman" panose="02020603050405020304" pitchFamily="18" charset="0"/>
                      </a:endParaRPr>
                    </a:p>
                  </a:txBody>
                  <a:tcPr/>
                </a:tc>
                <a:tc>
                  <a:txBody>
                    <a:bodyPr/>
                    <a:lstStyle/>
                    <a:p>
                      <a:r>
                        <a:rPr lang="en-US" sz="1600" dirty="0" err="1" smtClean="0">
                          <a:latin typeface="Times New Roman" panose="02020603050405020304" pitchFamily="18" charset="0"/>
                          <a:cs typeface="Times New Roman" panose="02020603050405020304" pitchFamily="18" charset="0"/>
                        </a:rPr>
                        <a:t>Uruhushya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rwo</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gucuruza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imiti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n’ifumbire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mvaruganda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bikoreshwa</a:t>
                      </a:r>
                      <a:r>
                        <a:rPr lang="en-US"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mu </a:t>
                      </a:r>
                      <a:r>
                        <a:rPr lang="en-US" sz="1600" dirty="0" err="1" smtClean="0">
                          <a:latin typeface="Times New Roman" panose="02020603050405020304" pitchFamily="18" charset="0"/>
                          <a:cs typeface="Times New Roman" panose="02020603050405020304" pitchFamily="18" charset="0"/>
                        </a:rPr>
                        <a:t>buhinzi</a:t>
                      </a:r>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2000" dirty="0" err="1" smtClean="0">
                          <a:latin typeface="Times New Roman" panose="02020603050405020304" pitchFamily="18" charset="0"/>
                          <a:cs typeface="Times New Roman" panose="02020603050405020304" pitchFamily="18" charset="0"/>
                        </a:rPr>
                        <a:t>Imyaka</a:t>
                      </a:r>
                      <a:r>
                        <a:rPr lang="en-US" sz="2000" dirty="0" smtClean="0">
                          <a:latin typeface="Times New Roman" panose="02020603050405020304" pitchFamily="18" charset="0"/>
                          <a:cs typeface="Times New Roman" panose="02020603050405020304" pitchFamily="18" charset="0"/>
                        </a:rPr>
                        <a:t> 5</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1200" dirty="0" smtClean="0">
                          <a:latin typeface="Times New Roman" panose="02020603050405020304" pitchFamily="18" charset="0"/>
                          <a:cs typeface="Times New Roman" panose="02020603050405020304" pitchFamily="18" charset="0"/>
                        </a:rPr>
                        <a:t>50.000</a:t>
                      </a: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400" dirty="0" smtClean="0">
                          <a:latin typeface="Times New Roman" panose="02020603050405020304" pitchFamily="18" charset="0"/>
                          <a:cs typeface="Times New Roman" panose="02020603050405020304" pitchFamily="18" charset="0"/>
                        </a:rPr>
                        <a:t>50.000 </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34199080"/>
                  </a:ext>
                </a:extLst>
              </a:tr>
              <a:tr h="2394058">
                <a:tc>
                  <a:txBody>
                    <a:bodyPr/>
                    <a:lstStyle/>
                    <a:p>
                      <a:r>
                        <a:rPr lang="en-US" sz="1200" dirty="0" smtClean="0">
                          <a:latin typeface="Times New Roman" panose="02020603050405020304" pitchFamily="18" charset="0"/>
                          <a:cs typeface="Times New Roman" panose="02020603050405020304" pitchFamily="18" charset="0"/>
                        </a:rPr>
                        <a:t>4</a:t>
                      </a: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800" dirty="0" err="1" smtClean="0">
                          <a:latin typeface="Times New Roman" panose="02020603050405020304" pitchFamily="18" charset="0"/>
                          <a:cs typeface="Times New Roman" panose="02020603050405020304" pitchFamily="18" charset="0"/>
                        </a:rPr>
                        <a:t>Iyandikisha</a:t>
                      </a:r>
                      <a:r>
                        <a:rPr lang="en-US" sz="1800"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ry’inyubako</a:t>
                      </a:r>
                      <a:r>
                        <a:rPr lang="en-US" sz="1800" dirty="0" smtClean="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Utumiza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n’uwoherezamu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mahanga</a:t>
                      </a:r>
                      <a:endParaRPr lang="en-US" sz="1800" dirty="0" smtClean="0">
                        <a:latin typeface="Times New Roman" panose="02020603050405020304" pitchFamily="18" charset="0"/>
                        <a:cs typeface="Times New Roman" panose="02020603050405020304" pitchFamily="18" charset="0"/>
                      </a:endParaRPr>
                    </a:p>
                    <a:p>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Umucuruzi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w’imiti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n’ifumbire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mvaruganda</a:t>
                      </a:r>
                      <a:r>
                        <a:rPr lang="en-US" sz="1800" baseline="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bikoreshwa</a:t>
                      </a:r>
                      <a:r>
                        <a:rPr lang="en-US" sz="1800" dirty="0" smtClean="0">
                          <a:latin typeface="Times New Roman" panose="02020603050405020304" pitchFamily="18" charset="0"/>
                          <a:cs typeface="Times New Roman" panose="02020603050405020304" pitchFamily="18" charset="0"/>
                        </a:rPr>
                        <a:t> mu </a:t>
                      </a:r>
                      <a:r>
                        <a:rPr lang="en-US" sz="1800" dirty="0" err="1" smtClean="0">
                          <a:latin typeface="Times New Roman" panose="02020603050405020304" pitchFamily="18" charset="0"/>
                          <a:cs typeface="Times New Roman" panose="02020603050405020304" pitchFamily="18" charset="0"/>
                        </a:rPr>
                        <a:t>buhinzi</a:t>
                      </a:r>
                      <a:r>
                        <a:rPr lang="en-US" sz="1800" dirty="0" smtClean="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txBody>
                  <a:tcPr/>
                </a:tc>
                <a:tc>
                  <a:txBody>
                    <a:bodyPr/>
                    <a:lstStyle/>
                    <a:p>
                      <a:r>
                        <a:rPr lang="en-US" sz="1800" dirty="0" smtClean="0">
                          <a:latin typeface="Times New Roman" panose="02020603050405020304" pitchFamily="18" charset="0"/>
                          <a:cs typeface="Times New Roman" panose="02020603050405020304" pitchFamily="18" charset="0"/>
                        </a:rPr>
                        <a:t>Icyemezo </a:t>
                      </a:r>
                      <a:r>
                        <a:rPr lang="en-US" sz="1800" dirty="0" smtClean="0">
                          <a:latin typeface="Times New Roman" panose="02020603050405020304" pitchFamily="18" charset="0"/>
                          <a:cs typeface="Times New Roman" panose="02020603050405020304" pitchFamily="18" charset="0"/>
                        </a:rPr>
                        <a:t>cy’iyandikisha</a:t>
                      </a:r>
                      <a:r>
                        <a:rPr lang="en-US" sz="1800" baseline="0"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ry’inyubako </a:t>
                      </a:r>
                      <a:endParaRPr lang="en-US" sz="1800" dirty="0">
                        <a:latin typeface="Times New Roman" panose="02020603050405020304" pitchFamily="18" charset="0"/>
                        <a:cs typeface="Times New Roman" panose="02020603050405020304" pitchFamily="18" charset="0"/>
                      </a:endParaRPr>
                    </a:p>
                  </a:txBody>
                  <a:tcPr/>
                </a:tc>
                <a:tc>
                  <a:txBody>
                    <a:bodyPr/>
                    <a:lstStyle/>
                    <a:p>
                      <a:r>
                        <a:rPr lang="en-US" sz="2000" dirty="0" err="1" smtClean="0">
                          <a:latin typeface="Times New Roman" panose="02020603050405020304" pitchFamily="18" charset="0"/>
                          <a:cs typeface="Times New Roman" panose="02020603050405020304" pitchFamily="18" charset="0"/>
                        </a:rPr>
                        <a:t>Imyaka</a:t>
                      </a:r>
                      <a:r>
                        <a:rPr lang="en-US" sz="2000" dirty="0" smtClean="0">
                          <a:latin typeface="Times New Roman" panose="02020603050405020304" pitchFamily="18" charset="0"/>
                          <a:cs typeface="Times New Roman" panose="02020603050405020304" pitchFamily="18" charset="0"/>
                        </a:rPr>
                        <a:t> 5 </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1200" dirty="0" smtClean="0">
                          <a:latin typeface="Times New Roman" panose="02020603050405020304" pitchFamily="18" charset="0"/>
                          <a:cs typeface="Times New Roman" panose="02020603050405020304" pitchFamily="18" charset="0"/>
                        </a:rPr>
                        <a:t>100.000 </a:t>
                      </a:r>
                    </a:p>
                    <a:p>
                      <a:r>
                        <a:rPr lang="en-US" sz="1200" dirty="0" smtClean="0">
                          <a:latin typeface="Times New Roman" panose="02020603050405020304" pitchFamily="18" charset="0"/>
                          <a:cs typeface="Times New Roman" panose="02020603050405020304" pitchFamily="18" charset="0"/>
                        </a:rPr>
                        <a:t>    </a:t>
                      </a:r>
                    </a:p>
                    <a:p>
                      <a:r>
                        <a:rPr lang="en-US" sz="1200" dirty="0" smtClean="0">
                          <a:latin typeface="Times New Roman" panose="02020603050405020304" pitchFamily="18" charset="0"/>
                          <a:cs typeface="Times New Roman" panose="02020603050405020304" pitchFamily="18" charset="0"/>
                        </a:rPr>
                        <a:t> </a:t>
                      </a:r>
                    </a:p>
                    <a:p>
                      <a:r>
                        <a:rPr lang="en-US" sz="1200" dirty="0" smtClean="0">
                          <a:latin typeface="Times New Roman" panose="02020603050405020304" pitchFamily="18" charset="0"/>
                          <a:cs typeface="Times New Roman" panose="02020603050405020304" pitchFamily="18" charset="0"/>
                        </a:rPr>
                        <a:t>15.00</a:t>
                      </a: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400" dirty="0" smtClean="0">
                          <a:latin typeface="Times New Roman" panose="02020603050405020304" pitchFamily="18" charset="0"/>
                          <a:cs typeface="Times New Roman" panose="02020603050405020304" pitchFamily="18" charset="0"/>
                        </a:rPr>
                        <a:t> 50.000 </a:t>
                      </a:r>
                    </a:p>
                    <a:p>
                      <a:r>
                        <a:rPr lang="en-US" sz="1400" dirty="0" smtClean="0">
                          <a:latin typeface="Times New Roman" panose="02020603050405020304" pitchFamily="18" charset="0"/>
                          <a:cs typeface="Times New Roman" panose="02020603050405020304" pitchFamily="18" charset="0"/>
                        </a:rPr>
                        <a:t> </a:t>
                      </a:r>
                    </a:p>
                    <a:p>
                      <a:r>
                        <a:rPr lang="en-US" sz="1400" dirty="0" smtClean="0">
                          <a:latin typeface="Times New Roman" panose="02020603050405020304" pitchFamily="18" charset="0"/>
                          <a:cs typeface="Times New Roman" panose="02020603050405020304" pitchFamily="18" charset="0"/>
                        </a:rPr>
                        <a:t> </a:t>
                      </a:r>
                    </a:p>
                    <a:p>
                      <a:r>
                        <a:rPr lang="en-US" sz="1400" dirty="0" smtClean="0">
                          <a:latin typeface="Times New Roman" panose="02020603050405020304" pitchFamily="18" charset="0"/>
                          <a:cs typeface="Times New Roman" panose="02020603050405020304" pitchFamily="18" charset="0"/>
                        </a:rPr>
                        <a:t> 10.000 </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86648950"/>
                  </a:ext>
                </a:extLst>
              </a:tr>
            </a:tbl>
          </a:graphicData>
        </a:graphic>
      </p:graphicFrame>
    </p:spTree>
    <p:extLst>
      <p:ext uri="{BB962C8B-B14F-4D97-AF65-F5344CB8AC3E}">
        <p14:creationId xmlns:p14="http://schemas.microsoft.com/office/powerpoint/2010/main" val="47552699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826" y="8787"/>
            <a:ext cx="10887974" cy="1449148"/>
          </a:xfrm>
        </p:spPr>
        <p:txBody>
          <a:bodyPr>
            <a:noAutofit/>
          </a:bodyPr>
          <a:lstStyle/>
          <a:p>
            <a:r>
              <a:rPr lang="en-US" sz="2000" dirty="0">
                <a:latin typeface="Times New Roman" panose="02020603050405020304" pitchFamily="18" charset="0"/>
                <a:cs typeface="Times New Roman" panose="02020603050405020304" pitchFamily="18" charset="0"/>
              </a:rPr>
              <a:t>ANNEX II TO MINISTERIAL ORDER </a:t>
            </a:r>
            <a:r>
              <a:rPr lang="en-US" sz="2000" dirty="0" smtClean="0">
                <a:latin typeface="Times New Roman" panose="02020603050405020304" pitchFamily="18" charset="0"/>
                <a:cs typeface="Times New Roman" panose="02020603050405020304" pitchFamily="18" charset="0"/>
              </a:rPr>
              <a:t>N</a:t>
            </a:r>
            <a:r>
              <a:rPr lang="en-US" sz="2000" dirty="0">
                <a:latin typeface="Times New Roman" panose="02020603050405020304" pitchFamily="18" charset="0"/>
                <a:cs typeface="Times New Roman" panose="02020603050405020304" pitchFamily="18" charset="0"/>
              </a:rPr>
              <a:t>°  002/11.30  OF  14/07/2016  </a:t>
            </a:r>
            <a:r>
              <a:rPr lang="en-US" sz="2000" dirty="0" smtClean="0">
                <a:latin typeface="Times New Roman" panose="02020603050405020304" pitchFamily="18" charset="0"/>
                <a:cs typeface="Times New Roman" panose="02020603050405020304" pitchFamily="18" charset="0"/>
              </a:rPr>
              <a:t>DETERMINING </a:t>
            </a:r>
            <a:r>
              <a:rPr lang="en-US" sz="2000" dirty="0">
                <a:latin typeface="Times New Roman" panose="02020603050405020304" pitchFamily="18" charset="0"/>
                <a:cs typeface="Times New Roman" panose="02020603050405020304" pitchFamily="18" charset="0"/>
              </a:rPr>
              <a:t>REGULATION </a:t>
            </a:r>
            <a:r>
              <a:rPr lang="en-US" sz="2000" dirty="0" smtClean="0">
                <a:latin typeface="Times New Roman" panose="02020603050405020304" pitchFamily="18" charset="0"/>
                <a:cs typeface="Times New Roman" panose="02020603050405020304" pitchFamily="18" charset="0"/>
              </a:rPr>
              <a:t>GOVERNING  </a:t>
            </a:r>
            <a:r>
              <a:rPr lang="en-US" sz="2000" dirty="0">
                <a:latin typeface="Times New Roman" panose="02020603050405020304" pitchFamily="18" charset="0"/>
                <a:cs typeface="Times New Roman" panose="02020603050405020304" pitchFamily="18" charset="0"/>
              </a:rPr>
              <a:t>AGROCHEMICALS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13334417"/>
              </p:ext>
            </p:extLst>
          </p:nvPr>
        </p:nvGraphicFramePr>
        <p:xfrm>
          <a:off x="225005" y="1158675"/>
          <a:ext cx="11745323" cy="5558008"/>
        </p:xfrm>
        <a:graphic>
          <a:graphicData uri="http://schemas.openxmlformats.org/drawingml/2006/table">
            <a:tbl>
              <a:tblPr firstRow="1" bandRow="1">
                <a:tableStyleId>{21E4AEA4-8DFA-4A89-87EB-49C32662AFE0}</a:tableStyleId>
              </a:tblPr>
              <a:tblGrid>
                <a:gridCol w="961467">
                  <a:extLst>
                    <a:ext uri="{9D8B030D-6E8A-4147-A177-3AD203B41FA5}">
                      <a16:colId xmlns:a16="http://schemas.microsoft.com/office/drawing/2014/main" val="106296039"/>
                    </a:ext>
                  </a:extLst>
                </a:gridCol>
                <a:gridCol w="2953640">
                  <a:extLst>
                    <a:ext uri="{9D8B030D-6E8A-4147-A177-3AD203B41FA5}">
                      <a16:colId xmlns:a16="http://schemas.microsoft.com/office/drawing/2014/main" val="634163358"/>
                    </a:ext>
                  </a:extLst>
                </a:gridCol>
                <a:gridCol w="1957554">
                  <a:extLst>
                    <a:ext uri="{9D8B030D-6E8A-4147-A177-3AD203B41FA5}">
                      <a16:colId xmlns:a16="http://schemas.microsoft.com/office/drawing/2014/main" val="2711500901"/>
                    </a:ext>
                  </a:extLst>
                </a:gridCol>
                <a:gridCol w="1957554">
                  <a:extLst>
                    <a:ext uri="{9D8B030D-6E8A-4147-A177-3AD203B41FA5}">
                      <a16:colId xmlns:a16="http://schemas.microsoft.com/office/drawing/2014/main" val="205099133"/>
                    </a:ext>
                  </a:extLst>
                </a:gridCol>
                <a:gridCol w="1957554">
                  <a:extLst>
                    <a:ext uri="{9D8B030D-6E8A-4147-A177-3AD203B41FA5}">
                      <a16:colId xmlns:a16="http://schemas.microsoft.com/office/drawing/2014/main" val="4161276157"/>
                    </a:ext>
                  </a:extLst>
                </a:gridCol>
                <a:gridCol w="1957554">
                  <a:extLst>
                    <a:ext uri="{9D8B030D-6E8A-4147-A177-3AD203B41FA5}">
                      <a16:colId xmlns:a16="http://schemas.microsoft.com/office/drawing/2014/main" val="2295262962"/>
                    </a:ext>
                  </a:extLst>
                </a:gridCol>
              </a:tblGrid>
              <a:tr h="967520">
                <a:tc>
                  <a:txBody>
                    <a:bodyPr/>
                    <a:lstStyle/>
                    <a:p>
                      <a:r>
                        <a:rPr lang="en-US" dirty="0" smtClean="0">
                          <a:latin typeface="Times New Roman" panose="02020603050405020304" pitchFamily="18" charset="0"/>
                          <a:cs typeface="Times New Roman" panose="02020603050405020304" pitchFamily="18" charset="0"/>
                        </a:rPr>
                        <a:t>No</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CATEGORY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TYPE OF LICENS</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VALIDITY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APPLICATION FEE </a:t>
                      </a:r>
                    </a:p>
                    <a:p>
                      <a:r>
                        <a:rPr lang="en-US" dirty="0" smtClean="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Frw</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APPLICATION FEE </a:t>
                      </a:r>
                    </a:p>
                    <a:p>
                      <a:r>
                        <a:rPr lang="en-US" dirty="0" smtClean="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Frw</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58453732"/>
                  </a:ext>
                </a:extLst>
              </a:tr>
              <a:tr h="967520">
                <a:tc>
                  <a:txBody>
                    <a:bodyPr/>
                    <a:lstStyle/>
                    <a:p>
                      <a:r>
                        <a:rPr lang="en-US" dirty="0" smtClean="0">
                          <a:latin typeface="Times New Roman" panose="02020603050405020304" pitchFamily="18" charset="0"/>
                          <a:cs typeface="Times New Roman" panose="02020603050405020304" pitchFamily="18" charset="0"/>
                        </a:rPr>
                        <a:t>1</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  Importer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Importation license</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 Years</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200,000</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100,000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84155735"/>
                  </a:ext>
                </a:extLst>
              </a:tr>
              <a:tr h="967520">
                <a:tc>
                  <a:txBody>
                    <a:bodyPr/>
                    <a:lstStyle/>
                    <a:p>
                      <a:r>
                        <a:rPr lang="en-US" dirty="0" smtClean="0">
                          <a:latin typeface="Times New Roman" panose="02020603050405020304" pitchFamily="18" charset="0"/>
                          <a:cs typeface="Times New Roman" panose="02020603050405020304" pitchFamily="18" charset="0"/>
                        </a:rPr>
                        <a:t>2</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Exporter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Exportation license</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 Years</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100,000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50,000</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06434669"/>
                  </a:ext>
                </a:extLst>
              </a:tr>
              <a:tr h="1190373">
                <a:tc>
                  <a:txBody>
                    <a:bodyPr/>
                    <a:lstStyle/>
                    <a:p>
                      <a:r>
                        <a:rPr lang="en-US" dirty="0" smtClean="0">
                          <a:latin typeface="Times New Roman" panose="02020603050405020304" pitchFamily="18" charset="0"/>
                          <a:cs typeface="Times New Roman" panose="02020603050405020304" pitchFamily="18" charset="0"/>
                        </a:rPr>
                        <a:t>3</a:t>
                      </a:r>
                      <a:endParaRPr lang="en-US" dirty="0">
                        <a:latin typeface="Times New Roman" panose="02020603050405020304" pitchFamily="18" charset="0"/>
                        <a:cs typeface="Times New Roman" panose="02020603050405020304" pitchFamily="18" charset="0"/>
                      </a:endParaRPr>
                    </a:p>
                  </a:txBody>
                  <a:tcPr/>
                </a:tc>
                <a:tc>
                  <a:txBody>
                    <a:bodyPr/>
                    <a:lstStyle/>
                    <a:p>
                      <a:r>
                        <a:rPr lang="it-IT" dirty="0" smtClean="0">
                          <a:latin typeface="Times New Roman" panose="02020603050405020304" pitchFamily="18" charset="0"/>
                          <a:cs typeface="Times New Roman" panose="02020603050405020304" pitchFamily="18" charset="0"/>
                        </a:rPr>
                        <a:t>Agro dealer, </a:t>
                      </a:r>
                    </a:p>
                    <a:p>
                      <a:r>
                        <a:rPr lang="it-IT" dirty="0" smtClean="0">
                          <a:latin typeface="Times New Roman" panose="02020603050405020304" pitchFamily="18" charset="0"/>
                          <a:cs typeface="Times New Roman" panose="02020603050405020304" pitchFamily="18" charset="0"/>
                        </a:rPr>
                        <a:t>/Fumigator/ </a:t>
                      </a:r>
                    </a:p>
                    <a:p>
                      <a:r>
                        <a:rPr lang="it-IT" dirty="0" smtClean="0">
                          <a:latin typeface="Times New Roman" panose="02020603050405020304" pitchFamily="18" charset="0"/>
                          <a:cs typeface="Times New Roman" panose="02020603050405020304" pitchFamily="18" charset="0"/>
                        </a:rPr>
                        <a:t>Commercial </a:t>
                      </a:r>
                    </a:p>
                    <a:p>
                      <a:r>
                        <a:rPr lang="it-IT" dirty="0" smtClean="0">
                          <a:latin typeface="Times New Roman" panose="02020603050405020304" pitchFamily="18" charset="0"/>
                          <a:cs typeface="Times New Roman" panose="02020603050405020304" pitchFamily="18" charset="0"/>
                        </a:rPr>
                        <a:t>applicator</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Agro dealership </a:t>
                      </a:r>
                    </a:p>
                    <a:p>
                      <a:r>
                        <a:rPr lang="en-US" dirty="0" smtClean="0">
                          <a:latin typeface="Times New Roman" panose="02020603050405020304" pitchFamily="18" charset="0"/>
                          <a:cs typeface="Times New Roman" panose="02020603050405020304" pitchFamily="18" charset="0"/>
                        </a:rPr>
                        <a:t>license</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 Years</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50,000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50,000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34199080"/>
                  </a:ext>
                </a:extLst>
              </a:tr>
              <a:tr h="1465075">
                <a:tc>
                  <a:txBody>
                    <a:bodyPr/>
                    <a:lstStyle/>
                    <a:p>
                      <a:r>
                        <a:rPr lang="en-US" dirty="0" smtClean="0">
                          <a:latin typeface="Times New Roman" panose="02020603050405020304" pitchFamily="18" charset="0"/>
                          <a:cs typeface="Times New Roman" panose="02020603050405020304" pitchFamily="18" charset="0"/>
                        </a:rPr>
                        <a:t>4</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Registration of</a:t>
                      </a:r>
                    </a:p>
                    <a:p>
                      <a:r>
                        <a:rPr lang="en-US" dirty="0" smtClean="0">
                          <a:latin typeface="Times New Roman" panose="02020603050405020304" pitchFamily="18" charset="0"/>
                          <a:cs typeface="Times New Roman" panose="02020603050405020304" pitchFamily="18" charset="0"/>
                        </a:rPr>
                        <a:t>Premises : </a:t>
                      </a:r>
                    </a:p>
                    <a:p>
                      <a:r>
                        <a:rPr lang="en-US" dirty="0" smtClean="0">
                          <a:latin typeface="Times New Roman" panose="02020603050405020304" pitchFamily="18" charset="0"/>
                          <a:cs typeface="Times New Roman" panose="02020603050405020304" pitchFamily="18" charset="0"/>
                        </a:rPr>
                        <a:t>•  Importer&amp; </a:t>
                      </a:r>
                    </a:p>
                    <a:p>
                      <a:r>
                        <a:rPr lang="en-US" dirty="0" smtClean="0">
                          <a:latin typeface="Times New Roman" panose="02020603050405020304" pitchFamily="18" charset="0"/>
                          <a:cs typeface="Times New Roman" panose="02020603050405020304" pitchFamily="18" charset="0"/>
                        </a:rPr>
                        <a:t>Exporter </a:t>
                      </a:r>
                    </a:p>
                    <a:p>
                      <a:r>
                        <a:rPr lang="en-US" dirty="0" smtClean="0">
                          <a:latin typeface="Times New Roman" panose="02020603050405020304" pitchFamily="18" charset="0"/>
                          <a:cs typeface="Times New Roman" panose="02020603050405020304" pitchFamily="18" charset="0"/>
                        </a:rPr>
                        <a:t>•  Agro dealer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Certificate of </a:t>
                      </a:r>
                    </a:p>
                    <a:p>
                      <a:r>
                        <a:rPr lang="en-US" dirty="0" smtClean="0">
                          <a:latin typeface="Times New Roman" panose="02020603050405020304" pitchFamily="18" charset="0"/>
                          <a:cs typeface="Times New Roman" panose="02020603050405020304" pitchFamily="18" charset="0"/>
                        </a:rPr>
                        <a:t>Premises Registration </a:t>
                      </a:r>
                    </a:p>
                    <a:p>
                      <a:r>
                        <a:rPr lang="en-US" dirty="0" smtClean="0">
                          <a:latin typeface="Times New Roman" panose="02020603050405020304" pitchFamily="18" charset="0"/>
                          <a:cs typeface="Times New Roman" panose="02020603050405020304" pitchFamily="18" charset="0"/>
                        </a:rPr>
                        <a:t>for suitability</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 Years</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 100,000    </a:t>
                      </a:r>
                    </a:p>
                    <a:p>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15,000</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 50,000 </a:t>
                      </a:r>
                    </a:p>
                    <a:p>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 10,000</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86648950"/>
                  </a:ext>
                </a:extLst>
              </a:tr>
            </a:tbl>
          </a:graphicData>
        </a:graphic>
      </p:graphicFrame>
    </p:spTree>
    <p:extLst>
      <p:ext uri="{BB962C8B-B14F-4D97-AF65-F5344CB8AC3E}">
        <p14:creationId xmlns:p14="http://schemas.microsoft.com/office/powerpoint/2010/main" val="71906667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826" y="58663"/>
            <a:ext cx="10887974" cy="1138370"/>
          </a:xfrm>
        </p:spPr>
        <p:txBody>
          <a:bodyPr>
            <a:noAutofit/>
          </a:bodyPr>
          <a:lstStyle/>
          <a:p>
            <a:r>
              <a:rPr lang="en-US" sz="2000" dirty="0">
                <a:latin typeface="Times New Roman" panose="02020603050405020304" pitchFamily="18" charset="0"/>
                <a:cs typeface="Times New Roman" panose="02020603050405020304" pitchFamily="18" charset="0"/>
              </a:rPr>
              <a:t>ANNEX II TO MINISTERIAL ORDER </a:t>
            </a:r>
            <a:r>
              <a:rPr lang="en-US" sz="2000" dirty="0" smtClean="0">
                <a:latin typeface="Times New Roman" panose="02020603050405020304" pitchFamily="18" charset="0"/>
                <a:cs typeface="Times New Roman" panose="02020603050405020304" pitchFamily="18" charset="0"/>
              </a:rPr>
              <a:t>N</a:t>
            </a:r>
            <a:r>
              <a:rPr lang="en-US" sz="2000" dirty="0">
                <a:latin typeface="Times New Roman" panose="02020603050405020304" pitchFamily="18" charset="0"/>
                <a:cs typeface="Times New Roman" panose="02020603050405020304" pitchFamily="18" charset="0"/>
              </a:rPr>
              <a:t>°  002/11.30  OF  14/07/2016  </a:t>
            </a:r>
            <a:r>
              <a:rPr lang="en-US" sz="2000" dirty="0" smtClean="0">
                <a:latin typeface="Times New Roman" panose="02020603050405020304" pitchFamily="18" charset="0"/>
                <a:cs typeface="Times New Roman" panose="02020603050405020304" pitchFamily="18" charset="0"/>
              </a:rPr>
              <a:t>DETERMINING </a:t>
            </a:r>
            <a:r>
              <a:rPr lang="en-US" sz="2000" dirty="0">
                <a:latin typeface="Times New Roman" panose="02020603050405020304" pitchFamily="18" charset="0"/>
                <a:cs typeface="Times New Roman" panose="02020603050405020304" pitchFamily="18" charset="0"/>
              </a:rPr>
              <a:t>REGULATION </a:t>
            </a:r>
            <a:r>
              <a:rPr lang="en-US" sz="2000" dirty="0" smtClean="0">
                <a:latin typeface="Times New Roman" panose="02020603050405020304" pitchFamily="18" charset="0"/>
                <a:cs typeface="Times New Roman" panose="02020603050405020304" pitchFamily="18" charset="0"/>
              </a:rPr>
              <a:t>GOVERNING  </a:t>
            </a:r>
            <a:r>
              <a:rPr lang="en-US" sz="2000" dirty="0">
                <a:latin typeface="Times New Roman" panose="02020603050405020304" pitchFamily="18" charset="0"/>
                <a:cs typeface="Times New Roman" panose="02020603050405020304" pitchFamily="18" charset="0"/>
              </a:rPr>
              <a:t>AGROCHEMICALS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08097509"/>
              </p:ext>
            </p:extLst>
          </p:nvPr>
        </p:nvGraphicFramePr>
        <p:xfrm>
          <a:off x="199822" y="931025"/>
          <a:ext cx="11925989" cy="5679143"/>
        </p:xfrm>
        <a:graphic>
          <a:graphicData uri="http://schemas.openxmlformats.org/drawingml/2006/table">
            <a:tbl>
              <a:tblPr firstRow="1" bandRow="1">
                <a:tableStyleId>{21E4AEA4-8DFA-4A89-87EB-49C32662AFE0}</a:tableStyleId>
              </a:tblPr>
              <a:tblGrid>
                <a:gridCol w="797705">
                  <a:extLst>
                    <a:ext uri="{9D8B030D-6E8A-4147-A177-3AD203B41FA5}">
                      <a16:colId xmlns:a16="http://schemas.microsoft.com/office/drawing/2014/main" val="106296039"/>
                    </a:ext>
                  </a:extLst>
                </a:gridCol>
                <a:gridCol w="2964873">
                  <a:extLst>
                    <a:ext uri="{9D8B030D-6E8A-4147-A177-3AD203B41FA5}">
                      <a16:colId xmlns:a16="http://schemas.microsoft.com/office/drawing/2014/main" val="634163358"/>
                    </a:ext>
                  </a:extLst>
                </a:gridCol>
                <a:gridCol w="3089564">
                  <a:extLst>
                    <a:ext uri="{9D8B030D-6E8A-4147-A177-3AD203B41FA5}">
                      <a16:colId xmlns:a16="http://schemas.microsoft.com/office/drawing/2014/main" val="2711500901"/>
                    </a:ext>
                  </a:extLst>
                </a:gridCol>
                <a:gridCol w="1524000">
                  <a:extLst>
                    <a:ext uri="{9D8B030D-6E8A-4147-A177-3AD203B41FA5}">
                      <a16:colId xmlns:a16="http://schemas.microsoft.com/office/drawing/2014/main" val="205099133"/>
                    </a:ext>
                  </a:extLst>
                </a:gridCol>
                <a:gridCol w="1562182">
                  <a:extLst>
                    <a:ext uri="{9D8B030D-6E8A-4147-A177-3AD203B41FA5}">
                      <a16:colId xmlns:a16="http://schemas.microsoft.com/office/drawing/2014/main" val="4161276157"/>
                    </a:ext>
                  </a:extLst>
                </a:gridCol>
                <a:gridCol w="1987665">
                  <a:extLst>
                    <a:ext uri="{9D8B030D-6E8A-4147-A177-3AD203B41FA5}">
                      <a16:colId xmlns:a16="http://schemas.microsoft.com/office/drawing/2014/main" val="2295262962"/>
                    </a:ext>
                  </a:extLst>
                </a:gridCol>
              </a:tblGrid>
              <a:tr h="1117288">
                <a:tc>
                  <a:txBody>
                    <a:bodyPr/>
                    <a:lstStyle/>
                    <a:p>
                      <a:r>
                        <a:rPr lang="en-US" dirty="0" smtClean="0">
                          <a:latin typeface="Times New Roman" panose="02020603050405020304" pitchFamily="18" charset="0"/>
                          <a:cs typeface="Times New Roman" panose="02020603050405020304" pitchFamily="18" charset="0"/>
                        </a:rPr>
                        <a:t>No</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CATEGORIE</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TYPE DE LICENCE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VALIDITE</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FRAIS DE DEMANDE </a:t>
                      </a:r>
                    </a:p>
                    <a:p>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Frw</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FRAIS DE </a:t>
                      </a:r>
                    </a:p>
                    <a:p>
                      <a:r>
                        <a:rPr lang="en-US" dirty="0" smtClean="0">
                          <a:latin typeface="Times New Roman" panose="02020603050405020304" pitchFamily="18" charset="0"/>
                          <a:cs typeface="Times New Roman" panose="02020603050405020304" pitchFamily="18" charset="0"/>
                        </a:rPr>
                        <a:t>RENOUVELLEMENT </a:t>
                      </a:r>
                    </a:p>
                    <a:p>
                      <a:r>
                        <a:rPr lang="en-US" dirty="0" smtClean="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Frw</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58453732"/>
                  </a:ext>
                </a:extLst>
              </a:tr>
              <a:tr h="705454">
                <a:tc>
                  <a:txBody>
                    <a:bodyPr/>
                    <a:lstStyle/>
                    <a:p>
                      <a:r>
                        <a:rPr lang="en-US" dirty="0" smtClean="0">
                          <a:latin typeface="Times New Roman" panose="02020603050405020304" pitchFamily="18" charset="0"/>
                          <a:cs typeface="Times New Roman" panose="02020603050405020304" pitchFamily="18" charset="0"/>
                        </a:rPr>
                        <a:t>1</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err="1" smtClean="0">
                          <a:latin typeface="Times New Roman" panose="02020603050405020304" pitchFamily="18" charset="0"/>
                          <a:cs typeface="Times New Roman" panose="02020603050405020304" pitchFamily="18" charset="0"/>
                        </a:rPr>
                        <a:t>Importateur</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err="1" smtClean="0">
                          <a:latin typeface="Times New Roman" panose="02020603050405020304" pitchFamily="18" charset="0"/>
                          <a:cs typeface="Times New Roman" panose="02020603050405020304" pitchFamily="18" charset="0"/>
                        </a:rPr>
                        <a:t>Licence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d’importation</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 </a:t>
                      </a:r>
                      <a:r>
                        <a:rPr lang="en-US" dirty="0" err="1" smtClean="0">
                          <a:latin typeface="Times New Roman" panose="02020603050405020304" pitchFamily="18" charset="0"/>
                          <a:cs typeface="Times New Roman" panose="02020603050405020304" pitchFamily="18" charset="0"/>
                        </a:rPr>
                        <a:t>ans</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200.000</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100.000</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84155735"/>
                  </a:ext>
                </a:extLst>
              </a:tr>
              <a:tr h="705454">
                <a:tc>
                  <a:txBody>
                    <a:bodyPr/>
                    <a:lstStyle/>
                    <a:p>
                      <a:r>
                        <a:rPr lang="en-US" dirty="0" smtClean="0">
                          <a:latin typeface="Times New Roman" panose="02020603050405020304" pitchFamily="18" charset="0"/>
                          <a:cs typeface="Times New Roman" panose="02020603050405020304" pitchFamily="18" charset="0"/>
                        </a:rPr>
                        <a:t>2</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Exportateur</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err="1" smtClean="0">
                          <a:latin typeface="Times New Roman" panose="02020603050405020304" pitchFamily="18" charset="0"/>
                          <a:cs typeface="Times New Roman" panose="02020603050405020304" pitchFamily="18" charset="0"/>
                        </a:rPr>
                        <a:t>Licence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d’exportation</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 </a:t>
                      </a:r>
                      <a:r>
                        <a:rPr lang="en-US" dirty="0" err="1" smtClean="0">
                          <a:latin typeface="Times New Roman" panose="02020603050405020304" pitchFamily="18" charset="0"/>
                          <a:cs typeface="Times New Roman" panose="02020603050405020304" pitchFamily="18" charset="0"/>
                        </a:rPr>
                        <a:t>ans</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100.000</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50.000</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06434669"/>
                  </a:ext>
                </a:extLst>
              </a:tr>
              <a:tr h="1117288">
                <a:tc>
                  <a:txBody>
                    <a:bodyPr/>
                    <a:lstStyle/>
                    <a:p>
                      <a:r>
                        <a:rPr lang="en-US" dirty="0" smtClean="0">
                          <a:latin typeface="Times New Roman" panose="02020603050405020304" pitchFamily="18" charset="0"/>
                          <a:cs typeface="Times New Roman" panose="02020603050405020304" pitchFamily="18" charset="0"/>
                        </a:rPr>
                        <a:t>3</a:t>
                      </a:r>
                      <a:endParaRPr lang="en-US" dirty="0">
                        <a:latin typeface="Times New Roman" panose="02020603050405020304" pitchFamily="18" charset="0"/>
                        <a:cs typeface="Times New Roman" panose="02020603050405020304" pitchFamily="18" charset="0"/>
                      </a:endParaRPr>
                    </a:p>
                  </a:txBody>
                  <a:tcPr/>
                </a:tc>
                <a:tc>
                  <a:txBody>
                    <a:bodyPr/>
                    <a:lstStyle/>
                    <a:p>
                      <a:r>
                        <a:rPr lang="fr-FR" dirty="0" smtClean="0">
                          <a:latin typeface="Times New Roman" panose="02020603050405020304" pitchFamily="18" charset="0"/>
                          <a:cs typeface="Times New Roman" panose="02020603050405020304" pitchFamily="18" charset="0"/>
                        </a:rPr>
                        <a:t>Commerçant de produits </a:t>
                      </a:r>
                    </a:p>
                    <a:p>
                      <a:r>
                        <a:rPr lang="fr-FR" dirty="0" smtClean="0">
                          <a:latin typeface="Times New Roman" panose="02020603050405020304" pitchFamily="18" charset="0"/>
                          <a:cs typeface="Times New Roman" panose="02020603050405020304" pitchFamily="18" charset="0"/>
                        </a:rPr>
                        <a:t>agrochimiques </a:t>
                      </a:r>
                    </a:p>
                    <a:p>
                      <a:r>
                        <a:rPr lang="fr-FR" dirty="0" smtClean="0">
                          <a:latin typeface="Times New Roman" panose="02020603050405020304" pitchFamily="18" charset="0"/>
                          <a:cs typeface="Times New Roman" panose="02020603050405020304" pitchFamily="18" charset="0"/>
                        </a:rPr>
                        <a:t>/Fumigateur/ </a:t>
                      </a:r>
                    </a:p>
                    <a:p>
                      <a:r>
                        <a:rPr lang="fr-FR" dirty="0" smtClean="0">
                          <a:latin typeface="Times New Roman" panose="02020603050405020304" pitchFamily="18" charset="0"/>
                          <a:cs typeface="Times New Roman" panose="02020603050405020304" pitchFamily="18" charset="0"/>
                        </a:rPr>
                        <a:t>Applicateur  commercial</a:t>
                      </a:r>
                      <a:endParaRPr lang="en-US" dirty="0">
                        <a:latin typeface="Times New Roman" panose="02020603050405020304" pitchFamily="18" charset="0"/>
                        <a:cs typeface="Times New Roman" panose="02020603050405020304" pitchFamily="18" charset="0"/>
                      </a:endParaRPr>
                    </a:p>
                  </a:txBody>
                  <a:tcPr/>
                </a:tc>
                <a:tc>
                  <a:txBody>
                    <a:bodyPr/>
                    <a:lstStyle/>
                    <a:p>
                      <a:r>
                        <a:rPr lang="fr-FR" dirty="0" smtClean="0">
                          <a:latin typeface="Times New Roman" panose="02020603050405020304" pitchFamily="18" charset="0"/>
                          <a:cs typeface="Times New Roman" panose="02020603050405020304" pitchFamily="18" charset="0"/>
                        </a:rPr>
                        <a:t>Licence de commerçant </a:t>
                      </a:r>
                    </a:p>
                    <a:p>
                      <a:r>
                        <a:rPr lang="fr-FR" dirty="0" smtClean="0">
                          <a:latin typeface="Times New Roman" panose="02020603050405020304" pitchFamily="18" charset="0"/>
                          <a:cs typeface="Times New Roman" panose="02020603050405020304" pitchFamily="18" charset="0"/>
                        </a:rPr>
                        <a:t>de </a:t>
                      </a:r>
                      <a:r>
                        <a:rPr lang="fr-FR" dirty="0" smtClean="0">
                          <a:latin typeface="Times New Roman" panose="02020603050405020304" pitchFamily="18" charset="0"/>
                          <a:cs typeface="Times New Roman" panose="02020603050405020304" pitchFamily="18" charset="0"/>
                        </a:rPr>
                        <a:t>produits</a:t>
                      </a:r>
                      <a:r>
                        <a:rPr lang="fr-FR" baseline="0"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Agrochimiques</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 </a:t>
                      </a:r>
                      <a:r>
                        <a:rPr lang="en-US" dirty="0" err="1" smtClean="0">
                          <a:latin typeface="Times New Roman" panose="02020603050405020304" pitchFamily="18" charset="0"/>
                          <a:cs typeface="Times New Roman" panose="02020603050405020304" pitchFamily="18" charset="0"/>
                        </a:rPr>
                        <a:t>ans</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50.000</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50.000</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34199080"/>
                  </a:ext>
                </a:extLst>
              </a:tr>
              <a:tr h="1890795">
                <a:tc>
                  <a:txBody>
                    <a:bodyPr/>
                    <a:lstStyle/>
                    <a:p>
                      <a:r>
                        <a:rPr lang="en-US" dirty="0" smtClean="0">
                          <a:latin typeface="Times New Roman" panose="02020603050405020304" pitchFamily="18" charset="0"/>
                          <a:cs typeface="Times New Roman" panose="02020603050405020304" pitchFamily="18" charset="0"/>
                        </a:rPr>
                        <a:t>4</a:t>
                      </a:r>
                      <a:endParaRPr lang="en-US" dirty="0">
                        <a:latin typeface="Times New Roman" panose="02020603050405020304" pitchFamily="18" charset="0"/>
                        <a:cs typeface="Times New Roman" panose="02020603050405020304" pitchFamily="18" charset="0"/>
                      </a:endParaRPr>
                    </a:p>
                  </a:txBody>
                  <a:tcPr/>
                </a:tc>
                <a:tc>
                  <a:txBody>
                    <a:bodyPr/>
                    <a:lstStyle/>
                    <a:p>
                      <a:r>
                        <a:rPr lang="fr-FR" dirty="0" smtClean="0">
                          <a:latin typeface="Times New Roman" panose="02020603050405020304" pitchFamily="18" charset="0"/>
                          <a:cs typeface="Times New Roman" panose="02020603050405020304" pitchFamily="18" charset="0"/>
                        </a:rPr>
                        <a:t>Enregistrement </a:t>
                      </a:r>
                      <a:r>
                        <a:rPr lang="fr-FR" dirty="0" smtClean="0">
                          <a:latin typeface="Times New Roman" panose="02020603050405020304" pitchFamily="18" charset="0"/>
                          <a:cs typeface="Times New Roman" panose="02020603050405020304" pitchFamily="18" charset="0"/>
                        </a:rPr>
                        <a:t>de</a:t>
                      </a:r>
                      <a:r>
                        <a:rPr lang="fr-FR" baseline="0"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bâtiments</a:t>
                      </a:r>
                      <a:r>
                        <a:rPr lang="fr-FR" dirty="0" smtClean="0">
                          <a:latin typeface="Times New Roman" panose="02020603050405020304" pitchFamily="18" charset="0"/>
                          <a:cs typeface="Times New Roman" panose="02020603050405020304" pitchFamily="18" charset="0"/>
                        </a:rPr>
                        <a:t>: </a:t>
                      </a:r>
                    </a:p>
                    <a:p>
                      <a:r>
                        <a:rPr lang="fr-FR" dirty="0" smtClean="0">
                          <a:latin typeface="Times New Roman" panose="02020603050405020304" pitchFamily="18" charset="0"/>
                          <a:cs typeface="Times New Roman" panose="02020603050405020304" pitchFamily="18" charset="0"/>
                        </a:rPr>
                        <a:t>•  Importateur </a:t>
                      </a:r>
                      <a:r>
                        <a:rPr lang="fr-FR" dirty="0" smtClean="0">
                          <a:latin typeface="Times New Roman" panose="02020603050405020304" pitchFamily="18" charset="0"/>
                          <a:cs typeface="Times New Roman" panose="02020603050405020304" pitchFamily="18" charset="0"/>
                        </a:rPr>
                        <a:t>&amp;</a:t>
                      </a:r>
                      <a:r>
                        <a:rPr lang="fr-FR" baseline="0"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Exportateur </a:t>
                      </a:r>
                      <a:endParaRPr lang="fr-FR"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  Commerçant </a:t>
                      </a:r>
                      <a:r>
                        <a:rPr lang="fr-FR" dirty="0" smtClean="0">
                          <a:latin typeface="Times New Roman" panose="02020603050405020304" pitchFamily="18" charset="0"/>
                          <a:cs typeface="Times New Roman" panose="02020603050405020304" pitchFamily="18" charset="0"/>
                        </a:rPr>
                        <a:t>de</a:t>
                      </a:r>
                      <a:r>
                        <a:rPr lang="fr-FR" baseline="0"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produits agrochimiques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err="1" smtClean="0">
                          <a:latin typeface="Times New Roman" panose="02020603050405020304" pitchFamily="18" charset="0"/>
                          <a:cs typeface="Times New Roman" panose="02020603050405020304" pitchFamily="18" charset="0"/>
                        </a:rPr>
                        <a:t>Certificat</a:t>
                      </a:r>
                      <a:r>
                        <a:rPr lang="en-US" dirty="0" smtClean="0">
                          <a:latin typeface="Times New Roman" panose="02020603050405020304" pitchFamily="18" charset="0"/>
                          <a:cs typeface="Times New Roman" panose="02020603050405020304" pitchFamily="18" charset="0"/>
                        </a:rPr>
                        <a:t> </a:t>
                      </a:r>
                    </a:p>
                    <a:p>
                      <a:r>
                        <a:rPr lang="en-US" dirty="0" err="1" smtClean="0">
                          <a:latin typeface="Times New Roman" panose="02020603050405020304" pitchFamily="18" charset="0"/>
                          <a:cs typeface="Times New Roman" panose="02020603050405020304" pitchFamily="18" charset="0"/>
                        </a:rPr>
                        <a:t>d’enregistrement</a:t>
                      </a:r>
                      <a:r>
                        <a:rPr lang="en-US" dirty="0" smtClean="0">
                          <a:latin typeface="Times New Roman" panose="02020603050405020304" pitchFamily="18" charset="0"/>
                          <a:cs typeface="Times New Roman" panose="02020603050405020304" pitchFamily="18" charset="0"/>
                        </a:rPr>
                        <a:t> des </a:t>
                      </a:r>
                      <a:r>
                        <a:rPr lang="en-US" dirty="0" err="1" smtClean="0">
                          <a:latin typeface="Times New Roman" panose="02020603050405020304" pitchFamily="18" charset="0"/>
                          <a:cs typeface="Times New Roman" panose="02020603050405020304" pitchFamily="18" charset="0"/>
                        </a:rPr>
                        <a:t>bâtiments</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 </a:t>
                      </a:r>
                      <a:r>
                        <a:rPr lang="en-US" dirty="0" err="1" smtClean="0">
                          <a:latin typeface="Times New Roman" panose="02020603050405020304" pitchFamily="18" charset="0"/>
                          <a:cs typeface="Times New Roman" panose="02020603050405020304" pitchFamily="18" charset="0"/>
                        </a:rPr>
                        <a:t>ans</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100.000 </a:t>
                      </a:r>
                    </a:p>
                    <a:p>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15.000</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50.000 </a:t>
                      </a:r>
                    </a:p>
                    <a:p>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10.000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86648950"/>
                  </a:ext>
                </a:extLst>
              </a:tr>
            </a:tbl>
          </a:graphicData>
        </a:graphic>
      </p:graphicFrame>
    </p:spTree>
    <p:extLst>
      <p:ext uri="{BB962C8B-B14F-4D97-AF65-F5344CB8AC3E}">
        <p14:creationId xmlns:p14="http://schemas.microsoft.com/office/powerpoint/2010/main" val="72984857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It’s implementation</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prohibited agrochemicals are burned elsewhere in the country as listed in this ministerial Order.</a:t>
            </a:r>
          </a:p>
          <a:p>
            <a:r>
              <a:rPr lang="en-US" dirty="0" smtClean="0">
                <a:latin typeface="Times New Roman" panose="02020603050405020304" pitchFamily="18" charset="0"/>
                <a:cs typeface="Times New Roman" panose="02020603050405020304" pitchFamily="18" charset="0"/>
              </a:rPr>
              <a:t>This means that all the listed agrochemicals are not allowed to be used any more.</a:t>
            </a:r>
          </a:p>
          <a:p>
            <a:r>
              <a:rPr lang="en-US" dirty="0" smtClean="0">
                <a:latin typeface="Times New Roman" panose="02020603050405020304" pitchFamily="18" charset="0"/>
                <a:cs typeface="Times New Roman" panose="02020603050405020304" pitchFamily="18" charset="0"/>
              </a:rPr>
              <a:t>The government punish the people who try to use one of the listed prohibited agrochemical.</a:t>
            </a:r>
          </a:p>
          <a:p>
            <a:r>
              <a:rPr lang="en-US" dirty="0" smtClean="0">
                <a:latin typeface="Times New Roman" panose="02020603050405020304" pitchFamily="18" charset="0"/>
                <a:cs typeface="Times New Roman" panose="02020603050405020304" pitchFamily="18" charset="0"/>
              </a:rPr>
              <a:t>This is done to respect the Order.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660033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88" y="251012"/>
            <a:ext cx="10957112" cy="823408"/>
          </a:xfrm>
        </p:spPr>
        <p:txBody>
          <a:bodyPr>
            <a:normAutofit fontScale="90000"/>
          </a:bodyPr>
          <a:lstStyle/>
          <a:p>
            <a:r>
              <a:rPr lang="en-US" sz="2800" b="1" dirty="0" smtClean="0">
                <a:latin typeface="Times New Roman" panose="02020603050405020304" pitchFamily="18" charset="0"/>
                <a:cs typeface="Times New Roman" panose="02020603050405020304" pitchFamily="18" charset="0"/>
              </a:rPr>
              <a:t>SWOT ANALYSIS OF PROHIBITED AGROCHEMICALS IN RWANDA</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58587" y="1074420"/>
            <a:ext cx="11437173" cy="5623560"/>
          </a:xfrm>
        </p:spPr>
        <p:txBody>
          <a:bodyPr>
            <a:normAutofit fontScale="92500" lnSpcReduction="10000"/>
          </a:bodyPr>
          <a:lstStyle/>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Strength</a:t>
            </a:r>
          </a:p>
          <a:p>
            <a:r>
              <a:rPr lang="en-US" dirty="0" smtClean="0">
                <a:latin typeface="Times New Roman" panose="02020603050405020304" pitchFamily="18" charset="0"/>
                <a:cs typeface="Times New Roman" panose="02020603050405020304" pitchFamily="18" charset="0"/>
              </a:rPr>
              <a:t> Increase production</a:t>
            </a:r>
          </a:p>
          <a:p>
            <a:r>
              <a:rPr lang="en-US" dirty="0" smtClean="0">
                <a:latin typeface="Times New Roman" panose="02020603050405020304" pitchFamily="18" charset="0"/>
                <a:cs typeface="Times New Roman" panose="02020603050405020304" pitchFamily="18" charset="0"/>
              </a:rPr>
              <a:t>Prevent diseases and illness of users.</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Weakness</a:t>
            </a:r>
          </a:p>
          <a:p>
            <a:r>
              <a:rPr lang="en-US" dirty="0" smtClean="0">
                <a:latin typeface="Times New Roman" panose="02020603050405020304" pitchFamily="18" charset="0"/>
                <a:cs typeface="Times New Roman" panose="02020603050405020304" pitchFamily="18" charset="0"/>
              </a:rPr>
              <a:t>Follow up the implementation</a:t>
            </a:r>
          </a:p>
          <a:p>
            <a:r>
              <a:rPr lang="en-US" dirty="0" smtClean="0">
                <a:latin typeface="Times New Roman" panose="02020603050405020304" pitchFamily="18" charset="0"/>
                <a:cs typeface="Times New Roman" panose="02020603050405020304" pitchFamily="18" charset="0"/>
              </a:rPr>
              <a:t>Expensive</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Opportunity</a:t>
            </a:r>
          </a:p>
          <a:p>
            <a:r>
              <a:rPr lang="en-US" dirty="0" smtClean="0">
                <a:latin typeface="Times New Roman" panose="02020603050405020304" pitchFamily="18" charset="0"/>
                <a:cs typeface="Times New Roman" panose="02020603050405020304" pitchFamily="18" charset="0"/>
              </a:rPr>
              <a:t>Generation of new agrochemicals which are better for human being.</a:t>
            </a:r>
          </a:p>
          <a:p>
            <a:r>
              <a:rPr lang="en-US" dirty="0" smtClean="0">
                <a:latin typeface="Times New Roman" panose="02020603050405020304" pitchFamily="18" charset="0"/>
                <a:cs typeface="Times New Roman" panose="02020603050405020304" pitchFamily="18" charset="0"/>
              </a:rPr>
              <a:t>Provision of subsidy for new agrochemicals</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Threats </a:t>
            </a: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Diseases caused by use of prohibited agrochemicals</a:t>
            </a: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Low skills and knowledge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981798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0825"/>
            <a:ext cx="10515600" cy="1325563"/>
          </a:xfrm>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Conclusion</a:t>
            </a:r>
            <a:endParaRPr lang="en-US" b="1"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17220" y="1394460"/>
            <a:ext cx="11224260" cy="5463539"/>
          </a:xfrm>
        </p:spPr>
        <p:txBody>
          <a:bodyPr>
            <a:noAutofit/>
          </a:bodyPr>
          <a:lstStyle/>
          <a:p>
            <a:r>
              <a:rPr lang="en-US" dirty="0" smtClean="0">
                <a:latin typeface="Times New Roman" panose="02020603050405020304" pitchFamily="18" charset="0"/>
                <a:cs typeface="Times New Roman" panose="02020603050405020304" pitchFamily="18" charset="0"/>
              </a:rPr>
              <a:t>Ministerial Order No  002/11.30  Of 14/07/2016 aims </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determining the regulations governing agrochemicals, requirements for obtaining business license and fees for the registration of agrochemicals.  </a:t>
            </a:r>
          </a:p>
          <a:p>
            <a:r>
              <a:rPr lang="en-US" dirty="0" smtClean="0">
                <a:latin typeface="Times New Roman" panose="02020603050405020304" pitchFamily="18" charset="0"/>
                <a:cs typeface="Times New Roman" panose="02020603050405020304" pitchFamily="18" charset="0"/>
              </a:rPr>
              <a:t> This order is arranged perfectly and contents are clearly explained.</a:t>
            </a:r>
          </a:p>
          <a:p>
            <a:r>
              <a:rPr lang="en-US" dirty="0" smtClean="0">
                <a:latin typeface="Times New Roman" panose="02020603050405020304" pitchFamily="18" charset="0"/>
                <a:cs typeface="Times New Roman" panose="02020603050405020304" pitchFamily="18" charset="0"/>
              </a:rPr>
              <a:t>The government needs to update the ministerial to improve the content regarding the current issues observed.</a:t>
            </a:r>
          </a:p>
          <a:p>
            <a:r>
              <a:rPr lang="en-US" dirty="0" smtClean="0">
                <a:latin typeface="Times New Roman" panose="02020603050405020304" pitchFamily="18" charset="0"/>
                <a:cs typeface="Times New Roman" panose="02020603050405020304" pitchFamily="18" charset="0"/>
              </a:rPr>
              <a:t>There are some weaknesses mentioned in this presentation need to be corrected.</a:t>
            </a:r>
          </a:p>
          <a:p>
            <a:r>
              <a:rPr lang="en-US" dirty="0" smtClean="0">
                <a:latin typeface="Times New Roman" panose="02020603050405020304" pitchFamily="18" charset="0"/>
                <a:cs typeface="Times New Roman" panose="02020603050405020304" pitchFamily="18" charset="0"/>
              </a:rPr>
              <a:t>So, it is important to base take them into consideration while the gazette is being updated.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33641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Times New Roman" panose="02020603050405020304" pitchFamily="18" charset="0"/>
                <a:cs typeface="Times New Roman" panose="02020603050405020304" pitchFamily="18" charset="0"/>
              </a:rPr>
              <a:t>References </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Official gazette N0 30  </a:t>
            </a:r>
            <a:r>
              <a:rPr lang="en-US" sz="3200" dirty="0" smtClean="0">
                <a:latin typeface="Times New Roman" panose="02020603050405020304" pitchFamily="18" charset="0"/>
                <a:cs typeface="Times New Roman" panose="02020603050405020304" pitchFamily="18" charset="0"/>
              </a:rPr>
              <a:t>of</a:t>
            </a:r>
            <a:r>
              <a:rPr lang="en-US"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25</a:t>
            </a:r>
            <a:r>
              <a:rPr lang="en-US" sz="3200" dirty="0">
                <a:latin typeface="Times New Roman" panose="02020603050405020304" pitchFamily="18" charset="0"/>
                <a:cs typeface="Times New Roman" panose="02020603050405020304" pitchFamily="18" charset="0"/>
              </a:rPr>
              <a:t>/07/2016 of </a:t>
            </a:r>
            <a:r>
              <a:rPr lang="en-US" sz="3200" dirty="0" smtClean="0">
                <a:latin typeface="Times New Roman" panose="02020603050405020304" pitchFamily="18" charset="0"/>
                <a:cs typeface="Times New Roman" panose="02020603050405020304" pitchFamily="18" charset="0"/>
              </a:rPr>
              <a:t>ministerial order determining regulations governing </a:t>
            </a:r>
            <a:r>
              <a:rPr lang="en-US" sz="3200" dirty="0" smtClean="0">
                <a:latin typeface="Times New Roman" panose="02020603050405020304" pitchFamily="18" charset="0"/>
                <a:cs typeface="Times New Roman" panose="02020603050405020304" pitchFamily="18" charset="0"/>
              </a:rPr>
              <a:t>agrochemicals.   </a:t>
            </a:r>
            <a:endParaRPr lang="en-US" sz="3200" dirty="0" smtClean="0">
              <a:latin typeface="Times New Roman" panose="02020603050405020304" pitchFamily="18" charset="0"/>
              <a:cs typeface="Times New Roman" panose="02020603050405020304" pitchFamily="18" charset="0"/>
            </a:endParaRPr>
          </a:p>
          <a:p>
            <a:endParaRPr lang="en-US" sz="3200" dirty="0"/>
          </a:p>
        </p:txBody>
      </p:sp>
    </p:spTree>
    <p:extLst>
      <p:ext uri="{BB962C8B-B14F-4D97-AF65-F5344CB8AC3E}">
        <p14:creationId xmlns:p14="http://schemas.microsoft.com/office/powerpoint/2010/main" val="62296612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sz="4000" b="1" dirty="0">
              <a:latin typeface="Times New Roman" panose="02020603050405020304" pitchFamily="18" charset="0"/>
              <a:cs typeface="Times New Roman" panose="02020603050405020304" pitchFamily="18" charset="0"/>
            </a:endParaRPr>
          </a:p>
          <a:p>
            <a:pPr marL="0" indent="0">
              <a:buNone/>
            </a:pPr>
            <a:r>
              <a:rPr lang="en-US" sz="4000" b="1" dirty="0" smtClean="0">
                <a:latin typeface="Times New Roman" panose="02020603050405020304" pitchFamily="18" charset="0"/>
                <a:cs typeface="Times New Roman" panose="02020603050405020304" pitchFamily="18" charset="0"/>
              </a:rPr>
              <a:t>         THANK YOU SO MUCH!!!!!!!!!!!!!!</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53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 y="548640"/>
            <a:ext cx="11498580" cy="5989320"/>
          </a:xfrm>
        </p:spPr>
        <p:txBody>
          <a:bodyPr>
            <a:normAutofit fontScale="92500" lnSpcReduction="10000"/>
          </a:bodyPr>
          <a:lstStyle/>
          <a:p>
            <a:r>
              <a:rPr lang="en-US" sz="3200" b="1" dirty="0" smtClean="0">
                <a:latin typeface="Times New Roman" panose="02020603050405020304" pitchFamily="18" charset="0"/>
                <a:cs typeface="Times New Roman" panose="02020603050405020304" pitchFamily="18" charset="0"/>
              </a:rPr>
              <a:t>Article </a:t>
            </a:r>
            <a:r>
              <a:rPr lang="en-US" sz="3200" b="1" dirty="0">
                <a:latin typeface="Times New Roman" panose="02020603050405020304" pitchFamily="18" charset="0"/>
                <a:cs typeface="Times New Roman" panose="02020603050405020304" pitchFamily="18" charset="0"/>
              </a:rPr>
              <a:t>3: </a:t>
            </a:r>
            <a:r>
              <a:rPr lang="en-US" sz="3200" b="1" dirty="0" smtClean="0">
                <a:latin typeface="Times New Roman" panose="02020603050405020304" pitchFamily="18" charset="0"/>
                <a:cs typeface="Times New Roman" panose="02020603050405020304" pitchFamily="18" charset="0"/>
              </a:rPr>
              <a:t>Importation </a:t>
            </a:r>
            <a:r>
              <a:rPr lang="en-US" sz="3200" b="1" dirty="0">
                <a:latin typeface="Times New Roman" panose="02020603050405020304" pitchFamily="18" charset="0"/>
                <a:cs typeface="Times New Roman" panose="02020603050405020304" pitchFamily="18" charset="0"/>
              </a:rPr>
              <a:t>of unregistered agrochemicals </a:t>
            </a:r>
          </a:p>
          <a:p>
            <a:r>
              <a:rPr lang="en-US" sz="3200" dirty="0">
                <a:latin typeface="Times New Roman" panose="02020603050405020304" pitchFamily="18" charset="0"/>
                <a:cs typeface="Times New Roman" panose="02020603050405020304" pitchFamily="18" charset="0"/>
              </a:rPr>
              <a:t>The registrar of the agrochemicals can authorize the entry of agrochemicals if there imported for experimental research or emergency use. </a:t>
            </a:r>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Agrochemicals </a:t>
            </a:r>
            <a:r>
              <a:rPr lang="en-US" sz="3200" dirty="0">
                <a:latin typeface="Times New Roman" panose="02020603050405020304" pitchFamily="18" charset="0"/>
                <a:cs typeface="Times New Roman" panose="02020603050405020304" pitchFamily="18" charset="0"/>
              </a:rPr>
              <a:t>are imported when is recommended with the minister who is in the charge of </a:t>
            </a:r>
            <a:r>
              <a:rPr lang="en-US" sz="3200" dirty="0" smtClean="0">
                <a:latin typeface="Times New Roman" panose="02020603050405020304" pitchFamily="18" charset="0"/>
                <a:cs typeface="Times New Roman" panose="02020603050405020304" pitchFamily="18" charset="0"/>
              </a:rPr>
              <a:t>agrochemicals.</a:t>
            </a:r>
          </a:p>
          <a:p>
            <a:r>
              <a:rPr lang="en-US" sz="3200" b="1" dirty="0" smtClean="0">
                <a:latin typeface="Times New Roman" panose="02020603050405020304" pitchFamily="18" charset="0"/>
                <a:cs typeface="Times New Roman" panose="02020603050405020304" pitchFamily="18" charset="0"/>
              </a:rPr>
              <a:t>Article 4: list of registered and prohibited agrochemicals </a:t>
            </a:r>
          </a:p>
          <a:p>
            <a:r>
              <a:rPr lang="en-US" sz="3200" dirty="0" smtClean="0">
                <a:latin typeface="Times New Roman" panose="02020603050405020304" pitchFamily="18" charset="0"/>
                <a:cs typeface="Times New Roman" panose="02020603050405020304" pitchFamily="18" charset="0"/>
              </a:rPr>
              <a:t>This article includes the list of agrochemicals that are registered and the other ones that are prohibited to be used in Rwanda. The agrochemicals register provides these lists.</a:t>
            </a:r>
          </a:p>
          <a:p>
            <a:r>
              <a:rPr lang="en-US" sz="3200" b="1" dirty="0">
                <a:latin typeface="Times New Roman" panose="02020603050405020304" pitchFamily="18" charset="0"/>
                <a:cs typeface="Times New Roman" panose="02020603050405020304" pitchFamily="18" charset="0"/>
              </a:rPr>
              <a:t>Articles 5: restriction or prohibition of use of an agrochemical</a:t>
            </a:r>
          </a:p>
          <a:p>
            <a:r>
              <a:rPr lang="en-US" sz="3200" dirty="0">
                <a:latin typeface="Times New Roman" panose="02020603050405020304" pitchFamily="18" charset="0"/>
                <a:cs typeface="Times New Roman" panose="02020603050405020304" pitchFamily="18" charset="0"/>
              </a:rPr>
              <a:t>The Registrar, upon consultation with the Advisory Council, may restrict or prohibit the use in a designated area and for a specified periods of a registered agrochemical</a:t>
            </a:r>
            <a:r>
              <a:rPr lang="en-US" sz="3200" dirty="0" smtClean="0">
                <a:latin typeface="Times New Roman" panose="02020603050405020304" pitchFamily="18" charset="0"/>
                <a:cs typeface="Times New Roman" panose="02020603050405020304" pitchFamily="18" charset="0"/>
              </a:rPr>
              <a:t>. </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95059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 y="411480"/>
            <a:ext cx="11361420" cy="6217920"/>
          </a:xfrm>
        </p:spPr>
        <p:txBody>
          <a:bodyPr>
            <a:normAutofit/>
          </a:bodyPr>
          <a:lstStyle/>
          <a:p>
            <a:endParaRPr lang="en-US"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Article </a:t>
            </a:r>
            <a:r>
              <a:rPr lang="en-US" b="1" dirty="0">
                <a:latin typeface="Times New Roman" panose="02020603050405020304" pitchFamily="18" charset="0"/>
                <a:cs typeface="Times New Roman" panose="02020603050405020304" pitchFamily="18" charset="0"/>
              </a:rPr>
              <a:t>6: Alteration of an agrochemical </a:t>
            </a:r>
          </a:p>
          <a:p>
            <a:r>
              <a:rPr lang="en-US" dirty="0">
                <a:latin typeface="Times New Roman" panose="02020603050405020304" pitchFamily="18" charset="0"/>
                <a:cs typeface="Times New Roman" panose="02020603050405020304" pitchFamily="18" charset="0"/>
              </a:rPr>
              <a:t>No person shall alter the formulation, composition or use of a registered agrochemical or alter it in any other manner. </a:t>
            </a:r>
            <a:endParaRPr lang="en-US" dirty="0" smtClean="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Article 7: Manufacture of unregistered </a:t>
            </a:r>
            <a:r>
              <a:rPr lang="en-US" b="1" dirty="0" smtClean="0">
                <a:latin typeface="Times New Roman" panose="02020603050405020304" pitchFamily="18" charset="0"/>
                <a:cs typeface="Times New Roman" panose="02020603050405020304" pitchFamily="18" charset="0"/>
              </a:rPr>
              <a:t>agrochemicals </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registrar, acting on the advice of the  </a:t>
            </a:r>
            <a:r>
              <a:rPr lang="en-US" dirty="0" smtClean="0">
                <a:latin typeface="Times New Roman" panose="02020603050405020304" pitchFamily="18" charset="0"/>
                <a:cs typeface="Times New Roman" panose="02020603050405020304" pitchFamily="18" charset="0"/>
              </a:rPr>
              <a:t>Advisory </a:t>
            </a:r>
            <a:r>
              <a:rPr lang="en-US" dirty="0">
                <a:latin typeface="Times New Roman" panose="02020603050405020304" pitchFamily="18" charset="0"/>
                <a:cs typeface="Times New Roman" panose="02020603050405020304" pitchFamily="18" charset="0"/>
              </a:rPr>
              <a:t>Council, may authorize the </a:t>
            </a:r>
            <a:r>
              <a:rPr lang="en-US" dirty="0" smtClean="0">
                <a:latin typeface="Times New Roman" panose="02020603050405020304" pitchFamily="18" charset="0"/>
                <a:cs typeface="Times New Roman" panose="02020603050405020304" pitchFamily="18" charset="0"/>
              </a:rPr>
              <a:t>manufacture </a:t>
            </a:r>
            <a:r>
              <a:rPr lang="en-US" dirty="0">
                <a:latin typeface="Times New Roman" panose="02020603050405020304" pitchFamily="18" charset="0"/>
                <a:cs typeface="Times New Roman" panose="02020603050405020304" pitchFamily="18" charset="0"/>
              </a:rPr>
              <a:t>of unregistered agrochemical for </a:t>
            </a:r>
            <a:r>
              <a:rPr lang="en-US" dirty="0" smtClean="0">
                <a:latin typeface="Times New Roman" panose="02020603050405020304" pitchFamily="18" charset="0"/>
                <a:cs typeface="Times New Roman" panose="02020603050405020304" pitchFamily="18" charset="0"/>
              </a:rPr>
              <a:t>export </a:t>
            </a:r>
            <a:r>
              <a:rPr lang="en-US" dirty="0">
                <a:latin typeface="Times New Roman" panose="02020603050405020304" pitchFamily="18" charset="0"/>
                <a:cs typeface="Times New Roman" panose="02020603050405020304" pitchFamily="18" charset="0"/>
              </a:rPr>
              <a:t>if: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the agrochemical is manufactured in </a:t>
            </a:r>
            <a:r>
              <a:rPr lang="en-US" dirty="0" smtClean="0">
                <a:latin typeface="Times New Roman" panose="02020603050405020304" pitchFamily="18" charset="0"/>
                <a:cs typeface="Times New Roman" panose="02020603050405020304" pitchFamily="18" charset="0"/>
              </a:rPr>
              <a:t>accordance </a:t>
            </a:r>
            <a:r>
              <a:rPr lang="en-US" dirty="0">
                <a:latin typeface="Times New Roman" panose="02020603050405020304" pitchFamily="18" charset="0"/>
                <a:cs typeface="Times New Roman" panose="02020603050405020304" pitchFamily="18" charset="0"/>
              </a:rPr>
              <a:t>with specifications provided </a:t>
            </a:r>
            <a:r>
              <a:rPr lang="en-US" dirty="0" smtClean="0">
                <a:latin typeface="Times New Roman" panose="02020603050405020304" pitchFamily="18" charset="0"/>
                <a:cs typeface="Times New Roman" panose="02020603050405020304" pitchFamily="18" charset="0"/>
              </a:rPr>
              <a:t>by </a:t>
            </a:r>
            <a:r>
              <a:rPr lang="en-US" dirty="0">
                <a:latin typeface="Times New Roman" panose="02020603050405020304" pitchFamily="18" charset="0"/>
                <a:cs typeface="Times New Roman" panose="02020603050405020304" pitchFamily="18" charset="0"/>
              </a:rPr>
              <a:t>the importer; or if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the specifications of the agrochemical </a:t>
            </a:r>
            <a:r>
              <a:rPr lang="en-US" dirty="0" smtClean="0">
                <a:latin typeface="Times New Roman" panose="02020603050405020304" pitchFamily="18" charset="0"/>
                <a:cs typeface="Times New Roman" panose="02020603050405020304" pitchFamily="18" charset="0"/>
              </a:rPr>
              <a:t>satisfy </a:t>
            </a:r>
            <a:r>
              <a:rPr lang="en-US" dirty="0">
                <a:latin typeface="Times New Roman" panose="02020603050405020304" pitchFamily="18" charset="0"/>
                <a:cs typeface="Times New Roman" panose="02020603050405020304" pitchFamily="18" charset="0"/>
              </a:rPr>
              <a:t>the requirements applicable for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purpose in the country of </a:t>
            </a:r>
            <a:r>
              <a:rPr lang="en-US" dirty="0" smtClean="0">
                <a:latin typeface="Times New Roman" panose="02020603050405020304" pitchFamily="18" charset="0"/>
                <a:cs typeface="Times New Roman" panose="02020603050405020304" pitchFamily="18" charset="0"/>
              </a:rPr>
              <a:t>exportation</a:t>
            </a:r>
            <a:r>
              <a:rPr lang="en-US" dirty="0">
                <a:latin typeface="Times New Roman" panose="02020603050405020304" pitchFamily="18" charset="0"/>
                <a:cs typeface="Times New Roman" panose="02020603050405020304" pitchFamily="18" charset="0"/>
              </a:rPr>
              <a:t>. </a:t>
            </a:r>
          </a:p>
          <a:p>
            <a:pPr marL="0" indent="0">
              <a:buNone/>
            </a:pPr>
            <a:endParaRPr lang="en-US"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55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10030</TotalTime>
  <Words>5703</Words>
  <Application>Microsoft Office PowerPoint</Application>
  <PresentationFormat>Widescreen</PresentationFormat>
  <Paragraphs>718</Paragraphs>
  <Slides>77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77</vt:i4>
      </vt:variant>
    </vt:vector>
  </HeadingPairs>
  <TitlesOfParts>
    <vt:vector size="84" baseType="lpstr">
      <vt:lpstr>Arial</vt:lpstr>
      <vt:lpstr>Calibri</vt:lpstr>
      <vt:lpstr>Calibri Light</vt:lpstr>
      <vt:lpstr>Courier New</vt:lpstr>
      <vt:lpstr>Times New Roman</vt:lpstr>
      <vt:lpstr>Wingdings</vt:lpstr>
      <vt:lpstr>Office Theme</vt:lpstr>
      <vt:lpstr>SCHOOL OF AGRICULTURE AND FOOD SCIENCES (SAFs) DEPARTMENT: CROP SCIENCES OPTION(S): HORTICULTURE AND CROP PRODUCTION Module: Agricultural extension and policies Component: Agricultural and Natural Resources Management Policies and Laws </vt:lpstr>
      <vt:lpstr>Group 7 MEMERS</vt:lpstr>
      <vt:lpstr>PowerPoint Presentation</vt:lpstr>
      <vt:lpstr>             Ministerial Order No  002/11.30  of 25/07/2016  Determining Regulations Governing Agrochemicals   TABLE OF CONTENTS    </vt:lpstr>
      <vt:lpstr>PowerPoint Presentation</vt:lpstr>
      <vt:lpstr>PowerPoint Presentation</vt:lpstr>
      <vt:lpstr>PowerPoint Presentation</vt:lpstr>
      <vt:lpstr>PowerPoint Presentation</vt:lpstr>
      <vt:lpstr>PowerPoint Presentation</vt:lpstr>
      <vt:lpstr>It’s implementation</vt:lpstr>
      <vt:lpstr>SWOT ANALYSIS OF GENERAL PROVISION</vt:lpstr>
      <vt:lpstr>Strengths (cont’d) </vt:lpstr>
      <vt:lpstr>    Weakness  </vt:lpstr>
      <vt:lpstr>       Opportunity </vt:lpstr>
      <vt:lpstr>   Threats </vt:lpstr>
      <vt:lpstr> CHAPTER II: REGISTRATION OF AGROCHEMICALS  </vt:lpstr>
      <vt:lpstr>PowerPoint Presentation</vt:lpstr>
      <vt:lpstr>SWOT ANALYSIS OF REGULATION OF AGROCHEMICALS </vt:lpstr>
      <vt:lpstr>PowerPoint Presentation</vt:lpstr>
      <vt:lpstr>CHAPTER III: REGISTRATION OF PREMISES  </vt:lpstr>
      <vt:lpstr>PowerPoint Presentation</vt:lpstr>
      <vt:lpstr>It’s implementation</vt:lpstr>
      <vt:lpstr>SWOT ANALYSIS OF REGISTRATION OF PREMISES</vt:lpstr>
      <vt:lpstr>Weakness </vt:lpstr>
      <vt:lpstr>Opportunity </vt:lpstr>
      <vt:lpstr>Threats  </vt:lpstr>
      <vt:lpstr>  CHAPTER IV: LICENSING OF AGROCHEMICAL DEALERS  </vt:lpstr>
      <vt:lpstr>PowerPoint Presentation</vt:lpstr>
      <vt:lpstr>PowerPoint Presentation</vt:lpstr>
      <vt:lpstr>PowerPoint Presentation</vt:lpstr>
      <vt:lpstr>It’s implementation</vt:lpstr>
      <vt:lpstr>SWOT ANALYSIS OF LICENSING OF AGROCHEMICAL DEALERS</vt:lpstr>
      <vt:lpstr>CHAPTER V: PACKAGES, LABELS AND TRANSPORTATION OF AGROCHEMICALS </vt:lpstr>
      <vt:lpstr>PowerPoint Presentation</vt:lpstr>
      <vt:lpstr>PowerPoint Presentation</vt:lpstr>
      <vt:lpstr>PowerPoint Presentation</vt:lpstr>
      <vt:lpstr>It’s implementation</vt:lpstr>
      <vt:lpstr>SWOT ANALYSIS OF PACKAGES, LABELS AND TRANSPORTATION OF AGROCHEMICALS</vt:lpstr>
      <vt:lpstr>PowerPoint Presentation</vt:lpstr>
      <vt:lpstr>PowerPoint Presentation</vt:lpstr>
      <vt:lpstr>PowerPoint Presentation</vt:lpstr>
      <vt:lpstr>PowerPoint Presentation</vt:lpstr>
      <vt:lpstr>It’s implementation</vt:lpstr>
      <vt:lpstr>SWOT ANALYSIS OF ADVERTISING, STORAGE, USE OF AGROCHEMICALS  </vt:lpstr>
      <vt:lpstr> CHAPTER VII: TESTING OF AGROCHEMICALS  </vt:lpstr>
      <vt:lpstr>PowerPoint Presentation</vt:lpstr>
      <vt:lpstr>It’s implementation</vt:lpstr>
      <vt:lpstr>SWOT ANALYSIS OF TESTING OF AGROCHEMICALS</vt:lpstr>
      <vt:lpstr>CHAPTER VIII: DISPOSAL OF AGROCHEMICALS</vt:lpstr>
      <vt:lpstr>PowerPoint Presentation</vt:lpstr>
      <vt:lpstr>PowerPoint Presentation</vt:lpstr>
      <vt:lpstr>It’s implementation</vt:lpstr>
      <vt:lpstr>SWOT ANALYSIS OF DISPOSAL OF AGROCHEMICALS </vt:lpstr>
      <vt:lpstr>CHAPTER IX:  TRANSITIONAL AND FINAL PROVISIONS </vt:lpstr>
      <vt:lpstr>It’s implementation</vt:lpstr>
      <vt:lpstr>SWOT ANALYSIS OF TRANSITIONAL AND FINAL PROVISIONS</vt:lpstr>
      <vt:lpstr> LIST OF PROHIBITED AGROCHEMICALS IN RWANDA</vt:lpstr>
      <vt:lpstr>PowerPoint Presentation</vt:lpstr>
      <vt:lpstr>PowerPoint Presentation</vt:lpstr>
      <vt:lpstr> 1. INSECTICIDES AND ACARICIDES  </vt:lpstr>
      <vt:lpstr>  2. FUNGICIDES  </vt:lpstr>
      <vt:lpstr>PowerPoint Presentation</vt:lpstr>
      <vt:lpstr>PowerPoint Presentation</vt:lpstr>
      <vt:lpstr>PowerPoint Presentation</vt:lpstr>
      <vt:lpstr>PowerPoint Presentation</vt:lpstr>
      <vt:lpstr> LIST OF INORGANIC FERTILIZERS </vt:lpstr>
      <vt:lpstr>PowerPoint Presentation</vt:lpstr>
      <vt:lpstr>Macro and Micronutrients mixture: </vt:lpstr>
      <vt:lpstr>PowerPoint Presentation</vt:lpstr>
      <vt:lpstr>PowerPoint Presentation</vt:lpstr>
      <vt:lpstr>ANNEX II TO MINISTERIAL ORDER N°  002/11.30  OF  14/07/2016  DETERMINING REGULATION GOVERNING  AGROCHEMICALS</vt:lpstr>
      <vt:lpstr>ANNEX II TO MINISTERIAL ORDER N°  002/11.30  OF  14/07/2016  DETERMINING REGULATION GOVERNING  AGROCHEMICALS</vt:lpstr>
      <vt:lpstr>It’s implementation</vt:lpstr>
      <vt:lpstr>SWOT ANALYSIS OF PROHIBITED AGROCHEMICALS IN RWANDA</vt:lpstr>
      <vt:lpstr>Conclusion</vt:lpstr>
      <vt:lpstr>References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dc:creator>
  <cp:lastModifiedBy>eric</cp:lastModifiedBy>
  <cp:revision>304</cp:revision>
  <dcterms:created xsi:type="dcterms:W3CDTF">2020-11-23T13:28:26Z</dcterms:created>
  <dcterms:modified xsi:type="dcterms:W3CDTF">2020-12-04T01:12:48Z</dcterms:modified>
</cp:coreProperties>
</file>