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7" r:id="rId1"/>
  </p:sldMasterIdLst>
  <p:notesMasterIdLst>
    <p:notesMasterId r:id="rId21"/>
  </p:notesMasterIdLst>
  <p:handoutMasterIdLst>
    <p:handoutMasterId r:id="rId22"/>
  </p:handoutMasterIdLst>
  <p:sldIdLst>
    <p:sldId id="261" r:id="rId2"/>
    <p:sldId id="537" r:id="rId3"/>
    <p:sldId id="538" r:id="rId4"/>
    <p:sldId id="539"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706" autoAdjust="0"/>
  </p:normalViewPr>
  <p:slideViewPr>
    <p:cSldViewPr snapToGrid="0">
      <p:cViewPr varScale="1">
        <p:scale>
          <a:sx n="73" d="100"/>
          <a:sy n="73" d="100"/>
        </p:scale>
        <p:origin x="534" y="9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3/12/2026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55EF3AF-C803-499B-8B0A-1A4FF82D4041}" type="datetime1">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28B7D-F40D-487A-8024-DF5985E1A618}" type="slidenum">
              <a:rPr lang="en-US" smtClean="0"/>
              <a:t>‹#›</a:t>
            </a:fld>
            <a:endParaRPr lang="en-US"/>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397756E-75C9-34ED-437E-9B4D99291713}"/>
              </a:ext>
            </a:extLst>
          </p:cNvPr>
          <p:cNvGrpSpPr/>
          <p:nvPr userDrawn="1"/>
        </p:nvGrpSpPr>
        <p:grpSpPr bwMode="hidden">
          <a:xfrm>
            <a:off x="-1" y="0"/>
            <a:ext cx="12192002" cy="6858000"/>
            <a:chOff x="-1" y="0"/>
            <a:chExt cx="12192002" cy="6858000"/>
          </a:xfrm>
        </p:grpSpPr>
        <p:cxnSp>
          <p:nvCxnSpPr>
            <p:cNvPr id="8" name="Straight Connector 7">
              <a:extLst>
                <a:ext uri="{FF2B5EF4-FFF2-40B4-BE49-F238E27FC236}">
                  <a16:creationId xmlns:a16="http://schemas.microsoft.com/office/drawing/2014/main" id="{F6FFF52E-997B-614A-8AF8-1CA4DAAFA9E5}"/>
                </a:ext>
              </a:extLst>
            </p:cNvPr>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29AD97-B4FD-FDA1-5429-25A1B70C305F}"/>
                </a:ext>
              </a:extLst>
            </p:cNvPr>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8EF225-465D-4C45-630F-78F6AFA52BD7}"/>
                </a:ext>
              </a:extLst>
            </p:cNvPr>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79B6A6-901B-00D6-7F76-F8D36B56314F}"/>
                </a:ext>
              </a:extLst>
            </p:cNvPr>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2AB23B-9146-4B12-0CE9-2DB5D11A1784}"/>
                </a:ext>
              </a:extLst>
            </p:cNvPr>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086782-27D9-7376-0AE2-B870F5F8573B}"/>
                </a:ext>
              </a:extLst>
            </p:cNvPr>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C11474-15D3-DAF3-330E-C207EF3BF16B}"/>
                </a:ext>
              </a:extLst>
            </p:cNvPr>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B7A4A6-561A-7363-9430-42AFDD4ADD54}"/>
                </a:ext>
              </a:extLst>
            </p:cNvPr>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B89CCE-1DDF-8DFE-34CC-8AE0FE7043C6}"/>
                </a:ext>
              </a:extLst>
            </p:cNvPr>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8ED3E23-74EA-69A1-C4D2-1E06CA0AD239}"/>
                </a:ext>
              </a:extLst>
            </p:cNvPr>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6237A7-A4D4-4289-3B42-BB06C8F510BB}"/>
                </a:ext>
              </a:extLst>
            </p:cNvPr>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999B5A8-B713-8362-1543-CFDE84CBB3C3}"/>
                </a:ext>
              </a:extLst>
            </p:cNvPr>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46A391B-4616-9240-341B-B1F731E98FA5}"/>
                </a:ext>
              </a:extLst>
            </p:cNvPr>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6EB254-45F2-3A80-8B37-344C4025879E}"/>
                </a:ext>
              </a:extLst>
            </p:cNvPr>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31E37B-FEC3-F109-009E-11FCBBA393CE}"/>
                </a:ext>
              </a:extLst>
            </p:cNvPr>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71B704-A600-99CE-BE55-38A0254B2779}"/>
                </a:ext>
              </a:extLst>
            </p:cNvPr>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8111677-0860-03F4-353E-EA2C8D473058}"/>
                </a:ext>
              </a:extLst>
            </p:cNvPr>
            <p:cNvGrpSpPr/>
            <p:nvPr userDrawn="1"/>
          </p:nvGrpSpPr>
          <p:grpSpPr bwMode="hidden">
            <a:xfrm>
              <a:off x="-1" y="0"/>
              <a:ext cx="12192001" cy="6858000"/>
              <a:chOff x="-1" y="0"/>
              <a:chExt cx="12192001" cy="6858000"/>
            </a:xfrm>
          </p:grpSpPr>
          <p:cxnSp>
            <p:nvCxnSpPr>
              <p:cNvPr id="44" name="Straight Connector 43">
                <a:extLst>
                  <a:ext uri="{FF2B5EF4-FFF2-40B4-BE49-F238E27FC236}">
                    <a16:creationId xmlns:a16="http://schemas.microsoft.com/office/drawing/2014/main" id="{3A122A1A-C7F2-806D-99B9-78CD996639F1}"/>
                  </a:ext>
                </a:extLst>
              </p:cNvPr>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F7617B9-E3C8-552F-6DAA-77CEA5F13451}"/>
                  </a:ext>
                </a:extLst>
              </p:cNvPr>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BFED153-B022-0FB6-0344-78233791A31B}"/>
                  </a:ext>
                </a:extLst>
              </p:cNvPr>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FCA4CD-CB4D-4418-789D-33E31303A2A5}"/>
                  </a:ext>
                </a:extLst>
              </p:cNvPr>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3F6DA89-B0FB-0AC0-120A-18089A09763E}"/>
                  </a:ext>
                </a:extLst>
              </p:cNvPr>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743BC0B1-4EF7-17ED-ADB0-0F8D6CF9417B}"/>
                  </a:ext>
                </a:extLst>
              </p:cNvPr>
              <p:cNvGrpSpPr/>
              <p:nvPr/>
            </p:nvGrpSpPr>
            <p:grpSpPr bwMode="hidden">
              <a:xfrm>
                <a:off x="6327885" y="0"/>
                <a:ext cx="5864115" cy="5898673"/>
                <a:chOff x="6327885" y="0"/>
                <a:chExt cx="5864115" cy="5898673"/>
              </a:xfrm>
            </p:grpSpPr>
            <p:cxnSp>
              <p:nvCxnSpPr>
                <p:cNvPr id="55" name="Straight Connector 54">
                  <a:extLst>
                    <a:ext uri="{FF2B5EF4-FFF2-40B4-BE49-F238E27FC236}">
                      <a16:creationId xmlns:a16="http://schemas.microsoft.com/office/drawing/2014/main" id="{AE71517E-DFAD-11E1-B661-DB45EE49FE42}"/>
                    </a:ext>
                  </a:extLst>
                </p:cNvPr>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D23386-935C-AF78-3B06-C864B9D9EC24}"/>
                    </a:ext>
                  </a:extLst>
                </p:cNvPr>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F7275AF-817C-A10C-375A-F5569CAB95D6}"/>
                    </a:ext>
                  </a:extLst>
                </p:cNvPr>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69B9E99-E342-6044-3A40-8F6D9D24B4F9}"/>
                    </a:ext>
                  </a:extLst>
                </p:cNvPr>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DA5A063-9BBD-1227-7601-50E9F99C6DAB}"/>
                    </a:ext>
                  </a:extLst>
                </p:cNvPr>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CAA1EB24-E15A-E6DE-D27D-22AFA90D842D}"/>
                  </a:ext>
                </a:extLst>
              </p:cNvPr>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4C34D5-AA48-A231-0DCB-5F84B23D2DA1}"/>
                  </a:ext>
                </a:extLst>
              </p:cNvPr>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805AB16-01A7-4F95-D451-DFC3C69CCB93}"/>
                  </a:ext>
                </a:extLst>
              </p:cNvPr>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04C0AFA-1A83-52FA-08FC-C9BBEF4E4E3A}"/>
                  </a:ext>
                </a:extLst>
              </p:cNvPr>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C35C72-24A2-1DE8-1FEA-1CF7855A5892}"/>
                  </a:ext>
                </a:extLst>
              </p:cNvPr>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46BEB883-8D97-765D-6476-BEE2CB8B1A3C}"/>
                </a:ext>
              </a:extLst>
            </p:cNvPr>
            <p:cNvGrpSpPr/>
            <p:nvPr userDrawn="1"/>
          </p:nvGrpSpPr>
          <p:grpSpPr bwMode="hidden">
            <a:xfrm flipH="1">
              <a:off x="0" y="0"/>
              <a:ext cx="12192001" cy="6858000"/>
              <a:chOff x="-1" y="0"/>
              <a:chExt cx="12192001" cy="6858000"/>
            </a:xfrm>
          </p:grpSpPr>
          <p:cxnSp>
            <p:nvCxnSpPr>
              <p:cNvPr id="28" name="Straight Connector 27">
                <a:extLst>
                  <a:ext uri="{FF2B5EF4-FFF2-40B4-BE49-F238E27FC236}">
                    <a16:creationId xmlns:a16="http://schemas.microsoft.com/office/drawing/2014/main" id="{E3685BD3-B84E-F301-43A9-62A4B103D1E1}"/>
                  </a:ext>
                </a:extLst>
              </p:cNvPr>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EC5B38-D496-D776-C8DF-F80E142CCEAD}"/>
                  </a:ext>
                </a:extLst>
              </p:cNvPr>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230BF0-9B0F-4D33-2D7B-B438957A132A}"/>
                  </a:ext>
                </a:extLst>
              </p:cNvPr>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D35EAF-10A9-0828-FA2B-2AF528C7D438}"/>
                  </a:ext>
                </a:extLst>
              </p:cNvPr>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DABCB0-7E5E-2D38-FC2E-8EC285B5BEDF}"/>
                  </a:ext>
                </a:extLst>
              </p:cNvPr>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2CA9B73-C919-2B95-E59C-77664D114779}"/>
                  </a:ext>
                </a:extLst>
              </p:cNvPr>
              <p:cNvGrpSpPr/>
              <p:nvPr/>
            </p:nvGrpSpPr>
            <p:grpSpPr bwMode="hidden">
              <a:xfrm>
                <a:off x="6327885" y="0"/>
                <a:ext cx="5864115" cy="5898673"/>
                <a:chOff x="6327885" y="0"/>
                <a:chExt cx="5864115" cy="5898673"/>
              </a:xfrm>
            </p:grpSpPr>
            <p:cxnSp>
              <p:nvCxnSpPr>
                <p:cNvPr id="39" name="Straight Connector 38">
                  <a:extLst>
                    <a:ext uri="{FF2B5EF4-FFF2-40B4-BE49-F238E27FC236}">
                      <a16:creationId xmlns:a16="http://schemas.microsoft.com/office/drawing/2014/main" id="{B3FF21F5-63D4-F2AC-5CE8-55CF55DD9DC5}"/>
                    </a:ext>
                  </a:extLst>
                </p:cNvPr>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067F52-2338-7064-48D4-2CD4A5DB48C0}"/>
                    </a:ext>
                  </a:extLst>
                </p:cNvPr>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50F215-21AC-6EC5-BBD2-6B88BF0DDC0A}"/>
                    </a:ext>
                  </a:extLst>
                </p:cNvPr>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33581C-BBD7-B191-72A1-7BA39461A6CB}"/>
                    </a:ext>
                  </a:extLst>
                </p:cNvPr>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C63932D-0C1C-67AA-6EFF-5B98820E9677}"/>
                    </a:ext>
                  </a:extLst>
                </p:cNvPr>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B8CD0E63-C7B2-AC14-53AE-719F729AB864}"/>
                  </a:ext>
                </a:extLst>
              </p:cNvPr>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07E614-1545-B19F-2649-E94FC460725A}"/>
                  </a:ext>
                </a:extLst>
              </p:cNvPr>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9A99BE-4C4B-2ABA-E4AB-C407CA2C49D3}"/>
                  </a:ext>
                </a:extLst>
              </p:cNvPr>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E75B46E-FBDC-094F-6249-BF8D4D7C63E6}"/>
                  </a:ext>
                </a:extLst>
              </p:cNvPr>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4464D4-413C-0AB2-B200-111E4AB7AD81}"/>
                  </a:ext>
                </a:extLst>
              </p:cNvPr>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0" name="Straight Connector 59">
            <a:extLst>
              <a:ext uri="{FF2B5EF4-FFF2-40B4-BE49-F238E27FC236}">
                <a16:creationId xmlns:a16="http://schemas.microsoft.com/office/drawing/2014/main" id="{E43039E9-7A9B-6134-8BC1-FD94EA22BD31}"/>
              </a:ext>
            </a:extLst>
          </p:cNvPr>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08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4F317-9B2B-4C5B-9130-B20AD682919A}" type="datetime1">
              <a:rPr lang="en-US" smtClean="0"/>
              <a:t>3/12/2026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6345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155FE-22A8-49FC-ADF8-4927B41300D7}" type="datetime1">
              <a:rPr lang="en-US" smtClean="0"/>
              <a:t>3/12/2026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36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3C051-4ED6-49C9-B06A-82AE4059FFC8}" type="datetime1">
              <a:rPr lang="en-US" smtClean="0"/>
              <a:t>3/12/2026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433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78C22-B79C-4A1B-A281-DB4DEE0D5589}" type="datetime1">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28B7D-F40D-487A-8024-DF5985E1A61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04ACFB05-3C6F-AA61-200B-855AA7B6B383}"/>
              </a:ext>
            </a:extLst>
          </p:cNvPr>
          <p:cNvGrpSpPr/>
          <p:nvPr userDrawn="1"/>
        </p:nvGrpSpPr>
        <p:grpSpPr bwMode="hidden">
          <a:xfrm>
            <a:off x="-1" y="0"/>
            <a:ext cx="12192002" cy="6858000"/>
            <a:chOff x="-1" y="0"/>
            <a:chExt cx="12192002" cy="6858000"/>
          </a:xfrm>
        </p:grpSpPr>
        <p:cxnSp>
          <p:nvCxnSpPr>
            <p:cNvPr id="9" name="Straight Connector 8">
              <a:extLst>
                <a:ext uri="{FF2B5EF4-FFF2-40B4-BE49-F238E27FC236}">
                  <a16:creationId xmlns:a16="http://schemas.microsoft.com/office/drawing/2014/main" id="{8A849A11-623B-48A5-AF5C-F77D5E81B69A}"/>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DF7218-5A7D-71EF-9EAC-7F52717E3F39}"/>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2D501D-6671-42BE-910D-668B50D70274}"/>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84BF17-046C-9E11-12CA-A566DF5160AA}"/>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43AC3B-E293-E808-D8AA-1E9EA954974E}"/>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56AE12-D256-7A9F-4043-2793C6DE7B52}"/>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99FC2A-49C5-28FF-9030-A8BF40D4BAB6}"/>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9740C6-DE99-B05C-E60B-9E83FAC7A0EF}"/>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828F43-A839-AE35-F05D-EBAA87D03ED8}"/>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C3C0C80-4A29-2960-A44A-E9B76B633C8C}"/>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94D20C-5CEC-9E14-6790-AAF8EE014895}"/>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DD7A8A-11A6-1245-FCAC-460921E64319}"/>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99F57B-210F-2D44-4D3A-4F22275C7954}"/>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6FCA70-F1B3-39A7-E9AE-78C5124AA0EA}"/>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24B57F-116F-574E-0317-BCA8B1226F08}"/>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C914F2-922C-5124-6D5A-117C962F2F27}"/>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B01C42E-AB51-0E1C-EF99-8322D133C6A3}"/>
                </a:ext>
              </a:extLst>
            </p:cNvPr>
            <p:cNvGrpSpPr/>
            <p:nvPr userDrawn="1"/>
          </p:nvGrpSpPr>
          <p:grpSpPr bwMode="hidden">
            <a:xfrm>
              <a:off x="-1" y="0"/>
              <a:ext cx="12192001" cy="6858000"/>
              <a:chOff x="-1" y="0"/>
              <a:chExt cx="12192001" cy="6858000"/>
            </a:xfrm>
          </p:grpSpPr>
          <p:cxnSp>
            <p:nvCxnSpPr>
              <p:cNvPr id="44" name="Straight Connector 43">
                <a:extLst>
                  <a:ext uri="{FF2B5EF4-FFF2-40B4-BE49-F238E27FC236}">
                    <a16:creationId xmlns:a16="http://schemas.microsoft.com/office/drawing/2014/main" id="{22E0259A-7DEA-1D78-E377-8877CAD9DE2F}"/>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8F8C59-29C3-5801-0F5A-C6A8F3AB9096}"/>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AD5FAF-8442-0C80-77AF-8B14E0846907}"/>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FAEE7D6-FB56-32F5-BAAC-8255E3ED4A4D}"/>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23FABA2-0010-056E-2E04-B1300A42D703}"/>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D40904A-4AED-C212-78FD-2FBD6BE5C99B}"/>
                  </a:ext>
                </a:extLst>
              </p:cNvPr>
              <p:cNvGrpSpPr/>
              <p:nvPr/>
            </p:nvGrpSpPr>
            <p:grpSpPr bwMode="hidden">
              <a:xfrm>
                <a:off x="6327885" y="0"/>
                <a:ext cx="5864115" cy="5898673"/>
                <a:chOff x="6327885" y="0"/>
                <a:chExt cx="5864115" cy="5898673"/>
              </a:xfrm>
            </p:grpSpPr>
            <p:cxnSp>
              <p:nvCxnSpPr>
                <p:cNvPr id="55" name="Straight Connector 54">
                  <a:extLst>
                    <a:ext uri="{FF2B5EF4-FFF2-40B4-BE49-F238E27FC236}">
                      <a16:creationId xmlns:a16="http://schemas.microsoft.com/office/drawing/2014/main" id="{C05225C8-BF08-92C7-E084-39E1BE8A98C8}"/>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42C1C18-7EB1-78A6-4C2B-527A81410F34}"/>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72B761A-08AB-B597-281F-2B7A77FDBF07}"/>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093344C-FAC9-6E1C-2D2E-1FDC7BAA073A}"/>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63CE19-B98A-FC9B-7236-220C83393246}"/>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368DFCF3-AE70-AB39-EEED-D3A0BA1F52F4}"/>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BDE9C06-57BF-51ED-FE7C-DBBDCF701F08}"/>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96F596C-3BFF-F0E9-1C41-FD233987FAAA}"/>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F14C550-D8FB-6015-B4C6-B9D97EFA0C7E}"/>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FD804EE-81E0-CABB-2AD3-19B9AA232537}"/>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32A8ABE-096B-194C-ED88-1AB7B777FCD8}"/>
                </a:ext>
              </a:extLst>
            </p:cNvPr>
            <p:cNvGrpSpPr/>
            <p:nvPr userDrawn="1"/>
          </p:nvGrpSpPr>
          <p:grpSpPr bwMode="hidden">
            <a:xfrm flipH="1">
              <a:off x="0" y="0"/>
              <a:ext cx="12192001" cy="6858000"/>
              <a:chOff x="-1" y="0"/>
              <a:chExt cx="12192001" cy="6858000"/>
            </a:xfrm>
          </p:grpSpPr>
          <p:cxnSp>
            <p:nvCxnSpPr>
              <p:cNvPr id="28" name="Straight Connector 27">
                <a:extLst>
                  <a:ext uri="{FF2B5EF4-FFF2-40B4-BE49-F238E27FC236}">
                    <a16:creationId xmlns:a16="http://schemas.microsoft.com/office/drawing/2014/main" id="{17C427F7-8C7E-C970-98BD-EA8BF50E86B4}"/>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665F1A-F32D-FB58-E494-8F27F74BB79A}"/>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3B218C-427C-5874-CCDC-2B8C7911636C}"/>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EC9833-CFB3-5CBD-B3EC-1143CB007484}"/>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188F07-A4C5-AEDC-D4FB-BC46EDF00530}"/>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439C221-7CBD-25AC-F0B7-12FDE12D5C23}"/>
                  </a:ext>
                </a:extLst>
              </p:cNvPr>
              <p:cNvGrpSpPr/>
              <p:nvPr/>
            </p:nvGrpSpPr>
            <p:grpSpPr bwMode="hidden">
              <a:xfrm>
                <a:off x="6327885" y="0"/>
                <a:ext cx="5864115" cy="5898673"/>
                <a:chOff x="6327885" y="0"/>
                <a:chExt cx="5864115" cy="5898673"/>
              </a:xfrm>
            </p:grpSpPr>
            <p:cxnSp>
              <p:nvCxnSpPr>
                <p:cNvPr id="39" name="Straight Connector 38">
                  <a:extLst>
                    <a:ext uri="{FF2B5EF4-FFF2-40B4-BE49-F238E27FC236}">
                      <a16:creationId xmlns:a16="http://schemas.microsoft.com/office/drawing/2014/main" id="{980C6E52-D33B-71BE-90BF-51FEB45B3C61}"/>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34DF3D4-9F72-8BE8-4BE5-221E41DA9CCC}"/>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B4D82ED-76F1-3242-B820-EA850CD62016}"/>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F04726-0B14-6EAC-9A9A-C7D93FBE4136}"/>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6F0AFCE-B839-97A2-001C-DD4E37CE59B4}"/>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B17D6E58-8BA3-B576-12E2-5A822368C4AC}"/>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304DAB-EC7B-FD50-AB30-EABCA242E1B0}"/>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5DD96F-5C75-1CBC-FF96-2DBD8F6A6875}"/>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5362A9-4346-520E-FAD9-2EF8B811902B}"/>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5A3032D-3E3B-AFAD-4126-187AACFE6B0D}"/>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60" name="Straight Connector 59">
            <a:extLst>
              <a:ext uri="{FF2B5EF4-FFF2-40B4-BE49-F238E27FC236}">
                <a16:creationId xmlns:a16="http://schemas.microsoft.com/office/drawing/2014/main" id="{E2A647AE-E48E-FFB8-97DE-98EFFB92DBE9}"/>
              </a:ext>
            </a:extLst>
          </p:cNvPr>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75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A2E487-628C-43BC-8040-DD6D2C424957}" type="datetime1">
              <a:rPr lang="en-US" smtClean="0"/>
              <a:t>3/12/2026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12891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ECFB9-BCD5-4126-BFDA-F4AEC7DB0B9C}" type="datetime1">
              <a:rPr lang="en-US" smtClean="0"/>
              <a:t>3/12/2026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7122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4FA224-88BD-4B6F-A3CD-7C0B8138FD32}" type="datetime1">
              <a:rPr lang="en-US" smtClean="0"/>
              <a:t>3/12/2026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3108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97D5B-FFCD-4862-B13E-EC3A15F3612A}" type="datetime1">
              <a:rPr lang="en-US" smtClean="0"/>
              <a:t>3/12/2026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grpSp>
        <p:nvGrpSpPr>
          <p:cNvPr id="5" name="Group 4">
            <a:extLst>
              <a:ext uri="{FF2B5EF4-FFF2-40B4-BE49-F238E27FC236}">
                <a16:creationId xmlns:a16="http://schemas.microsoft.com/office/drawing/2014/main" id="{01DB3286-A088-4D21-70EB-CB8A76ADAE09}"/>
              </a:ext>
            </a:extLst>
          </p:cNvPr>
          <p:cNvGrpSpPr/>
          <p:nvPr userDrawn="1"/>
        </p:nvGrpSpPr>
        <p:grpSpPr bwMode="hidden">
          <a:xfrm>
            <a:off x="-1" y="0"/>
            <a:ext cx="12192002" cy="6858000"/>
            <a:chOff x="-1" y="0"/>
            <a:chExt cx="12192002" cy="6858000"/>
          </a:xfrm>
        </p:grpSpPr>
        <p:cxnSp>
          <p:nvCxnSpPr>
            <p:cNvPr id="6" name="Straight Connector 5">
              <a:extLst>
                <a:ext uri="{FF2B5EF4-FFF2-40B4-BE49-F238E27FC236}">
                  <a16:creationId xmlns:a16="http://schemas.microsoft.com/office/drawing/2014/main" id="{0D88F64B-FECF-6800-560C-AC79FDDE1AE6}"/>
                </a:ext>
              </a:extLst>
            </p:cNvPr>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D36B10-4653-567B-C33B-28AAC54C00C8}"/>
                </a:ext>
              </a:extLst>
            </p:cNvPr>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DBE6D5-0040-47DA-96DC-C0F5DF042F6D}"/>
                </a:ext>
              </a:extLst>
            </p:cNvPr>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3D223B-3E02-33D0-1687-706FE7CF73A4}"/>
                </a:ext>
              </a:extLst>
            </p:cNvPr>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1DDF23-188D-3DA2-117F-0D8417B64E08}"/>
                </a:ext>
              </a:extLst>
            </p:cNvPr>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0EE036-A331-36EC-189A-A5D3CCA2EA86}"/>
                </a:ext>
              </a:extLst>
            </p:cNvPr>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2C0D6-376D-E0BB-5BB5-AE8B561E6B9E}"/>
                </a:ext>
              </a:extLst>
            </p:cNvPr>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B3030D-040A-63D4-68A2-8BB9F41B200B}"/>
                </a:ext>
              </a:extLst>
            </p:cNvPr>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865E9C-E530-A1E0-062E-E233E221FBA8}"/>
                </a:ext>
              </a:extLst>
            </p:cNvPr>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7EAAD42-1C87-86CF-332D-428CCA95332A}"/>
                </a:ext>
              </a:extLst>
            </p:cNvPr>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19B9D6-7862-AEF6-001D-1BB355C95606}"/>
                </a:ext>
              </a:extLst>
            </p:cNvPr>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163039-2093-22D8-FF71-425E6E4812A7}"/>
                </a:ext>
              </a:extLst>
            </p:cNvPr>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D2E59FF-C38A-1A75-847B-04C6988272F1}"/>
                </a:ext>
              </a:extLst>
            </p:cNvPr>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6F873-E7E3-3BA5-EE74-95664E8EDE88}"/>
                </a:ext>
              </a:extLst>
            </p:cNvPr>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6511F77-21E8-FE06-C78D-95628FB04481}"/>
                </a:ext>
              </a:extLst>
            </p:cNvPr>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31F7280-F656-F3DB-DE5A-941A38416594}"/>
                </a:ext>
              </a:extLst>
            </p:cNvPr>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3E5B101-BE29-BC31-6E48-5C23A5492B2B}"/>
                </a:ext>
              </a:extLst>
            </p:cNvPr>
            <p:cNvGrpSpPr/>
            <p:nvPr userDrawn="1"/>
          </p:nvGrpSpPr>
          <p:grpSpPr bwMode="hidden">
            <a:xfrm>
              <a:off x="-1" y="0"/>
              <a:ext cx="12192001" cy="6858000"/>
              <a:chOff x="-1" y="0"/>
              <a:chExt cx="12192001" cy="6858000"/>
            </a:xfrm>
          </p:grpSpPr>
          <p:cxnSp>
            <p:nvCxnSpPr>
              <p:cNvPr id="40" name="Straight Connector 39">
                <a:extLst>
                  <a:ext uri="{FF2B5EF4-FFF2-40B4-BE49-F238E27FC236}">
                    <a16:creationId xmlns:a16="http://schemas.microsoft.com/office/drawing/2014/main" id="{80DBC600-C36A-A826-05FC-C69AC5412BAF}"/>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41211F-3A69-EF30-F4CD-0C782F7F05E8}"/>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71DDCF3-89D2-DBE8-08F2-6E16FC6CDE14}"/>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FB7D30-753E-407E-1B54-1E9289D5B693}"/>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0C5DD67-874F-B930-2456-F51C7F051D65}"/>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85A055C-BA9A-E878-E3E5-15435A860FB7}"/>
                  </a:ext>
                </a:extLst>
              </p:cNvPr>
              <p:cNvGrpSpPr/>
              <p:nvPr/>
            </p:nvGrpSpPr>
            <p:grpSpPr bwMode="hidden">
              <a:xfrm>
                <a:off x="6327885" y="0"/>
                <a:ext cx="5864115" cy="5898673"/>
                <a:chOff x="6327885" y="0"/>
                <a:chExt cx="5864115" cy="5898673"/>
              </a:xfrm>
            </p:grpSpPr>
            <p:cxnSp>
              <p:nvCxnSpPr>
                <p:cNvPr id="51" name="Straight Connector 50">
                  <a:extLst>
                    <a:ext uri="{FF2B5EF4-FFF2-40B4-BE49-F238E27FC236}">
                      <a16:creationId xmlns:a16="http://schemas.microsoft.com/office/drawing/2014/main" id="{63B498FD-81E5-0D5E-8B93-08713E065D88}"/>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5440807-E0D6-08B6-514B-E7839723FEEA}"/>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9BADA9A-BECA-9AE7-AB5D-88267F2937FC}"/>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476915E-0966-DEAC-053F-520D2F39C40D}"/>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C6837D-BF87-95B5-9C4F-6EAA46D923D9}"/>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52E5282A-7C9B-0B49-8F57-B59DF2F05C47}"/>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F50F7A3-0523-1AC3-C1EC-3A9DF283F38A}"/>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C15A7D6-5F95-1EBF-F2EE-88176B448898}"/>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DDB306F-397B-0BDD-FB99-196CFCA3228E}"/>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39EA35-CAA3-12B3-1DE7-D9ADACE2131B}"/>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CD88561D-133B-8C5F-CE20-E8EDA1870A86}"/>
                </a:ext>
              </a:extLst>
            </p:cNvPr>
            <p:cNvGrpSpPr/>
            <p:nvPr userDrawn="1"/>
          </p:nvGrpSpPr>
          <p:grpSpPr bwMode="hidden">
            <a:xfrm flipH="1">
              <a:off x="0" y="0"/>
              <a:ext cx="12192001" cy="6858000"/>
              <a:chOff x="-1" y="0"/>
              <a:chExt cx="12192001" cy="6858000"/>
            </a:xfrm>
          </p:grpSpPr>
          <p:cxnSp>
            <p:nvCxnSpPr>
              <p:cNvPr id="24" name="Straight Connector 23">
                <a:extLst>
                  <a:ext uri="{FF2B5EF4-FFF2-40B4-BE49-F238E27FC236}">
                    <a16:creationId xmlns:a16="http://schemas.microsoft.com/office/drawing/2014/main" id="{E8D85646-BBFC-F34E-FC3A-35AD7FA5A4F0}"/>
                  </a:ext>
                </a:extLst>
              </p:cNvPr>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C3A6C4B-5178-55EF-41AD-F1B455EACB7E}"/>
                  </a:ext>
                </a:extLst>
              </p:cNvPr>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7DC98D-20CF-BA50-B211-ACEF0CF80D4E}"/>
                  </a:ext>
                </a:extLst>
              </p:cNvPr>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CD9C04-28C2-1980-08FE-0C0AA1395860}"/>
                  </a:ext>
                </a:extLst>
              </p:cNvPr>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439889-E6F1-70E7-A11D-B2A090F49F98}"/>
                  </a:ext>
                </a:extLst>
              </p:cNvPr>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B4BA8555-6114-8042-B4FA-37530FF5DC20}"/>
                  </a:ext>
                </a:extLst>
              </p:cNvPr>
              <p:cNvGrpSpPr/>
              <p:nvPr/>
            </p:nvGrpSpPr>
            <p:grpSpPr bwMode="hidden">
              <a:xfrm>
                <a:off x="6327885" y="0"/>
                <a:ext cx="5864115" cy="5898673"/>
                <a:chOff x="6327885" y="0"/>
                <a:chExt cx="5864115" cy="5898673"/>
              </a:xfrm>
            </p:grpSpPr>
            <p:cxnSp>
              <p:nvCxnSpPr>
                <p:cNvPr id="35" name="Straight Connector 34">
                  <a:extLst>
                    <a:ext uri="{FF2B5EF4-FFF2-40B4-BE49-F238E27FC236}">
                      <a16:creationId xmlns:a16="http://schemas.microsoft.com/office/drawing/2014/main" id="{3B10502F-F832-E04D-A12D-D973337E70A8}"/>
                    </a:ext>
                  </a:extLst>
                </p:cNvPr>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4E91C8-BC33-4186-5086-527536A0F4D1}"/>
                    </a:ext>
                  </a:extLst>
                </p:cNvPr>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074267-E47C-7551-BB88-EF0CBB14E7AC}"/>
                    </a:ext>
                  </a:extLst>
                </p:cNvPr>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3011C25-8C96-572D-5331-9919A70CA697}"/>
                    </a:ext>
                  </a:extLst>
                </p:cNvPr>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1E3E6AE-ECD0-41E6-7B44-92AD1F8930BA}"/>
                    </a:ext>
                  </a:extLst>
                </p:cNvPr>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1D369E0E-6117-C6DE-E11E-ADEDACE5C741}"/>
                  </a:ext>
                </a:extLst>
              </p:cNvPr>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DAA5D6-5DCA-CBE8-D585-02C1C2DC8566}"/>
                  </a:ext>
                </a:extLst>
              </p:cNvPr>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273B4F-D3F1-61BA-82C5-35C3741B39D6}"/>
                  </a:ext>
                </a:extLst>
              </p:cNvPr>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A4D807A-7B84-A616-6462-732FAAED1E1D}"/>
                  </a:ext>
                </a:extLst>
              </p:cNvPr>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738B358-5E9F-4FA4-4647-3863A89EEFAE}"/>
                  </a:ext>
                </a:extLst>
              </p:cNvPr>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3020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B3833F-9F82-4627-B6E6-DAB885B6EDC2}" type="datetime1">
              <a:rPr lang="en-US" smtClean="0"/>
              <a:t>3/12/2026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grpSp>
        <p:nvGrpSpPr>
          <p:cNvPr id="2" name="Group 1">
            <a:extLst>
              <a:ext uri="{FF2B5EF4-FFF2-40B4-BE49-F238E27FC236}">
                <a16:creationId xmlns:a16="http://schemas.microsoft.com/office/drawing/2014/main" id="{87C934A7-2B62-7B94-A00D-0C43C3F7FE0A}"/>
              </a:ext>
            </a:extLst>
          </p:cNvPr>
          <p:cNvGrpSpPr/>
          <p:nvPr userDrawn="1"/>
        </p:nvGrpSpPr>
        <p:grpSpPr bwMode="hidden">
          <a:xfrm>
            <a:off x="-1" y="0"/>
            <a:ext cx="12192002" cy="6858000"/>
            <a:chOff x="-1" y="0"/>
            <a:chExt cx="12192002" cy="6858000"/>
          </a:xfrm>
        </p:grpSpPr>
        <p:cxnSp>
          <p:nvCxnSpPr>
            <p:cNvPr id="9" name="Straight Connector 8">
              <a:extLst>
                <a:ext uri="{FF2B5EF4-FFF2-40B4-BE49-F238E27FC236}">
                  <a16:creationId xmlns:a16="http://schemas.microsoft.com/office/drawing/2014/main" id="{7473028C-6AF1-7103-741A-BF70411E60D1}"/>
                </a:ext>
              </a:extLst>
            </p:cNvPr>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E2EA09-3DF2-F8B8-CBA0-2E5145C4297E}"/>
                </a:ext>
              </a:extLst>
            </p:cNvPr>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959BF1-CA01-264B-44F1-BAE7D70D2602}"/>
                </a:ext>
              </a:extLst>
            </p:cNvPr>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5993E4-1838-C8B8-F0A1-A635667779D9}"/>
                </a:ext>
              </a:extLst>
            </p:cNvPr>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AB48B6-DE6D-8EFB-FEC3-03E3B2E8717E}"/>
                </a:ext>
              </a:extLst>
            </p:cNvPr>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315D50-79FE-54A6-72F4-4A76575960BD}"/>
                </a:ext>
              </a:extLst>
            </p:cNvPr>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C361CB-AB13-71E0-C650-077A8FF68790}"/>
                </a:ext>
              </a:extLst>
            </p:cNvPr>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5F21CB3-B50D-8FC3-C589-F89D26123EC6}"/>
                </a:ext>
              </a:extLst>
            </p:cNvPr>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D0F25F8-AA44-B44E-1BE4-16B958C13D34}"/>
                </a:ext>
              </a:extLst>
            </p:cNvPr>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27E4AE-179A-06DB-89A4-66190A1F7678}"/>
                </a:ext>
              </a:extLst>
            </p:cNvPr>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48FB95-31E7-1D84-D7E2-1F7DE7D03028}"/>
                </a:ext>
              </a:extLst>
            </p:cNvPr>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49547C-8D09-A1E2-720B-FA6A40D4A084}"/>
                </a:ext>
              </a:extLst>
            </p:cNvPr>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4A104A-6BF2-B9CD-B50A-50E39C564A6D}"/>
                </a:ext>
              </a:extLst>
            </p:cNvPr>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4FCE09-F722-B01F-C578-F984B15C2B50}"/>
                </a:ext>
              </a:extLst>
            </p:cNvPr>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831778-5B88-0CB8-93BA-CD58083C7EC4}"/>
                </a:ext>
              </a:extLst>
            </p:cNvPr>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465C3B-9F32-F851-F5A3-CBA58ED2C078}"/>
                </a:ext>
              </a:extLst>
            </p:cNvPr>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512B6B4-D52E-EC2F-45D3-E19E8EFCAD33}"/>
                </a:ext>
              </a:extLst>
            </p:cNvPr>
            <p:cNvGrpSpPr/>
            <p:nvPr userDrawn="1"/>
          </p:nvGrpSpPr>
          <p:grpSpPr bwMode="hidden">
            <a:xfrm>
              <a:off x="-1" y="0"/>
              <a:ext cx="12192001" cy="6858000"/>
              <a:chOff x="-1" y="0"/>
              <a:chExt cx="12192001" cy="6858000"/>
            </a:xfrm>
          </p:grpSpPr>
          <p:cxnSp>
            <p:nvCxnSpPr>
              <p:cNvPr id="43" name="Straight Connector 42">
                <a:extLst>
                  <a:ext uri="{FF2B5EF4-FFF2-40B4-BE49-F238E27FC236}">
                    <a16:creationId xmlns:a16="http://schemas.microsoft.com/office/drawing/2014/main" id="{6FFB9806-9EDB-796E-79D1-B3736B74D0FE}"/>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8DA855-D0BD-9BE2-9238-0A0A9BBB7DD8}"/>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70E12A3-E407-2175-1287-261555AF2422}"/>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A49CED-C4CF-A0D2-B404-8BDCBBB17067}"/>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61DB38-66BF-49C9-6CDF-8890E7851E37}"/>
                  </a:ext>
                </a:extLst>
              </p:cNvPr>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49657616-8B40-BC13-3091-B4924F8670F0}"/>
                  </a:ext>
                </a:extLst>
              </p:cNvPr>
              <p:cNvGrpSpPr/>
              <p:nvPr/>
            </p:nvGrpSpPr>
            <p:grpSpPr bwMode="hidden">
              <a:xfrm>
                <a:off x="6327885" y="0"/>
                <a:ext cx="5864115" cy="5898673"/>
                <a:chOff x="6327885" y="0"/>
                <a:chExt cx="5864115" cy="5898673"/>
              </a:xfrm>
            </p:grpSpPr>
            <p:cxnSp>
              <p:nvCxnSpPr>
                <p:cNvPr id="54" name="Straight Connector 53">
                  <a:extLst>
                    <a:ext uri="{FF2B5EF4-FFF2-40B4-BE49-F238E27FC236}">
                      <a16:creationId xmlns:a16="http://schemas.microsoft.com/office/drawing/2014/main" id="{B9C5C3CE-1504-3E73-6412-137B0CC93958}"/>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0C026E7-1B44-6F8D-43AE-50B002E074C3}"/>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26A9494-5EDC-7900-5759-02E94FFC89BB}"/>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C78379-54B9-D690-30B7-9AEDDADE1A90}"/>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BA80642-91D3-ED3B-02FF-5A1FDBF51456}"/>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46D62B2B-F886-0355-B834-737981A0F19F}"/>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E24A1D-B848-309A-C826-DCED1B6B60D7}"/>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8EB96D4-185A-47D1-74B1-31543EDAB9D6}"/>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32A236E-A4AB-0975-035A-42907F1BF65B}"/>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2E0C573-5748-A611-B2F1-6045E3BE43A0}"/>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C23332B-8DCF-7091-9A55-BF79237E6EBA}"/>
                </a:ext>
              </a:extLst>
            </p:cNvPr>
            <p:cNvGrpSpPr/>
            <p:nvPr userDrawn="1"/>
          </p:nvGrpSpPr>
          <p:grpSpPr bwMode="hidden">
            <a:xfrm flipH="1">
              <a:off x="0" y="0"/>
              <a:ext cx="12192001" cy="6858000"/>
              <a:chOff x="-1" y="0"/>
              <a:chExt cx="12192001" cy="6858000"/>
            </a:xfrm>
          </p:grpSpPr>
          <p:cxnSp>
            <p:nvCxnSpPr>
              <p:cNvPr id="27" name="Straight Connector 26">
                <a:extLst>
                  <a:ext uri="{FF2B5EF4-FFF2-40B4-BE49-F238E27FC236}">
                    <a16:creationId xmlns:a16="http://schemas.microsoft.com/office/drawing/2014/main" id="{03DBC2A2-5747-4DEA-E8F2-98BB309CCE70}"/>
                  </a:ext>
                </a:extLst>
              </p:cNvPr>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56E2C5-9984-4441-64A2-E89D40CA966E}"/>
                  </a:ext>
                </a:extLst>
              </p:cNvPr>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254761-008B-1E17-126B-40F31522D0C7}"/>
                  </a:ext>
                </a:extLst>
              </p:cNvPr>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DDF5B3-D86A-18CE-CDF0-2F80F4302C65}"/>
                  </a:ext>
                </a:extLst>
              </p:cNvPr>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8850DC-4507-7A97-DF99-4FF1B80E6016}"/>
                  </a:ext>
                </a:extLst>
              </p:cNvPr>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7DC3DB4-6C16-0996-6111-CBCC33C7B30D}"/>
                  </a:ext>
                </a:extLst>
              </p:cNvPr>
              <p:cNvGrpSpPr/>
              <p:nvPr/>
            </p:nvGrpSpPr>
            <p:grpSpPr bwMode="hidden">
              <a:xfrm>
                <a:off x="6327885" y="0"/>
                <a:ext cx="5864115" cy="5898673"/>
                <a:chOff x="6327885" y="0"/>
                <a:chExt cx="5864115" cy="5898673"/>
              </a:xfrm>
            </p:grpSpPr>
            <p:cxnSp>
              <p:nvCxnSpPr>
                <p:cNvPr id="38" name="Straight Connector 37">
                  <a:extLst>
                    <a:ext uri="{FF2B5EF4-FFF2-40B4-BE49-F238E27FC236}">
                      <a16:creationId xmlns:a16="http://schemas.microsoft.com/office/drawing/2014/main" id="{F2202801-4789-045C-AA01-0ECA4ADAB7EB}"/>
                    </a:ext>
                  </a:extLst>
                </p:cNvPr>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B91E1D-2D7F-811D-D9B2-1E5FC6DE2C8A}"/>
                    </a:ext>
                  </a:extLst>
                </p:cNvPr>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0D0E4C8-1167-0FB4-6EDF-6E1D19569DC4}"/>
                    </a:ext>
                  </a:extLst>
                </p:cNvPr>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438A6D5-3E50-A69E-180E-5F54C5DF5BB9}"/>
                    </a:ext>
                  </a:extLst>
                </p:cNvPr>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6CC9B9F-F9F8-C8F5-AA23-8EE56BEF9B2E}"/>
                    </a:ext>
                  </a:extLst>
                </p:cNvPr>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B2A9EEB4-DBC5-C721-E522-7BB12F40E63B}"/>
                  </a:ext>
                </a:extLst>
              </p:cNvPr>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9EE725-CC4A-855B-18DA-E767C4047C94}"/>
                  </a:ext>
                </a:extLst>
              </p:cNvPr>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A0E3A1-9DC0-892D-D19B-78AFE3E0143E}"/>
                  </a:ext>
                </a:extLst>
              </p:cNvPr>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C1970FD-2BA6-D83E-67FF-39C82C3DF09B}"/>
                  </a:ext>
                </a:extLst>
              </p:cNvPr>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2D051D3-F9DA-C1B8-B8E4-9756AA226F86}"/>
                  </a:ext>
                </a:extLst>
              </p:cNvPr>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9" name="Rectangle 58">
            <a:extLst>
              <a:ext uri="{FF2B5EF4-FFF2-40B4-BE49-F238E27FC236}">
                <a16:creationId xmlns:a16="http://schemas.microsoft.com/office/drawing/2014/main" id="{2A42A25E-765B-3A3B-2DB4-D5CD692980F0}"/>
              </a:ext>
            </a:extLst>
          </p:cNvPr>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73D4492B-209F-3D82-7825-A8C32831FC10}"/>
              </a:ext>
            </a:extLst>
          </p:cNvPr>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0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BB2F7-C957-4FE8-959D-DB846DB12DFD}" type="datetime1">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28B7D-F40D-487A-8024-DF5985E1A61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41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EC4C9A1-88DA-4BFC-AA9A-405103D28F48}" type="datetime1">
              <a:rPr lang="en-US" smtClean="0"/>
              <a:t>3/12/2026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1375A4-56A4-47D6-9801-1991572033F7}"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C9F0A2-42DD-57AB-86D3-BD5202FEF527}"/>
              </a:ext>
            </a:extLst>
          </p:cNvPr>
          <p:cNvGrpSpPr/>
          <p:nvPr userDrawn="1"/>
        </p:nvGrpSpPr>
        <p:grpSpPr bwMode="hidden">
          <a:xfrm>
            <a:off x="-1" y="-195943"/>
            <a:ext cx="12192002" cy="6858000"/>
            <a:chOff x="-1" y="0"/>
            <a:chExt cx="12192002" cy="6858000"/>
          </a:xfrm>
        </p:grpSpPr>
        <p:cxnSp>
          <p:nvCxnSpPr>
            <p:cNvPr id="9" name="Straight Connector 8">
              <a:extLst>
                <a:ext uri="{FF2B5EF4-FFF2-40B4-BE49-F238E27FC236}">
                  <a16:creationId xmlns:a16="http://schemas.microsoft.com/office/drawing/2014/main" id="{3C4E02C2-7AFD-7334-7818-D8A547CFB7E5}"/>
                </a:ext>
              </a:extLst>
            </p:cNvPr>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E04984-03C3-BF21-032E-DE87C4FA47E1}"/>
                </a:ext>
              </a:extLst>
            </p:cNvPr>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1A02C3-A7A3-5937-D96D-A2E2C20055EF}"/>
                </a:ext>
              </a:extLst>
            </p:cNvPr>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73A371-8FEA-993A-23AC-C20CB67BBC16}"/>
                </a:ext>
              </a:extLst>
            </p:cNvPr>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084DF4-92DF-6311-2545-0B24FFBA9A85}"/>
                </a:ext>
              </a:extLst>
            </p:cNvPr>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F0986A-2AD0-C305-B456-29307D16DC96}"/>
                </a:ext>
              </a:extLst>
            </p:cNvPr>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94AF35-06B1-8553-550A-AC6104517102}"/>
                </a:ext>
              </a:extLst>
            </p:cNvPr>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B14943-4A77-9E53-B1AD-DF328606947E}"/>
                </a:ext>
              </a:extLst>
            </p:cNvPr>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60741B-62E5-7C50-7385-C13E8ED40DD8}"/>
                </a:ext>
              </a:extLst>
            </p:cNvPr>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79A778-2382-AD35-58A4-7FF95CC50E14}"/>
                </a:ext>
              </a:extLst>
            </p:cNvPr>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142A56-7B64-2214-4060-84622388F4C4}"/>
                </a:ext>
              </a:extLst>
            </p:cNvPr>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0460ED-4463-6EEB-780C-A01D51AE7FC6}"/>
                </a:ext>
              </a:extLst>
            </p:cNvPr>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2B7D313-0E73-BB51-B843-495E454556D4}"/>
                </a:ext>
              </a:extLst>
            </p:cNvPr>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560F1BA-3B3C-2B39-522B-9DEDA9C9B406}"/>
                </a:ext>
              </a:extLst>
            </p:cNvPr>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361C6B-E385-77C7-2947-5A28310A295F}"/>
                </a:ext>
              </a:extLst>
            </p:cNvPr>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E8A2B4-9A7B-B605-1760-420072FB157D}"/>
                </a:ext>
              </a:extLst>
            </p:cNvPr>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97D3744-61A5-7EB0-1D24-3C80EB05A390}"/>
                </a:ext>
              </a:extLst>
            </p:cNvPr>
            <p:cNvGrpSpPr/>
            <p:nvPr userDrawn="1"/>
          </p:nvGrpSpPr>
          <p:grpSpPr bwMode="hidden">
            <a:xfrm>
              <a:off x="-1" y="0"/>
              <a:ext cx="12192001" cy="6858000"/>
              <a:chOff x="-1" y="0"/>
              <a:chExt cx="12192001" cy="6858000"/>
            </a:xfrm>
          </p:grpSpPr>
          <p:cxnSp>
            <p:nvCxnSpPr>
              <p:cNvPr id="43" name="Straight Connector 42">
                <a:extLst>
                  <a:ext uri="{FF2B5EF4-FFF2-40B4-BE49-F238E27FC236}">
                    <a16:creationId xmlns:a16="http://schemas.microsoft.com/office/drawing/2014/main" id="{FB220BAB-868B-E164-27C4-887121BCEE12}"/>
                  </a:ext>
                </a:extLst>
              </p:cNvPr>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6DEDE38-51CD-3C11-6EE8-B715735CA034}"/>
                  </a:ext>
                </a:extLst>
              </p:cNvPr>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3000301-3E8A-CCD0-BB82-0FB1DEF5EF68}"/>
                  </a:ext>
                </a:extLst>
              </p:cNvPr>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B1A26E6-81CC-5E04-426C-C3B1B9AF87D4}"/>
                  </a:ext>
                </a:extLst>
              </p:cNvPr>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D633056-81EC-4425-F593-833352BE4F84}"/>
                  </a:ext>
                </a:extLst>
              </p:cNvPr>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35E0C46-B91F-72EA-FBF5-7560470CE58C}"/>
                  </a:ext>
                </a:extLst>
              </p:cNvPr>
              <p:cNvGrpSpPr/>
              <p:nvPr/>
            </p:nvGrpSpPr>
            <p:grpSpPr bwMode="hidden">
              <a:xfrm>
                <a:off x="6327885" y="0"/>
                <a:ext cx="5864115" cy="5898673"/>
                <a:chOff x="6327885" y="0"/>
                <a:chExt cx="5864115" cy="5898673"/>
              </a:xfrm>
            </p:grpSpPr>
            <p:cxnSp>
              <p:nvCxnSpPr>
                <p:cNvPr id="54" name="Straight Connector 53">
                  <a:extLst>
                    <a:ext uri="{FF2B5EF4-FFF2-40B4-BE49-F238E27FC236}">
                      <a16:creationId xmlns:a16="http://schemas.microsoft.com/office/drawing/2014/main" id="{45F73706-CF09-2181-2016-5D0567D2FDBF}"/>
                    </a:ext>
                  </a:extLst>
                </p:cNvPr>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33893EA-6797-6E6D-1800-14935E038598}"/>
                    </a:ext>
                  </a:extLst>
                </p:cNvPr>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4A04FC-FF1D-3321-A513-36C355D369D0}"/>
                    </a:ext>
                  </a:extLst>
                </p:cNvPr>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F762773-D411-9E55-3AE1-5A48C9279AD1}"/>
                    </a:ext>
                  </a:extLst>
                </p:cNvPr>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7D5C8A0-BD50-716C-A625-48DE5ED39866}"/>
                    </a:ext>
                  </a:extLst>
                </p:cNvPr>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CED7A2B1-30BA-2901-6820-D56746A32549}"/>
                  </a:ext>
                </a:extLst>
              </p:cNvPr>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721914F-2DDF-8D78-E667-33A89760A331}"/>
                  </a:ext>
                </a:extLst>
              </p:cNvPr>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AA9CD00-034C-D3E2-F9C7-BED74FE4F293}"/>
                  </a:ext>
                </a:extLst>
              </p:cNvPr>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829F4A3-CD83-4F52-923E-7F0F9B1E8724}"/>
                  </a:ext>
                </a:extLst>
              </p:cNvPr>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3F93D88-D581-B29D-A259-DE054AECE083}"/>
                  </a:ext>
                </a:extLst>
              </p:cNvPr>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85BDD9C-31D6-EEDF-7A61-38FFD52EF91D}"/>
                </a:ext>
              </a:extLst>
            </p:cNvPr>
            <p:cNvGrpSpPr/>
            <p:nvPr userDrawn="1"/>
          </p:nvGrpSpPr>
          <p:grpSpPr bwMode="hidden">
            <a:xfrm flipH="1">
              <a:off x="0" y="0"/>
              <a:ext cx="12192001" cy="6858000"/>
              <a:chOff x="-1" y="0"/>
              <a:chExt cx="12192001" cy="6858000"/>
            </a:xfrm>
          </p:grpSpPr>
          <p:cxnSp>
            <p:nvCxnSpPr>
              <p:cNvPr id="27" name="Straight Connector 26">
                <a:extLst>
                  <a:ext uri="{FF2B5EF4-FFF2-40B4-BE49-F238E27FC236}">
                    <a16:creationId xmlns:a16="http://schemas.microsoft.com/office/drawing/2014/main" id="{2AAE3BA0-5DD5-6DA0-18B8-79CC26417544}"/>
                  </a:ext>
                </a:extLst>
              </p:cNvPr>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653C0F-18D2-DF1D-6E2C-697A842CA972}"/>
                  </a:ext>
                </a:extLst>
              </p:cNvPr>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87631A-C556-D27C-92E2-FC38047125E9}"/>
                  </a:ext>
                </a:extLst>
              </p:cNvPr>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664611-0DBC-E196-3FCF-B9AFF25ABA09}"/>
                  </a:ext>
                </a:extLst>
              </p:cNvPr>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3ADC492-F340-3523-CC88-8B2D7F014527}"/>
                  </a:ext>
                </a:extLst>
              </p:cNvPr>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AD9E738-E78B-B5BF-2497-35CABA12916F}"/>
                  </a:ext>
                </a:extLst>
              </p:cNvPr>
              <p:cNvGrpSpPr/>
              <p:nvPr/>
            </p:nvGrpSpPr>
            <p:grpSpPr bwMode="hidden">
              <a:xfrm>
                <a:off x="6327885" y="0"/>
                <a:ext cx="5864115" cy="5898673"/>
                <a:chOff x="6327885" y="0"/>
                <a:chExt cx="5864115" cy="5898673"/>
              </a:xfrm>
            </p:grpSpPr>
            <p:cxnSp>
              <p:nvCxnSpPr>
                <p:cNvPr id="38" name="Straight Connector 37">
                  <a:extLst>
                    <a:ext uri="{FF2B5EF4-FFF2-40B4-BE49-F238E27FC236}">
                      <a16:creationId xmlns:a16="http://schemas.microsoft.com/office/drawing/2014/main" id="{8DC698B5-A866-46A0-A0CA-F6AA10DEC70C}"/>
                    </a:ext>
                  </a:extLst>
                </p:cNvPr>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A6B787-CBFB-CA2A-9401-E4A5EBC3293C}"/>
                    </a:ext>
                  </a:extLst>
                </p:cNvPr>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F667B2-4E91-5913-600C-1CEB88F44A1C}"/>
                    </a:ext>
                  </a:extLst>
                </p:cNvPr>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A357EB-DA47-2504-0A33-4E3CFB56B83F}"/>
                    </a:ext>
                  </a:extLst>
                </p:cNvPr>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7219B9-4A72-4ADA-BC3F-F9CADE371DEF}"/>
                    </a:ext>
                  </a:extLst>
                </p:cNvPr>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a:extLst>
                  <a:ext uri="{FF2B5EF4-FFF2-40B4-BE49-F238E27FC236}">
                    <a16:creationId xmlns:a16="http://schemas.microsoft.com/office/drawing/2014/main" id="{1508262C-DAA4-A488-1A11-5F362F340D6A}"/>
                  </a:ext>
                </a:extLst>
              </p:cNvPr>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9C149F6-562A-609B-32F9-BC64F0236A10}"/>
                  </a:ext>
                </a:extLst>
              </p:cNvPr>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793F6C-E146-F008-E8BA-78019DD4022E}"/>
                  </a:ext>
                </a:extLst>
              </p:cNvPr>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ED4FD8-753B-55DA-E220-317EB82848E1}"/>
                  </a:ext>
                </a:extLst>
              </p:cNvPr>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6D4BA1-0E7D-7AA3-D085-742E30602CC1}"/>
                  </a:ext>
                </a:extLst>
              </p:cNvPr>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9" name="Straight Connector 58">
            <a:extLst>
              <a:ext uri="{FF2B5EF4-FFF2-40B4-BE49-F238E27FC236}">
                <a16:creationId xmlns:a16="http://schemas.microsoft.com/office/drawing/2014/main" id="{9CE67A7F-1381-CF43-BC93-67A3232B7D00}"/>
              </a:ext>
            </a:extLst>
          </p:cNvPr>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65058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Introduction to Histology</a:t>
            </a:r>
            <a:endParaRPr lang="en-US" sz="4800" dirty="0"/>
          </a:p>
        </p:txBody>
      </p:sp>
      <p:sp>
        <p:nvSpPr>
          <p:cNvPr id="3" name="Subtitle 2"/>
          <p:cNvSpPr>
            <a:spLocks noGrp="1"/>
          </p:cNvSpPr>
          <p:nvPr>
            <p:ph type="subTitle" idx="1"/>
          </p:nvPr>
        </p:nvSpPr>
        <p:spPr/>
        <p:txBody>
          <a:bodyPr>
            <a:normAutofit/>
          </a:bodyPr>
          <a:lstStyle/>
          <a:p>
            <a:r>
              <a:rPr lang="en-US" dirty="0" smtClean="0"/>
              <a:t>February 2026</a:t>
            </a:r>
            <a:endParaRPr lang="en-US" dirty="0"/>
          </a:p>
          <a:p>
            <a:r>
              <a:rPr lang="en-US" dirty="0"/>
              <a:t>Tiruzer Bekele (MD, </a:t>
            </a:r>
            <a:r>
              <a:rPr lang="en-US" dirty="0" smtClean="0"/>
              <a:t>Anatomical pathologist and senior lecturer)</a:t>
            </a:r>
            <a:endParaRPr lang="en-US" dirty="0"/>
          </a:p>
        </p:txBody>
      </p:sp>
      <p:sp>
        <p:nvSpPr>
          <p:cNvPr id="4" name="Slide Number Placeholder 3">
            <a:extLst>
              <a:ext uri="{FF2B5EF4-FFF2-40B4-BE49-F238E27FC236}">
                <a16:creationId xmlns:a16="http://schemas.microsoft.com/office/drawing/2014/main" id="{4D708C78-E467-0E61-2983-88C17334406D}"/>
              </a:ext>
            </a:extLst>
          </p:cNvPr>
          <p:cNvSpPr>
            <a:spLocks noGrp="1"/>
          </p:cNvSpPr>
          <p:nvPr>
            <p:ph type="sldNum" sz="quarter" idx="12"/>
          </p:nvPr>
        </p:nvSpPr>
        <p:spPr/>
        <p:txBody>
          <a:bodyPr/>
          <a:lstStyle/>
          <a:p>
            <a:fld id="{D8328B7D-F40D-487A-8024-DF5985E1A618}" type="slidenum">
              <a:rPr lang="en-US" smtClean="0"/>
              <a:t>1</a:t>
            </a:fld>
            <a:endParaRPr lang="en-US" dirty="0"/>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2700">
              <a:lnSpc>
                <a:spcPct val="100000"/>
              </a:lnSpc>
              <a:spcBef>
                <a:spcPts val="365"/>
              </a:spcBef>
            </a:pPr>
            <a:r>
              <a:rPr lang="en-US" sz="2400" b="1" spc="90" dirty="0" smtClean="0">
                <a:cs typeface="Times New Roman"/>
              </a:rPr>
              <a:t>Cytoplasmic </a:t>
            </a:r>
            <a:r>
              <a:rPr lang="en-US" sz="2400" b="1" spc="100" dirty="0">
                <a:cs typeface="Times New Roman"/>
              </a:rPr>
              <a:t>organelles:</a:t>
            </a:r>
            <a:r>
              <a:rPr lang="en-US" sz="2400" b="1" spc="-375" dirty="0">
                <a:cs typeface="Times New Roman"/>
              </a:rPr>
              <a:t> </a:t>
            </a:r>
            <a:r>
              <a:rPr lang="en-US" sz="2400" spc="-20" dirty="0">
                <a:cs typeface="Georgia"/>
              </a:rPr>
              <a:t>They </a:t>
            </a:r>
            <a:r>
              <a:rPr lang="en-US" sz="2400" spc="-25" dirty="0">
                <a:cs typeface="Georgia"/>
              </a:rPr>
              <a:t>can </a:t>
            </a:r>
            <a:r>
              <a:rPr lang="en-US" sz="2400" spc="-15" dirty="0">
                <a:cs typeface="Georgia"/>
              </a:rPr>
              <a:t>be </a:t>
            </a:r>
            <a:r>
              <a:rPr lang="en-US" sz="2400" spc="-30" dirty="0">
                <a:cs typeface="Georgia"/>
              </a:rPr>
              <a:t>classified </a:t>
            </a:r>
            <a:r>
              <a:rPr lang="en-US" sz="2400" spc="-20" dirty="0">
                <a:cs typeface="Georgia"/>
              </a:rPr>
              <a:t>into two </a:t>
            </a:r>
            <a:r>
              <a:rPr lang="en-US" sz="2400" spc="-45" dirty="0">
                <a:cs typeface="Georgia"/>
              </a:rPr>
              <a:t>types:</a:t>
            </a:r>
            <a:endParaRPr lang="en-US" sz="2400" dirty="0">
              <a:cs typeface="Georgia"/>
            </a:endParaRPr>
          </a:p>
          <a:p>
            <a:pPr marL="429895">
              <a:lnSpc>
                <a:spcPct val="100000"/>
              </a:lnSpc>
              <a:spcBef>
                <a:spcPts val="260"/>
              </a:spcBef>
            </a:pPr>
            <a:r>
              <a:rPr lang="en-US" sz="2400" b="1" spc="95" dirty="0">
                <a:cs typeface="Times New Roman"/>
              </a:rPr>
              <a:t>Membranous</a:t>
            </a:r>
            <a:r>
              <a:rPr lang="en-US" sz="2400" b="1" spc="95" dirty="0" smtClean="0">
                <a:cs typeface="Times New Roman"/>
              </a:rPr>
              <a:t>: </a:t>
            </a:r>
            <a:r>
              <a:rPr lang="en-US" sz="2400" spc="-10" dirty="0">
                <a:cs typeface="Times New Roman"/>
              </a:rPr>
              <a:t>M</a:t>
            </a:r>
            <a:r>
              <a:rPr lang="en-US" sz="2400" spc="-30" dirty="0" smtClean="0">
                <a:cs typeface="Georgia"/>
              </a:rPr>
              <a:t>embrane bound</a:t>
            </a:r>
            <a:endParaRPr lang="en-US" sz="2400" dirty="0">
              <a:cs typeface="Georgia"/>
            </a:endParaRPr>
          </a:p>
          <a:p>
            <a:pPr marL="1263650" indent="-273050">
              <a:lnSpc>
                <a:spcPct val="100000"/>
              </a:lnSpc>
              <a:spcBef>
                <a:spcPts val="240"/>
              </a:spcBef>
              <a:buClr>
                <a:srgbClr val="0AD0D9"/>
              </a:buClr>
              <a:buSzPct val="65000"/>
              <a:buFont typeface="Wingdings"/>
              <a:buChar char=""/>
              <a:tabLst>
                <a:tab pos="1263650" algn="l"/>
                <a:tab pos="1264285" algn="l"/>
              </a:tabLst>
            </a:pPr>
            <a:r>
              <a:rPr lang="en-US" sz="2400" spc="-35" dirty="0">
                <a:cs typeface="Georgia"/>
              </a:rPr>
              <a:t>Endoplasmic</a:t>
            </a:r>
            <a:r>
              <a:rPr lang="en-US" sz="2400" spc="-85" dirty="0">
                <a:cs typeface="Georgia"/>
              </a:rPr>
              <a:t> </a:t>
            </a:r>
            <a:r>
              <a:rPr lang="en-US" sz="2400" spc="-15" dirty="0" smtClean="0">
                <a:cs typeface="Georgia"/>
              </a:rPr>
              <a:t>reticulum</a:t>
            </a:r>
            <a:r>
              <a:rPr lang="en-US" sz="2400" dirty="0" smtClean="0">
                <a:cs typeface="Georgia"/>
              </a:rPr>
              <a:t>, </a:t>
            </a:r>
            <a:r>
              <a:rPr lang="en-US" sz="2400" spc="-20" dirty="0" smtClean="0">
                <a:cs typeface="Georgia"/>
              </a:rPr>
              <a:t>Golgi</a:t>
            </a:r>
            <a:r>
              <a:rPr lang="en-US" sz="2400" spc="-90" dirty="0" smtClean="0">
                <a:cs typeface="Georgia"/>
              </a:rPr>
              <a:t> </a:t>
            </a:r>
            <a:r>
              <a:rPr lang="en-US" sz="2400" spc="-35" dirty="0" smtClean="0">
                <a:cs typeface="Georgia"/>
              </a:rPr>
              <a:t>Apparatus</a:t>
            </a:r>
            <a:r>
              <a:rPr lang="en-US" sz="2400" dirty="0" smtClean="0">
                <a:cs typeface="Georgia"/>
              </a:rPr>
              <a:t>, </a:t>
            </a:r>
            <a:r>
              <a:rPr lang="en-US" sz="2400" spc="-20" dirty="0" smtClean="0">
                <a:cs typeface="Georgia"/>
              </a:rPr>
              <a:t>Mitochondria</a:t>
            </a:r>
            <a:r>
              <a:rPr lang="en-US" sz="2400" dirty="0" smtClean="0">
                <a:cs typeface="Georgia"/>
              </a:rPr>
              <a:t>, </a:t>
            </a:r>
            <a:r>
              <a:rPr lang="en-US" sz="2400" spc="-45" dirty="0" smtClean="0">
                <a:cs typeface="Georgia"/>
              </a:rPr>
              <a:t>Lysosomes</a:t>
            </a:r>
            <a:endParaRPr lang="en-US" sz="2400" dirty="0">
              <a:cs typeface="Georgia"/>
            </a:endParaRPr>
          </a:p>
          <a:p>
            <a:pPr marL="1201420" indent="-210820">
              <a:lnSpc>
                <a:spcPct val="100000"/>
              </a:lnSpc>
              <a:spcBef>
                <a:spcPts val="240"/>
              </a:spcBef>
              <a:buClr>
                <a:srgbClr val="0AD0D9"/>
              </a:buClr>
              <a:buSzPct val="65000"/>
              <a:buFont typeface="Wingdings"/>
              <a:buChar char=""/>
              <a:tabLst>
                <a:tab pos="1202055" algn="l"/>
              </a:tabLst>
            </a:pPr>
            <a:r>
              <a:rPr lang="en-US" sz="2400" spc="-50" dirty="0" smtClean="0">
                <a:cs typeface="Georgia"/>
              </a:rPr>
              <a:t>Peroxisomes</a:t>
            </a:r>
            <a:r>
              <a:rPr lang="en-US" sz="2400" dirty="0" smtClean="0">
                <a:cs typeface="Georgia"/>
              </a:rPr>
              <a:t>, </a:t>
            </a:r>
            <a:r>
              <a:rPr lang="en-US" sz="2400" spc="-35" dirty="0" smtClean="0">
                <a:cs typeface="Georgia"/>
              </a:rPr>
              <a:t>Endosomes</a:t>
            </a:r>
            <a:endParaRPr lang="en-US" sz="2400" dirty="0">
              <a:cs typeface="Georgia"/>
            </a:endParaRPr>
          </a:p>
          <a:p>
            <a:pPr marL="405765">
              <a:lnSpc>
                <a:spcPct val="100000"/>
              </a:lnSpc>
              <a:spcBef>
                <a:spcPts val="240"/>
              </a:spcBef>
            </a:pPr>
            <a:r>
              <a:rPr lang="en-US" sz="2400" b="1" spc="105" dirty="0">
                <a:cs typeface="Times New Roman"/>
              </a:rPr>
              <a:t>Non-</a:t>
            </a:r>
            <a:r>
              <a:rPr lang="en-US" sz="2400" b="1" spc="-45" dirty="0">
                <a:cs typeface="Times New Roman"/>
              </a:rPr>
              <a:t> </a:t>
            </a:r>
            <a:r>
              <a:rPr lang="en-US" sz="2400" b="1" spc="130" dirty="0">
                <a:cs typeface="Times New Roman"/>
              </a:rPr>
              <a:t>membranous</a:t>
            </a:r>
            <a:endParaRPr lang="en-US" sz="2400" dirty="0">
              <a:cs typeface="Times New Roman"/>
            </a:endParaRPr>
          </a:p>
          <a:p>
            <a:pPr marL="1201420" indent="-210820">
              <a:lnSpc>
                <a:spcPct val="100000"/>
              </a:lnSpc>
              <a:spcBef>
                <a:spcPts val="240"/>
              </a:spcBef>
              <a:buClr>
                <a:srgbClr val="0AD0D9"/>
              </a:buClr>
              <a:buSzPct val="65000"/>
              <a:buFont typeface="Wingdings"/>
              <a:buChar char=""/>
              <a:tabLst>
                <a:tab pos="1202055" algn="l"/>
              </a:tabLst>
            </a:pPr>
            <a:r>
              <a:rPr lang="en-US" sz="2400" spc="-40" dirty="0" smtClean="0">
                <a:cs typeface="Georgia"/>
              </a:rPr>
              <a:t>Ribosomes</a:t>
            </a:r>
            <a:r>
              <a:rPr lang="en-US" sz="2400" dirty="0" smtClean="0">
                <a:cs typeface="Georgia"/>
              </a:rPr>
              <a:t>, </a:t>
            </a:r>
            <a:r>
              <a:rPr lang="en-US" sz="2400" spc="-15" dirty="0" smtClean="0">
                <a:cs typeface="Georgia"/>
              </a:rPr>
              <a:t>Centriole </a:t>
            </a:r>
          </a:p>
          <a:p>
            <a:pPr marL="1201420" indent="-210820">
              <a:lnSpc>
                <a:spcPct val="100000"/>
              </a:lnSpc>
              <a:spcBef>
                <a:spcPts val="240"/>
              </a:spcBef>
              <a:buClr>
                <a:srgbClr val="0AD0D9"/>
              </a:buClr>
              <a:buSzPct val="65000"/>
              <a:buFont typeface="Wingdings"/>
              <a:buChar char=""/>
              <a:tabLst>
                <a:tab pos="1202055" algn="l"/>
              </a:tabLst>
            </a:pPr>
            <a:r>
              <a:rPr lang="en-US" sz="2400" spc="-20" dirty="0" err="1" smtClean="0">
                <a:cs typeface="Georgia"/>
              </a:rPr>
              <a:t>Microtubuli</a:t>
            </a:r>
            <a:r>
              <a:rPr lang="en-US" sz="2400" dirty="0" smtClean="0">
                <a:cs typeface="Georgia"/>
              </a:rPr>
              <a:t>, </a:t>
            </a:r>
            <a:r>
              <a:rPr lang="en-US" sz="2400" spc="-25" dirty="0" smtClean="0">
                <a:cs typeface="Georgia"/>
              </a:rPr>
              <a:t>Microfilaments and intermediate filaments </a:t>
            </a:r>
          </a:p>
        </p:txBody>
      </p:sp>
      <p:sp>
        <p:nvSpPr>
          <p:cNvPr id="4" name="Slide Number Placeholder 3"/>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356063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Courier New" panose="02070309020205020404" pitchFamily="49" charset="0"/>
              <a:buChar char="o"/>
            </a:pPr>
            <a:r>
              <a:rPr lang="en-US" sz="2400" dirty="0"/>
              <a:t>Microtubules are important in </a:t>
            </a:r>
            <a:r>
              <a:rPr lang="en-US" sz="2400" b="1" dirty="0"/>
              <a:t>maintaining cell shape </a:t>
            </a:r>
            <a:r>
              <a:rPr lang="en-US" sz="2400" dirty="0"/>
              <a:t>and as </a:t>
            </a:r>
            <a:r>
              <a:rPr lang="en-US" sz="2400" b="1" dirty="0"/>
              <a:t>tracks for transport </a:t>
            </a:r>
            <a:r>
              <a:rPr lang="en-US" sz="2400" dirty="0"/>
              <a:t>of vesicles and organelles by the </a:t>
            </a:r>
            <a:r>
              <a:rPr lang="en-US" sz="2400" b="1" dirty="0"/>
              <a:t>motor proteins kinesin </a:t>
            </a:r>
            <a:r>
              <a:rPr lang="en-US" sz="2400" dirty="0"/>
              <a:t>and </a:t>
            </a:r>
            <a:r>
              <a:rPr lang="en-US" sz="2400" b="1" dirty="0"/>
              <a:t>dynein</a:t>
            </a:r>
            <a:r>
              <a:rPr lang="en-US" sz="2800" dirty="0"/>
              <a:t> </a:t>
            </a:r>
            <a:endParaRPr lang="en-US" sz="2800" dirty="0">
              <a:cs typeface="Georgia"/>
            </a:endParaRPr>
          </a:p>
          <a:p>
            <a:pPr marL="0" indent="0">
              <a:buNone/>
            </a:pPr>
            <a:r>
              <a:rPr lang="en-US" sz="2400" dirty="0" smtClean="0">
                <a:cs typeface="Georgia"/>
              </a:rPr>
              <a:t>e.g. Defect in microtubules could result in male sterility and repeated infection from impaired leukocyte migration and phagocytosis</a:t>
            </a:r>
          </a:p>
          <a:p>
            <a:pPr marL="0" indent="0">
              <a:buNone/>
            </a:pPr>
            <a:endParaRPr lang="en-US" sz="2400" dirty="0" smtClean="0">
              <a:cs typeface="Georgia"/>
            </a:endParaRPr>
          </a:p>
          <a:p>
            <a:pPr>
              <a:buFont typeface="Courier New" panose="02070309020205020404" pitchFamily="49" charset="0"/>
              <a:buChar char="o"/>
            </a:pPr>
            <a:r>
              <a:rPr lang="en-US" sz="2400" dirty="0" smtClean="0">
                <a:cs typeface="Georgia"/>
              </a:rPr>
              <a:t>Intermediate </a:t>
            </a:r>
            <a:r>
              <a:rPr lang="en-US" sz="2400" dirty="0">
                <a:cs typeface="Georgia"/>
              </a:rPr>
              <a:t>filaments </a:t>
            </a:r>
            <a:r>
              <a:rPr lang="en-US" sz="2400" i="1" dirty="0">
                <a:solidFill>
                  <a:srgbClr val="7030A0"/>
                </a:solidFill>
                <a:cs typeface="Georgia"/>
              </a:rPr>
              <a:t>(e.g. cytokeratin, Vimentin, Desmin,Glial Fibrillary acid phosphatase)- </a:t>
            </a:r>
            <a:r>
              <a:rPr lang="en-US" sz="2400" i="1" dirty="0">
                <a:solidFill>
                  <a:srgbClr val="FF0000"/>
                </a:solidFill>
                <a:cs typeface="Georgia"/>
              </a:rPr>
              <a:t>Immunohistochemical stains e.g. used </a:t>
            </a:r>
            <a:r>
              <a:rPr lang="en-US" sz="2400" i="1" dirty="0" smtClean="0">
                <a:solidFill>
                  <a:srgbClr val="FF0000"/>
                </a:solidFill>
                <a:cs typeface="Georgia"/>
              </a:rPr>
              <a:t>in tumor </a:t>
            </a:r>
            <a:r>
              <a:rPr lang="en-US" sz="2400" i="1" dirty="0">
                <a:solidFill>
                  <a:srgbClr val="FF0000"/>
                </a:solidFill>
                <a:cs typeface="Georgia"/>
              </a:rPr>
              <a:t>diagnosis </a:t>
            </a: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6312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2780" indent="-247015">
              <a:lnSpc>
                <a:spcPct val="100000"/>
              </a:lnSpc>
              <a:spcBef>
                <a:spcPts val="244"/>
              </a:spcBef>
              <a:buClr>
                <a:srgbClr val="0E6EC5"/>
              </a:buClr>
              <a:buSzPct val="85000"/>
              <a:buFont typeface="Wingdings"/>
              <a:buChar char=""/>
              <a:tabLst>
                <a:tab pos="652780" algn="l"/>
              </a:tabLst>
            </a:pPr>
            <a:r>
              <a:rPr lang="en-US" sz="2400" b="1" spc="125" dirty="0">
                <a:cs typeface="Times New Roman"/>
              </a:rPr>
              <a:t>Inclusions </a:t>
            </a:r>
            <a:r>
              <a:rPr lang="en-US" sz="2400" spc="-25" dirty="0">
                <a:cs typeface="Georgia"/>
              </a:rPr>
              <a:t>(Nonliving accumulations </a:t>
            </a:r>
            <a:r>
              <a:rPr lang="en-US" sz="2400" spc="-15" dirty="0">
                <a:cs typeface="Georgia"/>
              </a:rPr>
              <a:t>of </a:t>
            </a:r>
            <a:r>
              <a:rPr lang="en-US" sz="2400" spc="-20" dirty="0">
                <a:cs typeface="Georgia"/>
              </a:rPr>
              <a:t>metabolites </a:t>
            </a:r>
            <a:r>
              <a:rPr lang="en-US" sz="2400" spc="-25" dirty="0">
                <a:cs typeface="Georgia"/>
              </a:rPr>
              <a:t>or </a:t>
            </a:r>
            <a:r>
              <a:rPr lang="en-US" sz="2400" spc="-15" dirty="0">
                <a:cs typeface="Georgia"/>
              </a:rPr>
              <a:t>cell</a:t>
            </a:r>
            <a:r>
              <a:rPr lang="en-US" sz="2400" spc="-325" dirty="0">
                <a:cs typeface="Georgia"/>
              </a:rPr>
              <a:t> </a:t>
            </a:r>
            <a:r>
              <a:rPr lang="en-US" sz="2400" spc="-20" dirty="0">
                <a:cs typeface="Georgia"/>
              </a:rPr>
              <a:t>products)</a:t>
            </a:r>
            <a:endParaRPr lang="en-US" sz="2400" dirty="0">
              <a:cs typeface="Georgia"/>
            </a:endParaRPr>
          </a:p>
          <a:p>
            <a:pPr marL="405765" indent="0">
              <a:lnSpc>
                <a:spcPct val="100000"/>
              </a:lnSpc>
              <a:spcBef>
                <a:spcPts val="240"/>
              </a:spcBef>
              <a:buClr>
                <a:srgbClr val="0E6EC5"/>
              </a:buClr>
              <a:buSzPct val="85000"/>
              <a:buNone/>
              <a:tabLst>
                <a:tab pos="652780" algn="l"/>
              </a:tabLst>
            </a:pPr>
            <a:r>
              <a:rPr lang="en-US" sz="2400" b="1" spc="85" dirty="0" smtClean="0">
                <a:cs typeface="Times New Roman"/>
              </a:rPr>
              <a:t>   e.g.</a:t>
            </a:r>
            <a:r>
              <a:rPr lang="en-US" sz="2400" i="1" spc="85" dirty="0" smtClean="0">
                <a:solidFill>
                  <a:srgbClr val="7030A0"/>
                </a:solidFill>
                <a:cs typeface="Times New Roman"/>
              </a:rPr>
              <a:t> lipid droplets, glycogen granules and pigments like melanin, hemosiderin as well as lipofuscin </a:t>
            </a:r>
          </a:p>
          <a:p>
            <a:pPr marL="405765" indent="0">
              <a:lnSpc>
                <a:spcPct val="100000"/>
              </a:lnSpc>
              <a:spcBef>
                <a:spcPts val="240"/>
              </a:spcBef>
              <a:buClr>
                <a:srgbClr val="0E6EC5"/>
              </a:buClr>
              <a:buSzPct val="85000"/>
              <a:buNone/>
              <a:tabLst>
                <a:tab pos="652780" algn="l"/>
              </a:tabLst>
            </a:pPr>
            <a:endParaRPr lang="en-US" sz="2400" i="1" spc="85" dirty="0" smtClean="0">
              <a:solidFill>
                <a:srgbClr val="7030A0"/>
              </a:solidFill>
              <a:cs typeface="Times New Roman"/>
            </a:endParaRPr>
          </a:p>
          <a:p>
            <a:pPr marL="652780" indent="-247015">
              <a:lnSpc>
                <a:spcPct val="100000"/>
              </a:lnSpc>
              <a:spcBef>
                <a:spcPts val="240"/>
              </a:spcBef>
              <a:buClr>
                <a:srgbClr val="0E6EC5"/>
              </a:buClr>
              <a:buSzPct val="85000"/>
              <a:buFont typeface="Wingdings"/>
              <a:buChar char=""/>
              <a:tabLst>
                <a:tab pos="652780" algn="l"/>
              </a:tabLst>
            </a:pPr>
            <a:r>
              <a:rPr lang="en-US" sz="2400" b="1" spc="85" dirty="0" smtClean="0">
                <a:cs typeface="Times New Roman"/>
              </a:rPr>
              <a:t>Cytoplasmic </a:t>
            </a:r>
            <a:r>
              <a:rPr lang="en-US" sz="2400" b="1" spc="85" dirty="0">
                <a:cs typeface="Times New Roman"/>
              </a:rPr>
              <a:t>matrix</a:t>
            </a:r>
            <a:r>
              <a:rPr lang="en-US" sz="2400" b="1" spc="-325" dirty="0">
                <a:cs typeface="Times New Roman"/>
              </a:rPr>
              <a:t> </a:t>
            </a:r>
            <a:r>
              <a:rPr lang="en-US" sz="2400" spc="-35" dirty="0">
                <a:cs typeface="Georgia"/>
              </a:rPr>
              <a:t>( </a:t>
            </a:r>
            <a:r>
              <a:rPr lang="en-US" sz="2400" spc="-10" dirty="0">
                <a:cs typeface="Georgia"/>
              </a:rPr>
              <a:t>cytosol</a:t>
            </a:r>
            <a:r>
              <a:rPr lang="en-US" sz="2400" spc="-10" dirty="0" smtClean="0">
                <a:cs typeface="Georgia"/>
              </a:rPr>
              <a:t>)- viscous fluid medium with dissolved solutes like ions through which diffusion occurs + it supports organelles </a:t>
            </a:r>
            <a:endParaRPr lang="en-US" sz="2400" dirty="0"/>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13245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923309" y="650956"/>
            <a:ext cx="5993920" cy="545689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E31375A4-56A4-47D6-9801-1991572033F7}" type="slidenum">
              <a:rPr lang="en-US" smtClean="0"/>
              <a:t>13</a:t>
            </a:fld>
            <a:endParaRPr lang="en-US"/>
          </a:p>
        </p:txBody>
      </p:sp>
    </p:spTree>
    <p:extLst>
      <p:ext uri="{BB962C8B-B14F-4D97-AF65-F5344CB8AC3E}">
        <p14:creationId xmlns:p14="http://schemas.microsoft.com/office/powerpoint/2010/main" val="417372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12700" indent="0">
              <a:lnSpc>
                <a:spcPct val="100000"/>
              </a:lnSpc>
              <a:spcBef>
                <a:spcPts val="100"/>
              </a:spcBef>
              <a:buClr>
                <a:srgbClr val="0AD0D9"/>
              </a:buClr>
              <a:buSzPct val="93750"/>
              <a:buNone/>
              <a:tabLst>
                <a:tab pos="287020" algn="l"/>
              </a:tabLst>
            </a:pPr>
            <a:r>
              <a:rPr lang="en-US" sz="2800" b="1" spc="5" dirty="0" smtClean="0">
                <a:cs typeface="Georgia"/>
              </a:rPr>
              <a:t>Plasma Membrane </a:t>
            </a:r>
          </a:p>
          <a:p>
            <a:pPr marL="287020" indent="-274320">
              <a:lnSpc>
                <a:spcPct val="100000"/>
              </a:lnSpc>
              <a:spcBef>
                <a:spcPts val="100"/>
              </a:spcBef>
              <a:buClr>
                <a:srgbClr val="0AD0D9"/>
              </a:buClr>
              <a:buSzPct val="93750"/>
              <a:buFont typeface="Arial"/>
              <a:buChar char=""/>
              <a:tabLst>
                <a:tab pos="287020" algn="l"/>
              </a:tabLst>
            </a:pPr>
            <a:r>
              <a:rPr lang="en-US" sz="2600" spc="5" dirty="0" smtClean="0">
                <a:cs typeface="Georgia"/>
              </a:rPr>
              <a:t>Outer </a:t>
            </a:r>
            <a:r>
              <a:rPr lang="en-US" sz="2600" spc="-40" dirty="0">
                <a:cs typeface="Georgia"/>
              </a:rPr>
              <a:t>covering </a:t>
            </a:r>
            <a:r>
              <a:rPr lang="en-US" sz="2600" spc="-20" dirty="0">
                <a:cs typeface="Georgia"/>
              </a:rPr>
              <a:t>of </a:t>
            </a:r>
            <a:r>
              <a:rPr lang="en-US" sz="2600" spc="-30" dirty="0">
                <a:cs typeface="Georgia"/>
              </a:rPr>
              <a:t>all </a:t>
            </a:r>
            <a:r>
              <a:rPr lang="en-US" sz="2600" spc="-20" dirty="0">
                <a:cs typeface="Georgia"/>
              </a:rPr>
              <a:t>eukaryotic</a:t>
            </a:r>
            <a:r>
              <a:rPr lang="en-US" sz="2600" spc="-220" dirty="0">
                <a:cs typeface="Georgia"/>
              </a:rPr>
              <a:t> </a:t>
            </a:r>
            <a:r>
              <a:rPr lang="en-US" sz="2600" spc="-30" dirty="0">
                <a:cs typeface="Georgia"/>
              </a:rPr>
              <a:t>cells</a:t>
            </a:r>
            <a:endParaRPr lang="en-US" sz="2600" dirty="0">
              <a:cs typeface="Georgia"/>
            </a:endParaRPr>
          </a:p>
          <a:p>
            <a:pPr marL="287020" indent="-274320">
              <a:lnSpc>
                <a:spcPct val="100000"/>
              </a:lnSpc>
              <a:buClr>
                <a:srgbClr val="0AD0D9"/>
              </a:buClr>
              <a:buSzPct val="93750"/>
              <a:buFont typeface="Arial"/>
              <a:buChar char=""/>
              <a:tabLst>
                <a:tab pos="287020" algn="l"/>
              </a:tabLst>
            </a:pPr>
            <a:r>
              <a:rPr lang="en-US" sz="2600" spc="-25" dirty="0">
                <a:cs typeface="Georgia"/>
              </a:rPr>
              <a:t>Composed </a:t>
            </a:r>
            <a:r>
              <a:rPr lang="en-US" sz="2600" spc="-20" dirty="0">
                <a:cs typeface="Georgia"/>
              </a:rPr>
              <a:t>of </a:t>
            </a:r>
            <a:r>
              <a:rPr lang="en-US" sz="2600" spc="-60" dirty="0">
                <a:cs typeface="Georgia"/>
              </a:rPr>
              <a:t>a </a:t>
            </a:r>
            <a:r>
              <a:rPr lang="en-US" sz="2600" spc="-25" dirty="0">
                <a:solidFill>
                  <a:srgbClr val="FF0000"/>
                </a:solidFill>
                <a:cs typeface="Georgia"/>
              </a:rPr>
              <a:t>lipid </a:t>
            </a:r>
            <a:r>
              <a:rPr lang="en-US" sz="2600" spc="-50" dirty="0">
                <a:solidFill>
                  <a:srgbClr val="FF0000"/>
                </a:solidFill>
                <a:cs typeface="Georgia"/>
              </a:rPr>
              <a:t>bilayer </a:t>
            </a:r>
            <a:r>
              <a:rPr lang="en-US" sz="2600" spc="-35" dirty="0">
                <a:cs typeface="Georgia"/>
              </a:rPr>
              <a:t>and </a:t>
            </a:r>
            <a:r>
              <a:rPr lang="en-US" sz="2600" spc="-30" dirty="0">
                <a:solidFill>
                  <a:srgbClr val="FF0000"/>
                </a:solidFill>
                <a:cs typeface="Georgia"/>
              </a:rPr>
              <a:t>associated</a:t>
            </a:r>
            <a:r>
              <a:rPr lang="en-US" sz="2600" spc="-20" dirty="0">
                <a:solidFill>
                  <a:srgbClr val="FF0000"/>
                </a:solidFill>
                <a:cs typeface="Georgia"/>
              </a:rPr>
              <a:t> </a:t>
            </a:r>
            <a:r>
              <a:rPr lang="en-US" sz="2600" spc="-35" dirty="0">
                <a:solidFill>
                  <a:srgbClr val="FF0000"/>
                </a:solidFill>
                <a:cs typeface="Georgia"/>
              </a:rPr>
              <a:t>proteins</a:t>
            </a:r>
            <a:endParaRPr lang="en-US" sz="2600" dirty="0">
              <a:cs typeface="Georgia"/>
            </a:endParaRPr>
          </a:p>
          <a:p>
            <a:pPr marL="287020" indent="-274320">
              <a:lnSpc>
                <a:spcPct val="100000"/>
              </a:lnSpc>
              <a:buClr>
                <a:srgbClr val="0AD0D9"/>
              </a:buClr>
              <a:buSzPct val="93181"/>
              <a:buFont typeface="Arial"/>
              <a:buChar char=""/>
              <a:tabLst>
                <a:tab pos="286385" algn="l"/>
                <a:tab pos="287020" algn="l"/>
              </a:tabLst>
            </a:pPr>
            <a:r>
              <a:rPr lang="en-US" sz="2600" b="1" spc="114" dirty="0" smtClean="0">
                <a:solidFill>
                  <a:srgbClr val="FF0000"/>
                </a:solidFill>
                <a:cs typeface="Times New Roman"/>
              </a:rPr>
              <a:t>Functions</a:t>
            </a:r>
            <a:endParaRPr lang="en-US" sz="2600" dirty="0">
              <a:cs typeface="Times New Roman"/>
            </a:endParaRPr>
          </a:p>
          <a:p>
            <a:pPr marL="652780" lvl="1" indent="-247015">
              <a:lnSpc>
                <a:spcPct val="100000"/>
              </a:lnSpc>
              <a:buClr>
                <a:srgbClr val="0E6EC5"/>
              </a:buClr>
              <a:buSzPct val="84090"/>
              <a:buFont typeface="Arial"/>
              <a:buChar char=""/>
              <a:tabLst>
                <a:tab pos="652780" algn="l"/>
              </a:tabLst>
            </a:pPr>
            <a:r>
              <a:rPr lang="en-US" sz="2800" u="sng" spc="-35" dirty="0">
                <a:cs typeface="Georgia"/>
              </a:rPr>
              <a:t>As semi </a:t>
            </a:r>
            <a:r>
              <a:rPr lang="en-US" sz="2800" u="sng" spc="-30" dirty="0">
                <a:cs typeface="Georgia"/>
              </a:rPr>
              <a:t>permeable</a:t>
            </a:r>
            <a:r>
              <a:rPr lang="en-US" sz="2800" u="sng" spc="-105" dirty="0">
                <a:cs typeface="Georgia"/>
              </a:rPr>
              <a:t> </a:t>
            </a:r>
            <a:r>
              <a:rPr lang="en-US" sz="2800" u="sng" spc="-35" dirty="0" smtClean="0">
                <a:cs typeface="Georgia"/>
              </a:rPr>
              <a:t>membrane </a:t>
            </a:r>
            <a:r>
              <a:rPr lang="en-US" sz="2800" spc="-35" dirty="0" smtClean="0">
                <a:cs typeface="Georgia"/>
              </a:rPr>
              <a:t>separating internal and external environment of a cell or an organelle</a:t>
            </a:r>
            <a:endParaRPr lang="en-US" sz="2800" dirty="0">
              <a:cs typeface="Georgia"/>
            </a:endParaRPr>
          </a:p>
          <a:p>
            <a:pPr marL="1201420" marR="281305" lvl="2" indent="-210820">
              <a:lnSpc>
                <a:spcPct val="80100"/>
              </a:lnSpc>
              <a:spcBef>
                <a:spcPts val="465"/>
              </a:spcBef>
              <a:buClr>
                <a:srgbClr val="0AD0D9"/>
              </a:buClr>
              <a:buSzPct val="63157"/>
              <a:buFont typeface="Arial"/>
              <a:buChar char=""/>
              <a:tabLst>
                <a:tab pos="1202055" algn="l"/>
              </a:tabLst>
            </a:pPr>
            <a:r>
              <a:rPr lang="en-US" sz="2600" spc="-30" dirty="0" smtClean="0">
                <a:cs typeface="Georgia"/>
              </a:rPr>
              <a:t>Preventing </a:t>
            </a:r>
            <a:r>
              <a:rPr lang="en-US" sz="2600" spc="-25" dirty="0">
                <a:cs typeface="Georgia"/>
              </a:rPr>
              <a:t>intrusion </a:t>
            </a:r>
            <a:r>
              <a:rPr lang="en-US" sz="2600" spc="-20" dirty="0">
                <a:cs typeface="Georgia"/>
              </a:rPr>
              <a:t>of </a:t>
            </a:r>
            <a:r>
              <a:rPr lang="en-US" sz="2600" spc="-30" dirty="0">
                <a:cs typeface="Georgia"/>
              </a:rPr>
              <a:t>harmful substances, dispersion </a:t>
            </a:r>
            <a:r>
              <a:rPr lang="en-US" sz="2600" spc="-20" dirty="0">
                <a:cs typeface="Georgia"/>
              </a:rPr>
              <a:t>of  </a:t>
            </a:r>
            <a:r>
              <a:rPr lang="en-US" sz="2600" spc="-25" dirty="0">
                <a:cs typeface="Georgia"/>
              </a:rPr>
              <a:t>macromolecules, </a:t>
            </a:r>
            <a:r>
              <a:rPr lang="en-US" sz="2600" spc="-15" dirty="0">
                <a:cs typeface="Georgia"/>
              </a:rPr>
              <a:t>dilution </a:t>
            </a:r>
            <a:r>
              <a:rPr lang="en-US" sz="2600" spc="-20" dirty="0">
                <a:cs typeface="Georgia"/>
              </a:rPr>
              <a:t>of </a:t>
            </a:r>
            <a:r>
              <a:rPr lang="en-US" sz="2600" spc="-15" dirty="0">
                <a:cs typeface="Georgia"/>
              </a:rPr>
              <a:t>enzymes </a:t>
            </a:r>
            <a:r>
              <a:rPr lang="en-US" sz="2600" spc="-70" dirty="0">
                <a:cs typeface="Georgia"/>
              </a:rPr>
              <a:t>&amp;</a:t>
            </a:r>
            <a:r>
              <a:rPr lang="en-US" sz="2600" spc="30" dirty="0">
                <a:cs typeface="Georgia"/>
              </a:rPr>
              <a:t> </a:t>
            </a:r>
            <a:r>
              <a:rPr lang="en-US" sz="2600" spc="-35" dirty="0" smtClean="0">
                <a:cs typeface="Georgia"/>
              </a:rPr>
              <a:t>substrates</a:t>
            </a:r>
            <a:endParaRPr lang="en-US" sz="2600" dirty="0">
              <a:cs typeface="Times New Roman"/>
            </a:endParaRPr>
          </a:p>
          <a:p>
            <a:pPr marL="1201420" marR="391160" lvl="2" indent="-210820">
              <a:lnSpc>
                <a:spcPct val="80000"/>
              </a:lnSpc>
              <a:spcBef>
                <a:spcPts val="5"/>
              </a:spcBef>
              <a:buClr>
                <a:srgbClr val="0AD0D9"/>
              </a:buClr>
              <a:buSzPct val="63157"/>
              <a:buFont typeface="Arial"/>
              <a:buChar char=""/>
              <a:tabLst>
                <a:tab pos="1202055" algn="l"/>
              </a:tabLst>
            </a:pPr>
            <a:r>
              <a:rPr lang="en-US" sz="2600" spc="-25" dirty="0" smtClean="0">
                <a:cs typeface="Georgia"/>
              </a:rPr>
              <a:t>Maintaining Homeostasis </a:t>
            </a:r>
            <a:r>
              <a:rPr lang="en-US" sz="2600" spc="-25" dirty="0">
                <a:cs typeface="Georgia"/>
              </a:rPr>
              <a:t>mechanism </a:t>
            </a:r>
            <a:r>
              <a:rPr lang="en-US" sz="2400" i="1" spc="-25" dirty="0">
                <a:cs typeface="Georgia"/>
              </a:rPr>
              <a:t>(</a:t>
            </a:r>
            <a:r>
              <a:rPr lang="en-US" sz="2400" i="1" spc="-25" dirty="0" smtClean="0">
                <a:cs typeface="Georgia"/>
              </a:rPr>
              <a:t>maintaining </a:t>
            </a:r>
            <a:r>
              <a:rPr lang="en-US" sz="2400" i="1" spc="-25" dirty="0">
                <a:cs typeface="Georgia"/>
              </a:rPr>
              <a:t>optimal </a:t>
            </a:r>
            <a:r>
              <a:rPr lang="en-US" sz="2400" i="1" spc="-30" dirty="0">
                <a:cs typeface="Georgia"/>
              </a:rPr>
              <a:t>intracellular </a:t>
            </a:r>
            <a:r>
              <a:rPr lang="en-US" sz="2400" i="1" spc="-10" dirty="0" smtClean="0">
                <a:cs typeface="Georgia"/>
              </a:rPr>
              <a:t>concentration  </a:t>
            </a:r>
            <a:r>
              <a:rPr lang="en-US" sz="2400" i="1" spc="-85" dirty="0" smtClean="0">
                <a:cs typeface="Georgia"/>
              </a:rPr>
              <a:t>of  </a:t>
            </a:r>
            <a:r>
              <a:rPr lang="en-US" sz="2400" i="1" spc="-35" dirty="0" smtClean="0">
                <a:cs typeface="Georgia"/>
              </a:rPr>
              <a:t>ions</a:t>
            </a:r>
            <a:r>
              <a:rPr lang="en-US" sz="2400" i="1" spc="-35" dirty="0">
                <a:cs typeface="Georgia"/>
              </a:rPr>
              <a:t>, </a:t>
            </a:r>
            <a:r>
              <a:rPr lang="en-US" sz="2400" i="1" spc="-45" dirty="0">
                <a:cs typeface="Georgia"/>
              </a:rPr>
              <a:t>H</a:t>
            </a:r>
            <a:r>
              <a:rPr lang="en-US" sz="2400" i="1" spc="-67" baseline="-20000" dirty="0">
                <a:cs typeface="Georgia"/>
              </a:rPr>
              <a:t>2</a:t>
            </a:r>
            <a:r>
              <a:rPr lang="en-US" sz="2400" i="1" spc="-45" dirty="0">
                <a:cs typeface="Georgia"/>
              </a:rPr>
              <a:t>O, </a:t>
            </a:r>
            <a:r>
              <a:rPr lang="en-US" sz="2400" i="1" spc="-15" dirty="0">
                <a:cs typeface="Georgia"/>
              </a:rPr>
              <a:t>enzymes </a:t>
            </a:r>
            <a:r>
              <a:rPr lang="en-US" sz="2400" i="1" spc="-70" dirty="0">
                <a:cs typeface="Georgia"/>
              </a:rPr>
              <a:t>&amp; </a:t>
            </a:r>
            <a:r>
              <a:rPr lang="en-US" sz="2400" i="1" spc="-35" dirty="0">
                <a:cs typeface="Georgia"/>
              </a:rPr>
              <a:t>substrates </a:t>
            </a:r>
            <a:r>
              <a:rPr lang="en-US" sz="2400" i="1" spc="-5" dirty="0" smtClean="0">
                <a:cs typeface="Times New Roman"/>
              </a:rPr>
              <a:t>– </a:t>
            </a:r>
            <a:r>
              <a:rPr lang="en-US" sz="2400" i="1" spc="-5" dirty="0" smtClean="0">
                <a:solidFill>
                  <a:srgbClr val="7030A0"/>
                </a:solidFill>
                <a:cs typeface="Times New Roman"/>
              </a:rPr>
              <a:t>through </a:t>
            </a:r>
            <a:r>
              <a:rPr lang="en-US" sz="2400" i="1" spc="-50" dirty="0">
                <a:solidFill>
                  <a:srgbClr val="7030A0"/>
                </a:solidFill>
                <a:cs typeface="Georgia"/>
              </a:rPr>
              <a:t>passive </a:t>
            </a:r>
            <a:r>
              <a:rPr lang="en-US" sz="2400" i="1" spc="-25" dirty="0">
                <a:solidFill>
                  <a:srgbClr val="7030A0"/>
                </a:solidFill>
                <a:cs typeface="Georgia"/>
              </a:rPr>
              <a:t>diffusion, </a:t>
            </a:r>
            <a:r>
              <a:rPr lang="en-US" sz="2400" i="1" spc="-20" dirty="0">
                <a:solidFill>
                  <a:srgbClr val="7030A0"/>
                </a:solidFill>
                <a:cs typeface="Georgia"/>
              </a:rPr>
              <a:t>facilitated  </a:t>
            </a:r>
            <a:r>
              <a:rPr lang="en-US" sz="2400" i="1" spc="-25" dirty="0" smtClean="0">
                <a:solidFill>
                  <a:srgbClr val="7030A0"/>
                </a:solidFill>
                <a:cs typeface="Georgia"/>
              </a:rPr>
              <a:t>diffusion and  </a:t>
            </a:r>
            <a:r>
              <a:rPr lang="en-US" sz="2400" i="1" spc="-30" dirty="0">
                <a:solidFill>
                  <a:srgbClr val="7030A0"/>
                </a:solidFill>
                <a:cs typeface="Georgia"/>
              </a:rPr>
              <a:t>active</a:t>
            </a:r>
            <a:r>
              <a:rPr lang="en-US" sz="2400" i="1" spc="-80" dirty="0">
                <a:solidFill>
                  <a:srgbClr val="7030A0"/>
                </a:solidFill>
                <a:cs typeface="Georgia"/>
              </a:rPr>
              <a:t> </a:t>
            </a:r>
            <a:r>
              <a:rPr lang="en-US" sz="2400" i="1" spc="-30" dirty="0" smtClean="0">
                <a:solidFill>
                  <a:srgbClr val="7030A0"/>
                </a:solidFill>
                <a:cs typeface="Georgia"/>
              </a:rPr>
              <a:t>transport)</a:t>
            </a:r>
            <a:endParaRPr lang="en-US" sz="2400" i="1" dirty="0">
              <a:solidFill>
                <a:srgbClr val="7030A0"/>
              </a:solidFill>
              <a:cs typeface="Georgia"/>
            </a:endParaRP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14</a:t>
            </a:fld>
            <a:endParaRPr lang="en-US"/>
          </a:p>
        </p:txBody>
      </p:sp>
    </p:spTree>
    <p:extLst>
      <p:ext uri="{BB962C8B-B14F-4D97-AF65-F5344CB8AC3E}">
        <p14:creationId xmlns:p14="http://schemas.microsoft.com/office/powerpoint/2010/main" val="127508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05765" lvl="1" indent="0">
              <a:lnSpc>
                <a:spcPts val="2365"/>
              </a:lnSpc>
              <a:buClr>
                <a:srgbClr val="0E6EC5"/>
              </a:buClr>
              <a:buSzPct val="84090"/>
              <a:buNone/>
              <a:tabLst>
                <a:tab pos="652780" algn="l"/>
              </a:tabLst>
            </a:pPr>
            <a:endParaRPr lang="en-US" sz="2400" spc="5" dirty="0" smtClean="0">
              <a:cs typeface="Georgia"/>
            </a:endParaRPr>
          </a:p>
          <a:p>
            <a:pPr marL="574929" indent="-342900">
              <a:lnSpc>
                <a:spcPts val="2365"/>
              </a:lnSpc>
              <a:buClr>
                <a:srgbClr val="0E6EC5"/>
              </a:buClr>
              <a:buSzPct val="84090"/>
              <a:buFont typeface="Wingdings" panose="05000000000000000000" pitchFamily="2" charset="2"/>
              <a:buChar char="§"/>
              <a:tabLst>
                <a:tab pos="652780" algn="l"/>
              </a:tabLst>
            </a:pPr>
            <a:r>
              <a:rPr lang="en-US" sz="2800" spc="5" dirty="0" smtClean="0">
                <a:cs typeface="Georgia"/>
              </a:rPr>
              <a:t>A</a:t>
            </a:r>
            <a:r>
              <a:rPr lang="en-US" sz="2800" spc="-65" dirty="0" smtClean="0">
                <a:cs typeface="Georgia"/>
              </a:rPr>
              <a:t> </a:t>
            </a:r>
            <a:r>
              <a:rPr lang="en-US" sz="2800" spc="-30" dirty="0">
                <a:cs typeface="Georgia"/>
              </a:rPr>
              <a:t>gatekeeper</a:t>
            </a:r>
            <a:r>
              <a:rPr lang="en-US" sz="2800" spc="-120" dirty="0">
                <a:cs typeface="Georgia"/>
              </a:rPr>
              <a:t> </a:t>
            </a:r>
            <a:r>
              <a:rPr lang="en-US" sz="2800" spc="-15" dirty="0">
                <a:cs typeface="Georgia"/>
              </a:rPr>
              <a:t>that</a:t>
            </a:r>
            <a:r>
              <a:rPr lang="en-US" sz="2800" spc="-65" dirty="0">
                <a:cs typeface="Georgia"/>
              </a:rPr>
              <a:t> </a:t>
            </a:r>
            <a:r>
              <a:rPr lang="en-US" sz="2800" spc="-30" dirty="0">
                <a:cs typeface="Georgia"/>
              </a:rPr>
              <a:t>regulate</a:t>
            </a:r>
            <a:r>
              <a:rPr lang="en-US" sz="2800" spc="-80" dirty="0">
                <a:cs typeface="Georgia"/>
              </a:rPr>
              <a:t> </a:t>
            </a:r>
            <a:r>
              <a:rPr lang="en-US" sz="2800" spc="-50" dirty="0">
                <a:cs typeface="Georgia"/>
              </a:rPr>
              <a:t>passage</a:t>
            </a:r>
            <a:r>
              <a:rPr lang="en-US" sz="2800" spc="-105" dirty="0">
                <a:cs typeface="Georgia"/>
              </a:rPr>
              <a:t> </a:t>
            </a:r>
            <a:r>
              <a:rPr lang="en-US" sz="2800" spc="-20" dirty="0">
                <a:cs typeface="Georgia"/>
              </a:rPr>
              <a:t>of</a:t>
            </a:r>
            <a:r>
              <a:rPr lang="en-US" sz="2800" spc="25" dirty="0">
                <a:cs typeface="Georgia"/>
              </a:rPr>
              <a:t> </a:t>
            </a:r>
            <a:r>
              <a:rPr lang="en-US" sz="2800" spc="-35" dirty="0">
                <a:cs typeface="Georgia"/>
              </a:rPr>
              <a:t>substances </a:t>
            </a:r>
            <a:r>
              <a:rPr lang="en-US" sz="2800" spc="-20" dirty="0">
                <a:cs typeface="Georgia"/>
              </a:rPr>
              <a:t>into</a:t>
            </a:r>
            <a:r>
              <a:rPr lang="en-US" sz="2800" spc="-90" dirty="0">
                <a:cs typeface="Georgia"/>
              </a:rPr>
              <a:t> </a:t>
            </a:r>
            <a:r>
              <a:rPr lang="en-US" sz="2800" spc="-30" dirty="0">
                <a:cs typeface="Georgia"/>
              </a:rPr>
              <a:t>and</a:t>
            </a:r>
            <a:r>
              <a:rPr lang="en-US" sz="2800" spc="-45" dirty="0">
                <a:cs typeface="Georgia"/>
              </a:rPr>
              <a:t> </a:t>
            </a:r>
            <a:r>
              <a:rPr lang="en-US" sz="2800" dirty="0">
                <a:cs typeface="Georgia"/>
              </a:rPr>
              <a:t>out</a:t>
            </a:r>
            <a:r>
              <a:rPr lang="en-US" sz="2800" spc="-85" dirty="0">
                <a:cs typeface="Georgia"/>
              </a:rPr>
              <a:t> </a:t>
            </a:r>
            <a:r>
              <a:rPr lang="en-US" sz="2800" spc="-229" dirty="0" smtClean="0">
                <a:cs typeface="Georgia"/>
              </a:rPr>
              <a:t>of</a:t>
            </a:r>
            <a:r>
              <a:rPr lang="en-US" sz="2800" dirty="0">
                <a:cs typeface="Georgia"/>
              </a:rPr>
              <a:t> </a:t>
            </a:r>
            <a:r>
              <a:rPr lang="en-US" sz="2800" spc="-5" dirty="0" smtClean="0">
                <a:cs typeface="Georgia"/>
              </a:rPr>
              <a:t>the</a:t>
            </a:r>
            <a:r>
              <a:rPr lang="en-US" sz="2800" spc="-110" dirty="0" smtClean="0">
                <a:cs typeface="Georgia"/>
              </a:rPr>
              <a:t> </a:t>
            </a:r>
            <a:r>
              <a:rPr lang="en-US" sz="2800" spc="-20" dirty="0" smtClean="0">
                <a:cs typeface="Georgia"/>
              </a:rPr>
              <a:t>cell</a:t>
            </a:r>
            <a:endParaRPr lang="en-US" sz="2800" dirty="0">
              <a:cs typeface="Georgia"/>
            </a:endParaRPr>
          </a:p>
          <a:p>
            <a:pPr marL="574929" indent="-342900">
              <a:lnSpc>
                <a:spcPts val="2365"/>
              </a:lnSpc>
              <a:buClr>
                <a:srgbClr val="0E6EC5"/>
              </a:buClr>
              <a:buSzPct val="84090"/>
              <a:buFont typeface="Wingdings" panose="05000000000000000000" pitchFamily="2" charset="2"/>
              <a:buChar char="§"/>
              <a:tabLst>
                <a:tab pos="652780" algn="l"/>
              </a:tabLst>
            </a:pPr>
            <a:endParaRPr lang="en-US" sz="2800" spc="-35" dirty="0" smtClean="0">
              <a:cs typeface="Georgia"/>
            </a:endParaRPr>
          </a:p>
          <a:p>
            <a:pPr marL="574929" indent="-342900">
              <a:lnSpc>
                <a:spcPts val="2365"/>
              </a:lnSpc>
              <a:buClr>
                <a:srgbClr val="0E6EC5"/>
              </a:buClr>
              <a:buSzPct val="84090"/>
              <a:buFont typeface="Wingdings" panose="05000000000000000000" pitchFamily="2" charset="2"/>
              <a:buChar char="§"/>
              <a:tabLst>
                <a:tab pos="652780" algn="l"/>
              </a:tabLst>
            </a:pPr>
            <a:r>
              <a:rPr lang="en-US" sz="2800" spc="-35" dirty="0" smtClean="0">
                <a:cs typeface="Georgia"/>
              </a:rPr>
              <a:t>As </a:t>
            </a:r>
            <a:r>
              <a:rPr lang="en-US" sz="2800" spc="-55" dirty="0">
                <a:cs typeface="Georgia"/>
              </a:rPr>
              <a:t>a </a:t>
            </a:r>
            <a:r>
              <a:rPr lang="en-US" sz="2800" spc="-30" dirty="0">
                <a:cs typeface="Georgia"/>
              </a:rPr>
              <a:t>sensory devise </a:t>
            </a:r>
            <a:r>
              <a:rPr lang="en-US" sz="2800" spc="-15" dirty="0">
                <a:cs typeface="Georgia"/>
              </a:rPr>
              <a:t>that </a:t>
            </a:r>
            <a:r>
              <a:rPr lang="en-US" sz="2800" spc="-30" dirty="0">
                <a:cs typeface="Georgia"/>
              </a:rPr>
              <a:t>permits </a:t>
            </a:r>
            <a:r>
              <a:rPr lang="en-US" sz="2800" spc="-5" dirty="0">
                <a:cs typeface="Georgia"/>
              </a:rPr>
              <a:t>the </a:t>
            </a:r>
            <a:r>
              <a:rPr lang="en-US" sz="2800" spc="-20" dirty="0">
                <a:cs typeface="Georgia"/>
              </a:rPr>
              <a:t>cell </a:t>
            </a:r>
            <a:r>
              <a:rPr lang="en-US" sz="2800" spc="-10" dirty="0">
                <a:cs typeface="Georgia"/>
              </a:rPr>
              <a:t>to </a:t>
            </a:r>
            <a:r>
              <a:rPr lang="en-US" sz="2800" spc="-20" dirty="0">
                <a:cs typeface="Georgia"/>
              </a:rPr>
              <a:t>recognize </a:t>
            </a:r>
            <a:r>
              <a:rPr lang="en-US" sz="2800" spc="-80" dirty="0">
                <a:cs typeface="Georgia"/>
              </a:rPr>
              <a:t>&amp; </a:t>
            </a:r>
            <a:r>
              <a:rPr lang="en-US" sz="2800" spc="-295" dirty="0">
                <a:cs typeface="Georgia"/>
              </a:rPr>
              <a:t>be  </a:t>
            </a:r>
            <a:r>
              <a:rPr lang="en-US" sz="2800" spc="-20" dirty="0">
                <a:cs typeface="Georgia"/>
              </a:rPr>
              <a:t>recognized </a:t>
            </a:r>
            <a:r>
              <a:rPr lang="en-US" sz="2800" spc="-30" dirty="0">
                <a:cs typeface="Georgia"/>
              </a:rPr>
              <a:t>by </a:t>
            </a:r>
            <a:r>
              <a:rPr lang="en-US" sz="2800" spc="-15" dirty="0">
                <a:cs typeface="Georgia"/>
              </a:rPr>
              <a:t>other </a:t>
            </a:r>
            <a:r>
              <a:rPr lang="en-US" sz="2800" spc="-30" dirty="0">
                <a:cs typeface="Georgia"/>
              </a:rPr>
              <a:t>cells </a:t>
            </a:r>
            <a:r>
              <a:rPr lang="en-US" sz="2800" spc="-80" dirty="0">
                <a:cs typeface="Georgia"/>
              </a:rPr>
              <a:t>&amp;</a:t>
            </a:r>
            <a:r>
              <a:rPr lang="en-US" sz="2800" spc="-135" dirty="0">
                <a:cs typeface="Georgia"/>
              </a:rPr>
              <a:t> </a:t>
            </a:r>
            <a:r>
              <a:rPr lang="en-US" sz="2800" spc="-30" dirty="0" smtClean="0">
                <a:cs typeface="Georgia"/>
              </a:rPr>
              <a:t>macromolecules.</a:t>
            </a:r>
            <a:endParaRPr lang="en-US" sz="2800" dirty="0">
              <a:cs typeface="Georgia"/>
            </a:endParaRPr>
          </a:p>
          <a:p>
            <a:pPr marL="574929" indent="-342900">
              <a:lnSpc>
                <a:spcPts val="2365"/>
              </a:lnSpc>
              <a:buClr>
                <a:srgbClr val="0E6EC5"/>
              </a:buClr>
              <a:buSzPct val="84090"/>
              <a:buFont typeface="Wingdings" panose="05000000000000000000" pitchFamily="2" charset="2"/>
              <a:buChar char="§"/>
              <a:tabLst>
                <a:tab pos="652780" algn="l"/>
              </a:tabLst>
            </a:pPr>
            <a:endParaRPr lang="en-US" sz="2800" spc="-20" dirty="0" smtClean="0">
              <a:cs typeface="Georgia"/>
            </a:endParaRPr>
          </a:p>
          <a:p>
            <a:pPr marL="574929" indent="-342900">
              <a:lnSpc>
                <a:spcPts val="2365"/>
              </a:lnSpc>
              <a:buClr>
                <a:srgbClr val="0E6EC5"/>
              </a:buClr>
              <a:buSzPct val="84090"/>
              <a:buFont typeface="Wingdings" panose="05000000000000000000" pitchFamily="2" charset="2"/>
              <a:buChar char="§"/>
              <a:tabLst>
                <a:tab pos="652780" algn="l"/>
              </a:tabLst>
            </a:pPr>
            <a:r>
              <a:rPr lang="en-US" sz="2800" spc="-20" dirty="0" smtClean="0">
                <a:cs typeface="Georgia"/>
              </a:rPr>
              <a:t>Cell-to-cell </a:t>
            </a:r>
            <a:r>
              <a:rPr lang="en-US" sz="2800" spc="-20" dirty="0">
                <a:cs typeface="Georgia"/>
              </a:rPr>
              <a:t>attachment </a:t>
            </a:r>
            <a:r>
              <a:rPr lang="en-US" sz="2800" spc="-80" dirty="0">
                <a:cs typeface="Georgia"/>
              </a:rPr>
              <a:t>&amp;</a:t>
            </a:r>
            <a:r>
              <a:rPr lang="en-US" sz="2800" spc="-114" dirty="0">
                <a:cs typeface="Georgia"/>
              </a:rPr>
              <a:t> </a:t>
            </a:r>
            <a:r>
              <a:rPr lang="en-US" sz="2800" spc="-25" dirty="0">
                <a:cs typeface="Georgia"/>
              </a:rPr>
              <a:t>communication</a:t>
            </a:r>
            <a:endParaRPr lang="en-US" sz="2800" dirty="0">
              <a:cs typeface="Georgia"/>
            </a:endParaRP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38319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t>16</a:t>
            </a:fld>
            <a:endParaRPr lang="en-US"/>
          </a:p>
        </p:txBody>
      </p:sp>
      <p:pic>
        <p:nvPicPr>
          <p:cNvPr id="6" name="Picture 5"/>
          <p:cNvPicPr>
            <a:picLocks noChangeAspect="1"/>
          </p:cNvPicPr>
          <p:nvPr/>
        </p:nvPicPr>
        <p:blipFill>
          <a:blip r:embed="rId2"/>
          <a:stretch>
            <a:fillRect/>
          </a:stretch>
        </p:blipFill>
        <p:spPr>
          <a:xfrm>
            <a:off x="1024128" y="1274618"/>
            <a:ext cx="4641757" cy="4894943"/>
          </a:xfrm>
          <a:prstGeom prst="rect">
            <a:avLst/>
          </a:prstGeom>
        </p:spPr>
      </p:pic>
      <p:pic>
        <p:nvPicPr>
          <p:cNvPr id="9" name="Picture 8"/>
          <p:cNvPicPr>
            <a:picLocks noChangeAspect="1"/>
          </p:cNvPicPr>
          <p:nvPr/>
        </p:nvPicPr>
        <p:blipFill>
          <a:blip r:embed="rId3"/>
          <a:stretch>
            <a:fillRect/>
          </a:stretch>
        </p:blipFill>
        <p:spPr>
          <a:xfrm>
            <a:off x="6110910" y="1772948"/>
            <a:ext cx="4552950" cy="4143375"/>
          </a:xfrm>
          <a:prstGeom prst="rect">
            <a:avLst/>
          </a:prstGeom>
        </p:spPr>
      </p:pic>
    </p:spTree>
    <p:extLst>
      <p:ext uri="{BB962C8B-B14F-4D97-AF65-F5344CB8AC3E}">
        <p14:creationId xmlns:p14="http://schemas.microsoft.com/office/powerpoint/2010/main" val="104200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287020" indent="-274320">
              <a:lnSpc>
                <a:spcPct val="100000"/>
              </a:lnSpc>
              <a:spcBef>
                <a:spcPts val="455"/>
              </a:spcBef>
              <a:buClr>
                <a:srgbClr val="0AD0D9"/>
              </a:buClr>
              <a:buSzPct val="94230"/>
              <a:buFont typeface="Arial"/>
              <a:buChar char=""/>
              <a:tabLst>
                <a:tab pos="287020" algn="l"/>
              </a:tabLst>
            </a:pPr>
            <a:r>
              <a:rPr lang="en-US" sz="2600" b="1" spc="135" dirty="0">
                <a:cs typeface="Times New Roman"/>
              </a:rPr>
              <a:t>Endocytosis</a:t>
            </a:r>
            <a:endParaRPr lang="en-US" sz="2600" dirty="0">
              <a:cs typeface="Times New Roman"/>
            </a:endParaRPr>
          </a:p>
          <a:p>
            <a:pPr marL="927100" lvl="1" indent="-247015">
              <a:lnSpc>
                <a:spcPct val="100000"/>
              </a:lnSpc>
              <a:spcBef>
                <a:spcPts val="284"/>
              </a:spcBef>
              <a:buClr>
                <a:srgbClr val="009DD9"/>
              </a:buClr>
              <a:buSzPct val="69047"/>
              <a:buFont typeface="Arial"/>
              <a:buChar char=""/>
              <a:tabLst>
                <a:tab pos="926465" algn="l"/>
                <a:tab pos="927735" algn="l"/>
              </a:tabLst>
            </a:pPr>
            <a:r>
              <a:rPr lang="en-US" sz="2600" spc="-25" dirty="0">
                <a:cs typeface="Georgia"/>
              </a:rPr>
              <a:t>Phagocytosis </a:t>
            </a:r>
            <a:r>
              <a:rPr lang="en-US" sz="2600" spc="-20" dirty="0">
                <a:cs typeface="Georgia"/>
              </a:rPr>
              <a:t>(cell-eating): insoluble</a:t>
            </a:r>
            <a:r>
              <a:rPr lang="en-US" sz="2600" spc="-125" dirty="0">
                <a:cs typeface="Georgia"/>
              </a:rPr>
              <a:t> </a:t>
            </a:r>
            <a:r>
              <a:rPr lang="en-US" sz="2600" spc="-30" dirty="0" smtClean="0">
                <a:cs typeface="Georgia"/>
              </a:rPr>
              <a:t>substances e.g. </a:t>
            </a:r>
            <a:r>
              <a:rPr lang="en-US" sz="2600" i="1" spc="-30" dirty="0" smtClean="0">
                <a:solidFill>
                  <a:srgbClr val="7030A0"/>
                </a:solidFill>
                <a:cs typeface="Georgia"/>
              </a:rPr>
              <a:t>bacteria/dead cell by neutrophils/macrophages </a:t>
            </a:r>
            <a:endParaRPr lang="en-US" sz="2600" i="1" dirty="0">
              <a:solidFill>
                <a:srgbClr val="7030A0"/>
              </a:solidFill>
              <a:cs typeface="Georgia"/>
            </a:endParaRPr>
          </a:p>
          <a:p>
            <a:pPr marL="927100" lvl="1" indent="-247015">
              <a:lnSpc>
                <a:spcPct val="100000"/>
              </a:lnSpc>
              <a:spcBef>
                <a:spcPts val="250"/>
              </a:spcBef>
              <a:buClr>
                <a:srgbClr val="009DD9"/>
              </a:buClr>
              <a:buSzPct val="69047"/>
              <a:buFont typeface="Arial"/>
              <a:buChar char=""/>
              <a:tabLst>
                <a:tab pos="926465" algn="l"/>
                <a:tab pos="927735" algn="l"/>
              </a:tabLst>
            </a:pPr>
            <a:r>
              <a:rPr lang="en-US" sz="2600" spc="-25" dirty="0">
                <a:cs typeface="Georgia"/>
              </a:rPr>
              <a:t>Pinocytosis(cell-drinking): </a:t>
            </a:r>
            <a:r>
              <a:rPr lang="en-US" sz="2600" spc="10" dirty="0">
                <a:cs typeface="Georgia"/>
              </a:rPr>
              <a:t>fluid </a:t>
            </a:r>
            <a:r>
              <a:rPr lang="en-US" sz="2600" spc="-10" dirty="0">
                <a:cs typeface="Georgia"/>
              </a:rPr>
              <a:t>with</a:t>
            </a:r>
            <a:r>
              <a:rPr lang="en-US" sz="2600" spc="-135" dirty="0">
                <a:cs typeface="Georgia"/>
              </a:rPr>
              <a:t> </a:t>
            </a:r>
            <a:r>
              <a:rPr lang="en-US" sz="2600" spc="-25" dirty="0" smtClean="0">
                <a:cs typeface="Georgia"/>
              </a:rPr>
              <a:t>solutes e.g. </a:t>
            </a:r>
            <a:r>
              <a:rPr lang="en-US" sz="2600" i="1" spc="-25" dirty="0" smtClean="0">
                <a:solidFill>
                  <a:srgbClr val="7030A0"/>
                </a:solidFill>
                <a:cs typeface="Georgia"/>
              </a:rPr>
              <a:t>Thyroglobulin by thyroid follicular cells</a:t>
            </a:r>
            <a:endParaRPr lang="en-US" sz="2600" i="1" dirty="0">
              <a:solidFill>
                <a:srgbClr val="7030A0"/>
              </a:solidFill>
              <a:cs typeface="Georgia"/>
            </a:endParaRPr>
          </a:p>
          <a:p>
            <a:pPr marL="927100" lvl="1" indent="-247015">
              <a:lnSpc>
                <a:spcPct val="100000"/>
              </a:lnSpc>
              <a:spcBef>
                <a:spcPts val="250"/>
              </a:spcBef>
              <a:buClr>
                <a:srgbClr val="009DD9"/>
              </a:buClr>
              <a:buSzPct val="69047"/>
              <a:buFont typeface="Arial"/>
              <a:buChar char=""/>
              <a:tabLst>
                <a:tab pos="926465" algn="l"/>
                <a:tab pos="927735" algn="l"/>
              </a:tabLst>
            </a:pPr>
            <a:r>
              <a:rPr lang="en-US" sz="2600" spc="-35" dirty="0">
                <a:cs typeface="Georgia"/>
              </a:rPr>
              <a:t>Receptor-mediated </a:t>
            </a:r>
            <a:r>
              <a:rPr lang="en-US" sz="2600" spc="-25" dirty="0">
                <a:cs typeface="Georgia"/>
              </a:rPr>
              <a:t>endocytosis: </a:t>
            </a:r>
            <a:r>
              <a:rPr lang="en-US" sz="2600" spc="-30" dirty="0">
                <a:cs typeface="Georgia"/>
              </a:rPr>
              <a:t>ligands </a:t>
            </a:r>
            <a:r>
              <a:rPr lang="en-US" sz="2600" spc="-75" dirty="0">
                <a:cs typeface="Georgia"/>
              </a:rPr>
              <a:t>&amp; </a:t>
            </a:r>
            <a:r>
              <a:rPr lang="en-US" sz="2600" spc="-40" dirty="0">
                <a:cs typeface="Georgia"/>
              </a:rPr>
              <a:t>surface</a:t>
            </a:r>
            <a:r>
              <a:rPr lang="en-US" sz="2600" spc="-10" dirty="0">
                <a:cs typeface="Georgia"/>
              </a:rPr>
              <a:t> </a:t>
            </a:r>
            <a:r>
              <a:rPr lang="en-US" sz="2600" spc="-35" dirty="0" smtClean="0">
                <a:cs typeface="Georgia"/>
              </a:rPr>
              <a:t>receptors e.g. </a:t>
            </a:r>
            <a:r>
              <a:rPr lang="en-US" sz="2600" i="1" spc="-35" dirty="0" smtClean="0">
                <a:solidFill>
                  <a:srgbClr val="7030A0"/>
                </a:solidFill>
                <a:cs typeface="Georgia"/>
              </a:rPr>
              <a:t>LDL</a:t>
            </a:r>
            <a:endParaRPr lang="en-US" sz="2600" i="1" dirty="0">
              <a:solidFill>
                <a:srgbClr val="7030A0"/>
              </a:solidFill>
              <a:cs typeface="Georgia"/>
            </a:endParaRPr>
          </a:p>
          <a:p>
            <a:pPr marL="287020" indent="-274320">
              <a:lnSpc>
                <a:spcPct val="100000"/>
              </a:lnSpc>
              <a:spcBef>
                <a:spcPts val="285"/>
              </a:spcBef>
              <a:buClr>
                <a:srgbClr val="0AD0D9"/>
              </a:buClr>
              <a:buSzPct val="94230"/>
              <a:buFont typeface="Arial"/>
              <a:buChar char=""/>
              <a:tabLst>
                <a:tab pos="287020" algn="l"/>
              </a:tabLst>
            </a:pPr>
            <a:r>
              <a:rPr lang="en-US" sz="2600" b="1" spc="110" dirty="0" smtClean="0">
                <a:cs typeface="Times New Roman"/>
              </a:rPr>
              <a:t>Exocytosis </a:t>
            </a:r>
            <a:r>
              <a:rPr lang="en-US" sz="2600" i="1" spc="110" dirty="0" smtClean="0">
                <a:solidFill>
                  <a:srgbClr val="7030A0"/>
                </a:solidFill>
                <a:cs typeface="Times New Roman"/>
              </a:rPr>
              <a:t>e.g. exocrine pancreas and salivary glands</a:t>
            </a:r>
            <a:endParaRPr lang="en-US" sz="2600" i="1" dirty="0">
              <a:solidFill>
                <a:srgbClr val="7030A0"/>
              </a:solidFill>
              <a:cs typeface="Times New Roman"/>
            </a:endParaRPr>
          </a:p>
          <a:p>
            <a:pPr marL="287020" indent="-274320">
              <a:lnSpc>
                <a:spcPct val="100000"/>
              </a:lnSpc>
              <a:spcBef>
                <a:spcPts val="310"/>
              </a:spcBef>
              <a:buClr>
                <a:srgbClr val="0AD0D9"/>
              </a:buClr>
              <a:buSzPct val="94230"/>
              <a:buFont typeface="Arial"/>
              <a:buChar char=""/>
              <a:tabLst>
                <a:tab pos="287020" algn="l"/>
              </a:tabLst>
            </a:pPr>
            <a:r>
              <a:rPr lang="en-US" sz="2600" b="1" spc="100" dirty="0">
                <a:cs typeface="Times New Roman"/>
              </a:rPr>
              <a:t>Signal</a:t>
            </a:r>
            <a:r>
              <a:rPr lang="en-US" sz="2600" b="1" spc="-85" dirty="0">
                <a:cs typeface="Times New Roman"/>
              </a:rPr>
              <a:t> </a:t>
            </a:r>
            <a:r>
              <a:rPr lang="en-US" sz="2600" b="1" spc="145" dirty="0">
                <a:cs typeface="Times New Roman"/>
              </a:rPr>
              <a:t>transduction</a:t>
            </a:r>
            <a:endParaRPr lang="en-US" sz="2600" dirty="0">
              <a:cs typeface="Times New Roman"/>
            </a:endParaRPr>
          </a:p>
          <a:p>
            <a:pPr marL="680085" lvl="1" indent="0">
              <a:lnSpc>
                <a:spcPct val="100000"/>
              </a:lnSpc>
              <a:spcBef>
                <a:spcPts val="250"/>
              </a:spcBef>
              <a:buClr>
                <a:srgbClr val="009DD9"/>
              </a:buClr>
              <a:buSzPct val="69047"/>
              <a:buNone/>
              <a:tabLst>
                <a:tab pos="926465" algn="l"/>
                <a:tab pos="927735" algn="l"/>
              </a:tabLst>
            </a:pPr>
            <a:r>
              <a:rPr lang="en-US" sz="2600" spc="-30" dirty="0" smtClean="0">
                <a:cs typeface="Georgia"/>
              </a:rPr>
              <a:t>e.g. Nuclear </a:t>
            </a:r>
            <a:r>
              <a:rPr lang="en-US" sz="2600" spc="-35" dirty="0">
                <a:cs typeface="Georgia"/>
              </a:rPr>
              <a:t>receptors (steroids, </a:t>
            </a:r>
            <a:r>
              <a:rPr lang="en-US" sz="2600" spc="-30" dirty="0" err="1">
                <a:cs typeface="Georgia"/>
              </a:rPr>
              <a:t>retinoids</a:t>
            </a:r>
            <a:r>
              <a:rPr lang="en-US" sz="2600" spc="-30" dirty="0">
                <a:cs typeface="Georgia"/>
              </a:rPr>
              <a:t>, </a:t>
            </a:r>
            <a:r>
              <a:rPr lang="en-US" sz="2600" spc="-10" dirty="0" err="1">
                <a:cs typeface="Georgia"/>
              </a:rPr>
              <a:t>Vit</a:t>
            </a:r>
            <a:r>
              <a:rPr lang="en-US" sz="2600" spc="-10" dirty="0">
                <a:cs typeface="Georgia"/>
              </a:rPr>
              <a:t>. </a:t>
            </a:r>
            <a:r>
              <a:rPr lang="en-US" sz="2600" spc="-75" dirty="0">
                <a:cs typeface="Georgia"/>
              </a:rPr>
              <a:t>D, </a:t>
            </a:r>
            <a:r>
              <a:rPr lang="en-US" sz="2600" spc="-30" dirty="0">
                <a:cs typeface="Georgia"/>
              </a:rPr>
              <a:t>thyroid</a:t>
            </a:r>
            <a:r>
              <a:rPr lang="en-US" sz="2600" spc="55" dirty="0">
                <a:cs typeface="Georgia"/>
              </a:rPr>
              <a:t> </a:t>
            </a:r>
            <a:r>
              <a:rPr lang="en-US" sz="2600" spc="-25" dirty="0" smtClean="0">
                <a:cs typeface="Georgia"/>
              </a:rPr>
              <a:t>hormones)</a:t>
            </a:r>
            <a:endParaRPr lang="en-US" sz="2600" dirty="0">
              <a:cs typeface="Georgia"/>
            </a:endParaRPr>
          </a:p>
          <a:p>
            <a:pPr marL="287020" marR="5080" indent="-274320">
              <a:lnSpc>
                <a:spcPts val="2810"/>
              </a:lnSpc>
              <a:spcBef>
                <a:spcPts val="635"/>
              </a:spcBef>
              <a:buClr>
                <a:srgbClr val="0AD0D9"/>
              </a:buClr>
              <a:buSzPct val="94230"/>
              <a:buFont typeface="Arial"/>
              <a:buChar char=""/>
              <a:tabLst>
                <a:tab pos="287020" algn="l"/>
              </a:tabLst>
            </a:pPr>
            <a:r>
              <a:rPr lang="en-US" sz="2600" b="1" spc="-50" dirty="0">
                <a:cs typeface="Georgia"/>
              </a:rPr>
              <a:t>Membrane </a:t>
            </a:r>
            <a:r>
              <a:rPr lang="en-US" sz="2600" b="1" spc="-20" dirty="0">
                <a:cs typeface="Georgia"/>
              </a:rPr>
              <a:t>modification </a:t>
            </a:r>
            <a:r>
              <a:rPr lang="en-US" sz="2600" spc="-25" dirty="0">
                <a:cs typeface="Georgia"/>
              </a:rPr>
              <a:t>helps </a:t>
            </a:r>
            <a:r>
              <a:rPr lang="en-US" sz="2600" spc="-5" dirty="0">
                <a:cs typeface="Georgia"/>
              </a:rPr>
              <a:t>to </a:t>
            </a:r>
            <a:r>
              <a:rPr lang="en-US" sz="2600" spc="-40" dirty="0">
                <a:cs typeface="Georgia"/>
              </a:rPr>
              <a:t>form </a:t>
            </a:r>
            <a:r>
              <a:rPr lang="en-US" sz="2600" spc="-30" dirty="0">
                <a:cs typeface="Georgia"/>
              </a:rPr>
              <a:t>cellular </a:t>
            </a:r>
            <a:r>
              <a:rPr lang="en-US" sz="2600" spc="-60" dirty="0">
                <a:cs typeface="Georgia"/>
              </a:rPr>
              <a:t>junction,  </a:t>
            </a:r>
            <a:r>
              <a:rPr lang="en-US" sz="2600" spc="-30" dirty="0">
                <a:cs typeface="Georgia"/>
              </a:rPr>
              <a:t>cilia, </a:t>
            </a:r>
            <a:r>
              <a:rPr lang="en-US" sz="2600" spc="-35" dirty="0">
                <a:cs typeface="Georgia"/>
              </a:rPr>
              <a:t>and</a:t>
            </a:r>
            <a:r>
              <a:rPr lang="en-US" sz="2600" spc="-10" dirty="0">
                <a:cs typeface="Georgia"/>
              </a:rPr>
              <a:t> </a:t>
            </a:r>
            <a:r>
              <a:rPr lang="en-US" sz="2600" spc="-35" dirty="0">
                <a:cs typeface="Georgia"/>
              </a:rPr>
              <a:t>microvilli</a:t>
            </a:r>
            <a:endParaRPr lang="en-US" sz="2600" dirty="0">
              <a:cs typeface="Georgia"/>
            </a:endParaRP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66318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1375A4-56A4-47D6-9801-1991572033F7}" type="slidenum">
              <a:rPr lang="en-US" smtClean="0"/>
              <a:t>18</a:t>
            </a:fld>
            <a:endParaRPr lang="en-US"/>
          </a:p>
        </p:txBody>
      </p:sp>
      <p:pic>
        <p:nvPicPr>
          <p:cNvPr id="5" name="Content Placeholder 4"/>
          <p:cNvPicPr>
            <a:picLocks noGrp="1" noChangeAspect="1"/>
          </p:cNvPicPr>
          <p:nvPr>
            <p:ph idx="1"/>
          </p:nvPr>
        </p:nvPicPr>
        <p:blipFill>
          <a:blip r:embed="rId2"/>
          <a:stretch>
            <a:fillRect/>
          </a:stretch>
        </p:blipFill>
        <p:spPr>
          <a:xfrm>
            <a:off x="1023938" y="2388981"/>
            <a:ext cx="9720262" cy="3816763"/>
          </a:xfrm>
          <a:prstGeom prst="rect">
            <a:avLst/>
          </a:prstGeom>
        </p:spPr>
      </p:pic>
    </p:spTree>
    <p:extLst>
      <p:ext uri="{BB962C8B-B14F-4D97-AF65-F5344CB8AC3E}">
        <p14:creationId xmlns:p14="http://schemas.microsoft.com/office/powerpoint/2010/main" val="250197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7020" indent="-274320">
              <a:lnSpc>
                <a:spcPct val="100000"/>
              </a:lnSpc>
              <a:spcBef>
                <a:spcPts val="765"/>
              </a:spcBef>
              <a:buClr>
                <a:srgbClr val="0AD0D9"/>
              </a:buClr>
              <a:buSzPct val="94230"/>
              <a:buFont typeface="Arial"/>
              <a:buChar char=""/>
              <a:tabLst>
                <a:tab pos="287020" algn="l"/>
              </a:tabLst>
            </a:pPr>
            <a:r>
              <a:rPr lang="en-US" sz="2400" spc="-45" dirty="0">
                <a:cs typeface="Georgia"/>
              </a:rPr>
              <a:t>Signal</a:t>
            </a:r>
            <a:r>
              <a:rPr lang="en-US" sz="2400" dirty="0">
                <a:cs typeface="Georgia"/>
              </a:rPr>
              <a:t> </a:t>
            </a:r>
            <a:r>
              <a:rPr lang="en-US" sz="2400" spc="-40" dirty="0">
                <a:cs typeface="Georgia"/>
              </a:rPr>
              <a:t>Reception</a:t>
            </a:r>
            <a:endParaRPr lang="en-US" sz="2400" dirty="0">
              <a:cs typeface="Georgia"/>
            </a:endParaRPr>
          </a:p>
          <a:p>
            <a:pPr marL="927100" marR="5080" lvl="1" indent="-247015">
              <a:lnSpc>
                <a:spcPct val="100000"/>
              </a:lnSpc>
              <a:spcBef>
                <a:spcPts val="535"/>
              </a:spcBef>
              <a:buClr>
                <a:srgbClr val="009DD9"/>
              </a:buClr>
              <a:buSzPct val="69047"/>
              <a:buFont typeface="Arial"/>
              <a:buChar char=""/>
              <a:tabLst>
                <a:tab pos="926465" algn="l"/>
                <a:tab pos="927735" algn="l"/>
              </a:tabLst>
            </a:pPr>
            <a:r>
              <a:rPr lang="en-US" sz="2400" spc="-15" dirty="0">
                <a:cs typeface="Georgia"/>
              </a:rPr>
              <a:t>Communication of </a:t>
            </a:r>
            <a:r>
              <a:rPr lang="en-US" sz="2400" spc="-25" dirty="0">
                <a:cs typeface="Georgia"/>
              </a:rPr>
              <a:t>cells </a:t>
            </a:r>
            <a:r>
              <a:rPr lang="en-US" sz="2400" spc="-10" dirty="0">
                <a:cs typeface="Georgia"/>
              </a:rPr>
              <a:t>with one </a:t>
            </a:r>
            <a:r>
              <a:rPr lang="en-US" sz="2400" spc="-20" dirty="0">
                <a:cs typeface="Georgia"/>
              </a:rPr>
              <a:t>another </a:t>
            </a:r>
            <a:r>
              <a:rPr lang="en-US" sz="2400" spc="-10" dirty="0">
                <a:cs typeface="Georgia"/>
              </a:rPr>
              <a:t>to </a:t>
            </a:r>
            <a:r>
              <a:rPr lang="en-US" sz="2400" spc="-30" dirty="0">
                <a:cs typeface="Georgia"/>
              </a:rPr>
              <a:t>regulate </a:t>
            </a:r>
            <a:r>
              <a:rPr lang="en-US" sz="2400" spc="-20" dirty="0">
                <a:cs typeface="Georgia"/>
              </a:rPr>
              <a:t>their  development </a:t>
            </a:r>
            <a:r>
              <a:rPr lang="en-US" sz="2400" spc="-15" dirty="0">
                <a:cs typeface="Georgia"/>
              </a:rPr>
              <a:t>into </a:t>
            </a:r>
            <a:r>
              <a:rPr lang="en-US" sz="2400" spc="-35" dirty="0">
                <a:cs typeface="Georgia"/>
              </a:rPr>
              <a:t>tissues, </a:t>
            </a:r>
            <a:r>
              <a:rPr lang="en-US" sz="2400" spc="-10" dirty="0">
                <a:cs typeface="Georgia"/>
              </a:rPr>
              <a:t>to </a:t>
            </a:r>
            <a:r>
              <a:rPr lang="en-US" sz="2400" spc="-20" dirty="0">
                <a:cs typeface="Georgia"/>
              </a:rPr>
              <a:t>control their </a:t>
            </a:r>
            <a:r>
              <a:rPr lang="en-US" sz="2400" spc="-25" dirty="0">
                <a:cs typeface="Georgia"/>
              </a:rPr>
              <a:t>growth </a:t>
            </a:r>
            <a:r>
              <a:rPr lang="en-US" sz="2400" spc="-30" dirty="0">
                <a:cs typeface="Georgia"/>
              </a:rPr>
              <a:t>and</a:t>
            </a:r>
            <a:r>
              <a:rPr lang="en-US" sz="2400" spc="-290" dirty="0">
                <a:cs typeface="Georgia"/>
              </a:rPr>
              <a:t> </a:t>
            </a:r>
            <a:r>
              <a:rPr lang="en-US" sz="2400" spc="-30" dirty="0">
                <a:cs typeface="Georgia"/>
              </a:rPr>
              <a:t>division,  and </a:t>
            </a:r>
            <a:r>
              <a:rPr lang="en-US" sz="2400" spc="-10" dirty="0">
                <a:cs typeface="Georgia"/>
              </a:rPr>
              <a:t>to </a:t>
            </a:r>
            <a:r>
              <a:rPr lang="en-US" sz="2400" spc="-25" dirty="0">
                <a:cs typeface="Georgia"/>
              </a:rPr>
              <a:t>coordinate </a:t>
            </a:r>
            <a:r>
              <a:rPr lang="en-US" sz="2400" spc="-20" dirty="0">
                <a:cs typeface="Georgia"/>
              </a:rPr>
              <a:t>their</a:t>
            </a:r>
            <a:r>
              <a:rPr lang="en-US" sz="2400" spc="-190" dirty="0">
                <a:cs typeface="Georgia"/>
              </a:rPr>
              <a:t> </a:t>
            </a:r>
            <a:r>
              <a:rPr lang="en-US" sz="2400" spc="-15" dirty="0">
                <a:cs typeface="Georgia"/>
              </a:rPr>
              <a:t>functions</a:t>
            </a:r>
            <a:endParaRPr lang="en-US" sz="2400" dirty="0">
              <a:cs typeface="Georgia"/>
            </a:endParaRPr>
          </a:p>
          <a:p>
            <a:pPr marL="1475740" lvl="2" indent="-210820">
              <a:lnSpc>
                <a:spcPct val="100000"/>
              </a:lnSpc>
              <a:spcBef>
                <a:spcPts val="489"/>
              </a:spcBef>
              <a:buClr>
                <a:srgbClr val="0FCF9B"/>
              </a:buClr>
              <a:buSzPct val="65000"/>
              <a:buFont typeface="Arial"/>
              <a:buChar char=""/>
              <a:tabLst>
                <a:tab pos="1476375" algn="l"/>
              </a:tabLst>
            </a:pPr>
            <a:r>
              <a:rPr lang="en-US" sz="2400" b="1" spc="95" dirty="0">
                <a:cs typeface="Times New Roman"/>
              </a:rPr>
              <a:t>Endocrine </a:t>
            </a:r>
            <a:r>
              <a:rPr lang="en-US" sz="2400" b="1" spc="85" dirty="0">
                <a:cs typeface="Times New Roman"/>
              </a:rPr>
              <a:t>signaling:-</a:t>
            </a:r>
            <a:r>
              <a:rPr lang="en-US" sz="2400" b="1" spc="170" dirty="0">
                <a:cs typeface="Times New Roman"/>
              </a:rPr>
              <a:t> </a:t>
            </a:r>
            <a:r>
              <a:rPr lang="en-US" sz="2400" spc="-20" dirty="0">
                <a:cs typeface="Georgia"/>
              </a:rPr>
              <a:t>hormones</a:t>
            </a:r>
            <a:endParaRPr lang="en-US" sz="2400" dirty="0">
              <a:cs typeface="Georgia"/>
            </a:endParaRPr>
          </a:p>
          <a:p>
            <a:pPr marL="1475740" lvl="2" indent="-210820">
              <a:lnSpc>
                <a:spcPct val="100000"/>
              </a:lnSpc>
              <a:spcBef>
                <a:spcPts val="480"/>
              </a:spcBef>
              <a:buClr>
                <a:srgbClr val="0FCF9B"/>
              </a:buClr>
              <a:buSzPct val="65000"/>
              <a:buFont typeface="Arial"/>
              <a:buChar char=""/>
              <a:tabLst>
                <a:tab pos="1476375" algn="l"/>
              </a:tabLst>
            </a:pPr>
            <a:r>
              <a:rPr lang="en-US" sz="2400" b="1" spc="65" dirty="0">
                <a:cs typeface="Times New Roman"/>
              </a:rPr>
              <a:t>Paracrine </a:t>
            </a:r>
            <a:r>
              <a:rPr lang="en-US" sz="2400" b="1" spc="85" dirty="0">
                <a:cs typeface="Times New Roman"/>
              </a:rPr>
              <a:t>signaling:- </a:t>
            </a:r>
            <a:r>
              <a:rPr lang="en-US" sz="2400" spc="-10" dirty="0">
                <a:cs typeface="Georgia"/>
              </a:rPr>
              <a:t>local </a:t>
            </a:r>
            <a:r>
              <a:rPr lang="en-US" sz="2400" spc="-25" dirty="0">
                <a:cs typeface="Georgia"/>
              </a:rPr>
              <a:t>cells</a:t>
            </a:r>
            <a:r>
              <a:rPr lang="en-US" sz="2400" spc="65" dirty="0">
                <a:cs typeface="Georgia"/>
              </a:rPr>
              <a:t> </a:t>
            </a:r>
            <a:r>
              <a:rPr lang="en-US" sz="2400" spc="-20" dirty="0">
                <a:cs typeface="Georgia"/>
              </a:rPr>
              <a:t>only</a:t>
            </a:r>
            <a:endParaRPr lang="en-US" sz="2400" dirty="0">
              <a:cs typeface="Georgia"/>
            </a:endParaRPr>
          </a:p>
          <a:p>
            <a:pPr marL="1475740" lvl="2" indent="-210820">
              <a:lnSpc>
                <a:spcPct val="100000"/>
              </a:lnSpc>
              <a:spcBef>
                <a:spcPts val="480"/>
              </a:spcBef>
              <a:buClr>
                <a:srgbClr val="0FCF9B"/>
              </a:buClr>
              <a:buSzPct val="65000"/>
              <a:buFont typeface="Arial"/>
              <a:buChar char=""/>
              <a:tabLst>
                <a:tab pos="1476375" algn="l"/>
              </a:tabLst>
            </a:pPr>
            <a:r>
              <a:rPr lang="en-US" sz="2400" b="1" spc="65" dirty="0">
                <a:cs typeface="Times New Roman"/>
              </a:rPr>
              <a:t>Synaptic </a:t>
            </a:r>
            <a:r>
              <a:rPr lang="en-US" sz="2400" b="1" spc="85" dirty="0">
                <a:cs typeface="Times New Roman"/>
              </a:rPr>
              <a:t>signaling:- </a:t>
            </a:r>
            <a:r>
              <a:rPr lang="en-US" sz="2400" spc="-30" dirty="0">
                <a:cs typeface="Georgia"/>
              </a:rPr>
              <a:t>neurotransmitters via</a:t>
            </a:r>
            <a:r>
              <a:rPr lang="en-US" sz="2400" spc="25" dirty="0">
                <a:cs typeface="Georgia"/>
              </a:rPr>
              <a:t> </a:t>
            </a:r>
            <a:r>
              <a:rPr lang="en-US" sz="2400" spc="-35" dirty="0" err="1">
                <a:cs typeface="Georgia"/>
              </a:rPr>
              <a:t>synapes</a:t>
            </a:r>
            <a:endParaRPr lang="en-US" sz="2400" dirty="0">
              <a:cs typeface="Georgia"/>
            </a:endParaRPr>
          </a:p>
          <a:p>
            <a:pPr marL="1475740" lvl="2" indent="-210820">
              <a:lnSpc>
                <a:spcPct val="100000"/>
              </a:lnSpc>
              <a:spcBef>
                <a:spcPts val="480"/>
              </a:spcBef>
              <a:buClr>
                <a:srgbClr val="0FCF9B"/>
              </a:buClr>
              <a:buSzPct val="65000"/>
              <a:buFont typeface="Arial"/>
              <a:buChar char=""/>
              <a:tabLst>
                <a:tab pos="1476375" algn="l"/>
              </a:tabLst>
            </a:pPr>
            <a:r>
              <a:rPr lang="en-US" sz="2400" b="1" spc="90" dirty="0">
                <a:cs typeface="Times New Roman"/>
              </a:rPr>
              <a:t>Autocrine signaling:- </a:t>
            </a:r>
            <a:r>
              <a:rPr lang="en-US" sz="2400" b="1" spc="114" dirty="0">
                <a:cs typeface="Times New Roman"/>
              </a:rPr>
              <a:t>self</a:t>
            </a:r>
            <a:r>
              <a:rPr lang="en-US" sz="2400" b="1" spc="20" dirty="0">
                <a:cs typeface="Times New Roman"/>
              </a:rPr>
              <a:t> </a:t>
            </a:r>
            <a:r>
              <a:rPr lang="en-US" sz="2400" b="1" spc="110" dirty="0">
                <a:cs typeface="Times New Roman"/>
              </a:rPr>
              <a:t>cell</a:t>
            </a:r>
            <a:endParaRPr lang="en-US" sz="2400" dirty="0">
              <a:cs typeface="Times New Roman"/>
            </a:endParaRP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19</a:t>
            </a:fld>
            <a:endParaRPr lang="en-US"/>
          </a:p>
        </p:txBody>
      </p:sp>
    </p:spTree>
    <p:extLst>
      <p:ext uri="{BB962C8B-B14F-4D97-AF65-F5344CB8AC3E}">
        <p14:creationId xmlns:p14="http://schemas.microsoft.com/office/powerpoint/2010/main" val="279045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Introduction to histology</a:t>
            </a:r>
            <a:endParaRPr lang="en-US" dirty="0"/>
          </a:p>
        </p:txBody>
      </p:sp>
      <p:sp>
        <p:nvSpPr>
          <p:cNvPr id="3" name="Content Placeholder 2"/>
          <p:cNvSpPr>
            <a:spLocks noGrp="1"/>
          </p:cNvSpPr>
          <p:nvPr>
            <p:ph idx="1"/>
          </p:nvPr>
        </p:nvSpPr>
        <p:spPr/>
        <p:txBody>
          <a:bodyPr>
            <a:normAutofit/>
          </a:bodyPr>
          <a:lstStyle/>
          <a:p>
            <a:pPr marL="0" indent="0">
              <a:buNone/>
            </a:pPr>
            <a:r>
              <a:rPr lang="en-US" sz="2600" b="1" spc="-10" dirty="0" smtClean="0">
                <a:solidFill>
                  <a:srgbClr val="FF0000"/>
                </a:solidFill>
                <a:cs typeface="Times New Roman"/>
              </a:rPr>
              <a:t>HISTOLOGY –</a:t>
            </a:r>
            <a:r>
              <a:rPr lang="en-US" sz="2600" spc="-10" dirty="0" smtClean="0">
                <a:solidFill>
                  <a:srgbClr val="FF0000"/>
                </a:solidFill>
                <a:cs typeface="Times New Roman"/>
              </a:rPr>
              <a:t> </a:t>
            </a:r>
            <a:r>
              <a:rPr lang="en-US" sz="2600" spc="-10" dirty="0" smtClean="0">
                <a:cs typeface="Times New Roman"/>
              </a:rPr>
              <a:t>The study of tissues (“</a:t>
            </a:r>
            <a:r>
              <a:rPr lang="en-US" sz="2600" spc="-10" dirty="0" err="1" smtClean="0">
                <a:cs typeface="Times New Roman"/>
              </a:rPr>
              <a:t>histo</a:t>
            </a:r>
            <a:r>
              <a:rPr lang="en-US" sz="2600" spc="-10" dirty="0" smtClean="0">
                <a:cs typeface="Times New Roman"/>
              </a:rPr>
              <a:t>” means tissue or web in Greek)</a:t>
            </a:r>
            <a:endParaRPr lang="en-US" sz="2600" spc="-10" dirty="0" smtClean="0">
              <a:solidFill>
                <a:srgbClr val="FF0000"/>
              </a:solidFill>
              <a:cs typeface="Times New Roman"/>
            </a:endParaRPr>
          </a:p>
          <a:p>
            <a:pPr>
              <a:buFont typeface="Wingdings" panose="05000000000000000000" pitchFamily="2" charset="2"/>
              <a:buChar char="Ø"/>
            </a:pPr>
            <a:r>
              <a:rPr lang="en-US" sz="2400" spc="-10" dirty="0" smtClean="0">
                <a:cs typeface="Times New Roman"/>
              </a:rPr>
              <a:t>Histology </a:t>
            </a:r>
            <a:r>
              <a:rPr lang="en-US" sz="2400" spc="-5" dirty="0">
                <a:cs typeface="Times New Roman"/>
              </a:rPr>
              <a:t>is the science of </a:t>
            </a:r>
            <a:r>
              <a:rPr lang="en-US" sz="2400" spc="-5" dirty="0">
                <a:solidFill>
                  <a:srgbClr val="7030A0"/>
                </a:solidFill>
                <a:cs typeface="Times New Roman"/>
              </a:rPr>
              <a:t>microscopic anatomy of tissue </a:t>
            </a:r>
            <a:r>
              <a:rPr lang="en-US" sz="2400" spc="-30" dirty="0">
                <a:cs typeface="Georgia"/>
              </a:rPr>
              <a:t>and </a:t>
            </a:r>
            <a:r>
              <a:rPr lang="en-US" sz="2400" spc="-20" dirty="0">
                <a:cs typeface="Georgia"/>
              </a:rPr>
              <a:t>of how </a:t>
            </a:r>
            <a:r>
              <a:rPr lang="en-US" sz="2400" spc="-15" dirty="0">
                <a:cs typeface="Georgia"/>
              </a:rPr>
              <a:t>these  </a:t>
            </a:r>
            <a:r>
              <a:rPr lang="en-US" sz="2400" spc="-30" dirty="0">
                <a:cs typeface="Georgia"/>
              </a:rPr>
              <a:t>tissues </a:t>
            </a:r>
            <a:r>
              <a:rPr lang="en-US" sz="2400" spc="-45" dirty="0">
                <a:cs typeface="Georgia"/>
              </a:rPr>
              <a:t>are arranged </a:t>
            </a:r>
            <a:r>
              <a:rPr lang="en-US" sz="2400" spc="-10" dirty="0">
                <a:cs typeface="Georgia"/>
              </a:rPr>
              <a:t>to </a:t>
            </a:r>
            <a:r>
              <a:rPr lang="en-US" sz="2400" spc="-15" dirty="0">
                <a:cs typeface="Georgia"/>
              </a:rPr>
              <a:t>constitute</a:t>
            </a:r>
            <a:r>
              <a:rPr lang="en-US" sz="2400" spc="-155" dirty="0">
                <a:cs typeface="Georgia"/>
              </a:rPr>
              <a:t> </a:t>
            </a:r>
            <a:r>
              <a:rPr lang="en-US" sz="2400" spc="-35" dirty="0" smtClean="0">
                <a:cs typeface="Georgia"/>
              </a:rPr>
              <a:t>organs</a:t>
            </a:r>
          </a:p>
          <a:p>
            <a:pPr>
              <a:buFont typeface="Wingdings" panose="05000000000000000000" pitchFamily="2" charset="2"/>
              <a:buChar char="Ø"/>
            </a:pPr>
            <a:r>
              <a:rPr lang="en-US" sz="2400" dirty="0"/>
              <a:t>This subject involves all aspects of tissue biology, with the focus on how cells’ structure and arrangement optimize functions specific to each organ </a:t>
            </a:r>
            <a:endParaRPr lang="en-US" sz="2400" spc="-35" dirty="0" smtClean="0">
              <a:cs typeface="Georgia"/>
            </a:endParaRPr>
          </a:p>
          <a:p>
            <a:pPr>
              <a:buFont typeface="Wingdings" panose="05000000000000000000" pitchFamily="2" charset="2"/>
              <a:buChar char="Ø"/>
            </a:pPr>
            <a:r>
              <a:rPr lang="en-US" sz="2400" spc="-80" dirty="0" smtClean="0">
                <a:cs typeface="Georgia"/>
              </a:rPr>
              <a:t>It </a:t>
            </a:r>
            <a:r>
              <a:rPr lang="en-US" sz="2400" spc="-40" dirty="0">
                <a:cs typeface="Georgia"/>
              </a:rPr>
              <a:t>provides </a:t>
            </a:r>
            <a:r>
              <a:rPr lang="en-US" sz="2400" spc="-55" dirty="0">
                <a:cs typeface="Georgia"/>
              </a:rPr>
              <a:t>a </a:t>
            </a:r>
            <a:r>
              <a:rPr lang="en-US" sz="2400" spc="-20" dirty="0">
                <a:cs typeface="Georgia"/>
              </a:rPr>
              <a:t>foundation </a:t>
            </a:r>
            <a:r>
              <a:rPr lang="en-US" sz="2400" spc="-35" dirty="0">
                <a:cs typeface="Georgia"/>
              </a:rPr>
              <a:t>for </a:t>
            </a:r>
            <a:r>
              <a:rPr lang="en-US" sz="2400" spc="-25" dirty="0">
                <a:cs typeface="Georgia"/>
              </a:rPr>
              <a:t>understanding </a:t>
            </a:r>
            <a:r>
              <a:rPr lang="en-US" sz="2400" spc="-5" dirty="0">
                <a:cs typeface="Georgia"/>
              </a:rPr>
              <a:t>the</a:t>
            </a:r>
            <a:r>
              <a:rPr lang="en-US" sz="2400" spc="-185" dirty="0">
                <a:cs typeface="Georgia"/>
              </a:rPr>
              <a:t> </a:t>
            </a:r>
            <a:r>
              <a:rPr lang="en-US" sz="2400" spc="-30" dirty="0" smtClean="0">
                <a:cs typeface="Georgia"/>
              </a:rPr>
              <a:t>microscopic structure </a:t>
            </a:r>
            <a:r>
              <a:rPr lang="en-US" sz="2400" spc="-30" dirty="0">
                <a:cs typeface="Georgia"/>
              </a:rPr>
              <a:t>and </a:t>
            </a:r>
            <a:r>
              <a:rPr lang="en-US" sz="2400" spc="-15" dirty="0">
                <a:cs typeface="Georgia"/>
              </a:rPr>
              <a:t>functions </a:t>
            </a:r>
            <a:r>
              <a:rPr lang="en-US" sz="2400" spc="-20" dirty="0">
                <a:cs typeface="Georgia"/>
              </a:rPr>
              <a:t>of </a:t>
            </a:r>
            <a:r>
              <a:rPr lang="en-US" sz="2400" spc="-5" dirty="0">
                <a:cs typeface="Georgia"/>
              </a:rPr>
              <a:t>the</a:t>
            </a:r>
            <a:r>
              <a:rPr lang="en-US" sz="2400" spc="-180" dirty="0">
                <a:cs typeface="Georgia"/>
              </a:rPr>
              <a:t> </a:t>
            </a:r>
            <a:r>
              <a:rPr lang="en-US" sz="2400" spc="-40" dirty="0" smtClean="0">
                <a:cs typeface="Georgia"/>
              </a:rPr>
              <a:t>organs</a:t>
            </a:r>
            <a:endParaRPr lang="en-US" sz="2400" spc="-50" dirty="0">
              <a:cs typeface="Georgia"/>
            </a:endParaRPr>
          </a:p>
          <a:p>
            <a:pPr>
              <a:buFont typeface="Wingdings" panose="05000000000000000000" pitchFamily="2" charset="2"/>
              <a:buChar char="Ø"/>
            </a:pPr>
            <a:r>
              <a:rPr lang="en-US" sz="2400" spc="-50" dirty="0" smtClean="0">
                <a:cs typeface="Georgia"/>
              </a:rPr>
              <a:t>Many</a:t>
            </a:r>
            <a:r>
              <a:rPr lang="en-US" sz="2400" spc="-114" dirty="0" smtClean="0">
                <a:cs typeface="Georgia"/>
              </a:rPr>
              <a:t> </a:t>
            </a:r>
            <a:r>
              <a:rPr lang="en-US" sz="2400" spc="-40" dirty="0">
                <a:cs typeface="Georgia"/>
              </a:rPr>
              <a:t>diseases</a:t>
            </a:r>
            <a:r>
              <a:rPr lang="en-US" sz="2400" spc="-70" dirty="0">
                <a:cs typeface="Georgia"/>
              </a:rPr>
              <a:t> </a:t>
            </a:r>
            <a:r>
              <a:rPr lang="en-US" sz="2400" spc="-30" dirty="0">
                <a:cs typeface="Georgia"/>
              </a:rPr>
              <a:t>profoundly</a:t>
            </a:r>
            <a:r>
              <a:rPr lang="en-US" sz="2400" spc="-100" dirty="0">
                <a:cs typeface="Georgia"/>
              </a:rPr>
              <a:t> </a:t>
            </a:r>
            <a:r>
              <a:rPr lang="en-US" sz="2400" spc="-35" dirty="0">
                <a:cs typeface="Georgia"/>
              </a:rPr>
              <a:t>alter</a:t>
            </a:r>
            <a:r>
              <a:rPr lang="en-US" sz="2400" spc="-85" dirty="0">
                <a:cs typeface="Georgia"/>
              </a:rPr>
              <a:t> </a:t>
            </a:r>
            <a:r>
              <a:rPr lang="en-US" sz="2400" spc="-5" dirty="0">
                <a:cs typeface="Georgia"/>
              </a:rPr>
              <a:t>the</a:t>
            </a:r>
            <a:r>
              <a:rPr lang="en-US" sz="2400" spc="-60" dirty="0">
                <a:cs typeface="Georgia"/>
              </a:rPr>
              <a:t> </a:t>
            </a:r>
            <a:r>
              <a:rPr lang="en-US" sz="2400" spc="-35" dirty="0">
                <a:cs typeface="Georgia"/>
              </a:rPr>
              <a:t>tissues</a:t>
            </a:r>
            <a:r>
              <a:rPr lang="en-US" sz="2400" spc="-90" dirty="0">
                <a:cs typeface="Georgia"/>
              </a:rPr>
              <a:t> </a:t>
            </a:r>
            <a:r>
              <a:rPr lang="en-US" sz="2400" spc="-15" dirty="0">
                <a:cs typeface="Georgia"/>
              </a:rPr>
              <a:t>within</a:t>
            </a:r>
            <a:r>
              <a:rPr lang="en-US" sz="2400" spc="-70" dirty="0">
                <a:cs typeface="Georgia"/>
              </a:rPr>
              <a:t> </a:t>
            </a:r>
            <a:r>
              <a:rPr lang="en-US" sz="2400" spc="-40" dirty="0">
                <a:cs typeface="Georgia"/>
              </a:rPr>
              <a:t>an</a:t>
            </a:r>
            <a:r>
              <a:rPr lang="en-US" sz="2400" spc="-70" dirty="0">
                <a:cs typeface="Georgia"/>
              </a:rPr>
              <a:t> </a:t>
            </a:r>
            <a:r>
              <a:rPr lang="en-US" sz="2400" spc="-25" dirty="0">
                <a:cs typeface="Georgia"/>
              </a:rPr>
              <a:t>affected  </a:t>
            </a:r>
            <a:r>
              <a:rPr lang="en-US" sz="2400" spc="-40" dirty="0">
                <a:cs typeface="Georgia"/>
              </a:rPr>
              <a:t>organ</a:t>
            </a:r>
            <a:endParaRPr lang="en-US" sz="2400" dirty="0">
              <a:cs typeface="Georgia"/>
            </a:endParaRPr>
          </a:p>
          <a:p>
            <a:endParaRPr lang="en-US" sz="2400" dirty="0">
              <a:latin typeface="Georgia"/>
              <a:cs typeface="Georgia"/>
            </a:endParaRP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374211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400" dirty="0"/>
              <a:t>Tissues have two interacting components: cells and extracellular matrix (ECM). </a:t>
            </a:r>
          </a:p>
          <a:p>
            <a:pPr>
              <a:buFont typeface="Courier New" panose="02070309020205020404" pitchFamily="49" charset="0"/>
              <a:buChar char="o"/>
            </a:pPr>
            <a:r>
              <a:rPr lang="en-US" sz="2400" dirty="0" smtClean="0"/>
              <a:t>The ECM consists of (fibers </a:t>
            </a:r>
            <a:r>
              <a:rPr lang="en-US" sz="2400" dirty="0"/>
              <a:t>+ground substance + fluids)</a:t>
            </a:r>
          </a:p>
          <a:p>
            <a:pPr>
              <a:buFont typeface="Courier New" panose="02070309020205020404" pitchFamily="49" charset="0"/>
              <a:buChar char="o"/>
            </a:pPr>
            <a:r>
              <a:rPr lang="en-US" sz="2400" dirty="0" smtClean="0"/>
              <a:t>The </a:t>
            </a:r>
            <a:r>
              <a:rPr lang="en-US" sz="2400" dirty="0"/>
              <a:t>ECM supports the cells and contains the fluid transporting nutrients to the cells, and carrying away their wastes and secretory products. </a:t>
            </a:r>
          </a:p>
          <a:p>
            <a:pPr>
              <a:buFont typeface="Courier New" panose="02070309020205020404" pitchFamily="49" charset="0"/>
              <a:buChar char="o"/>
            </a:pPr>
            <a:r>
              <a:rPr lang="en-US" sz="2400" dirty="0" smtClean="0"/>
              <a:t>Cells </a:t>
            </a:r>
            <a:r>
              <a:rPr lang="en-US" sz="2400" dirty="0"/>
              <a:t>produce the ECM locally and are in turn strongly influenced by matrix molecules. </a:t>
            </a:r>
            <a:r>
              <a:rPr lang="en-US" sz="2400" i="1" dirty="0" smtClean="0">
                <a:solidFill>
                  <a:srgbClr val="7030A0"/>
                </a:solidFill>
              </a:rPr>
              <a:t>(Bidirectional) </a:t>
            </a:r>
          </a:p>
          <a:p>
            <a:pPr>
              <a:buFont typeface="Courier New" panose="02070309020205020404" pitchFamily="49" charset="0"/>
              <a:buChar char="o"/>
            </a:pPr>
            <a:r>
              <a:rPr lang="en-US" sz="2400" dirty="0" smtClean="0"/>
              <a:t>Many </a:t>
            </a:r>
            <a:r>
              <a:rPr lang="en-US" sz="2400" dirty="0"/>
              <a:t>matrix components bind to </a:t>
            </a:r>
            <a:r>
              <a:rPr lang="en-US" sz="2400" dirty="0">
                <a:solidFill>
                  <a:srgbClr val="7030A0"/>
                </a:solidFill>
              </a:rPr>
              <a:t>specific cell surface receptors </a:t>
            </a:r>
            <a:r>
              <a:rPr lang="en-US" sz="2400" dirty="0"/>
              <a:t>that span the cell membranes and connect to structural components inside the cells, forming a continuum in which cells and the ECM function together in a </a:t>
            </a:r>
            <a:r>
              <a:rPr lang="en-US" sz="2400" dirty="0" smtClean="0"/>
              <a:t>well coordinated </a:t>
            </a:r>
            <a:r>
              <a:rPr lang="en-US" sz="2400" dirty="0"/>
              <a:t>manner </a:t>
            </a:r>
            <a:br>
              <a:rPr lang="en-US" sz="2400" dirty="0"/>
            </a:br>
            <a:r>
              <a:rPr lang="en-US" sz="2400" dirty="0"/>
              <a:t/>
            </a:r>
            <a:br>
              <a:rPr lang="en-US" sz="2400" dirty="0"/>
            </a:br>
            <a:endParaRPr lang="en-US" sz="2400" dirty="0"/>
          </a:p>
        </p:txBody>
      </p:sp>
      <p:sp>
        <p:nvSpPr>
          <p:cNvPr id="4" name="Slide Number Placeholder 3"/>
          <p:cNvSpPr>
            <a:spLocks noGrp="1"/>
          </p:cNvSpPr>
          <p:nvPr>
            <p:ph type="sldNum" sz="quarter" idx="12"/>
          </p:nvPr>
        </p:nvSpPr>
        <p:spPr/>
        <p:txBody>
          <a:bodyPr/>
          <a:lstStyle/>
          <a:p>
            <a:fld id="{E31375A4-56A4-47D6-9801-1991572033F7}" type="slidenum">
              <a:rPr lang="en-US" smtClean="0"/>
              <a:t>3</a:t>
            </a:fld>
            <a:endParaRPr lang="en-US"/>
          </a:p>
        </p:txBody>
      </p:sp>
    </p:spTree>
    <p:extLst>
      <p:ext uri="{BB962C8B-B14F-4D97-AF65-F5344CB8AC3E}">
        <p14:creationId xmlns:p14="http://schemas.microsoft.com/office/powerpoint/2010/main" val="286589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557787" y="783365"/>
            <a:ext cx="4089921" cy="530584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64313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Courier New" panose="02070309020205020404" pitchFamily="49" charset="0"/>
              <a:buChar char="o"/>
            </a:pPr>
            <a:r>
              <a:rPr lang="en-US" sz="2400" dirty="0"/>
              <a:t>The small size of cells and matrix components makes histology dependent on the use of </a:t>
            </a:r>
            <a:r>
              <a:rPr lang="en-US" sz="2400" b="1" dirty="0"/>
              <a:t>microscopes</a:t>
            </a:r>
            <a:r>
              <a:rPr lang="en-US" sz="2400" dirty="0"/>
              <a:t> and </a:t>
            </a:r>
            <a:r>
              <a:rPr lang="en-US" sz="2400" b="1" dirty="0"/>
              <a:t>molecular methods of study</a:t>
            </a:r>
            <a:r>
              <a:rPr lang="en-US" sz="2400" dirty="0"/>
              <a:t>.</a:t>
            </a:r>
            <a:endParaRPr lang="en-US" dirty="0" smtClean="0"/>
          </a:p>
          <a:p>
            <a:pPr>
              <a:buFont typeface="Courier New" panose="02070309020205020404" pitchFamily="49" charset="0"/>
              <a:buChar char="o"/>
            </a:pPr>
            <a:r>
              <a:rPr lang="en-US" dirty="0" smtClean="0"/>
              <a:t>The </a:t>
            </a:r>
            <a:r>
              <a:rPr lang="en-US" dirty="0"/>
              <a:t>most common procedure used in histologic research is the preparation of tissue </a:t>
            </a:r>
            <a:r>
              <a:rPr lang="en-US" dirty="0">
                <a:solidFill>
                  <a:srgbClr val="7030A0"/>
                </a:solidFill>
              </a:rPr>
              <a:t>slices or “sections” </a:t>
            </a:r>
            <a:r>
              <a:rPr lang="en-US" dirty="0"/>
              <a:t>that can be examined visually with transmitted </a:t>
            </a:r>
            <a:r>
              <a:rPr lang="en-US" dirty="0" smtClean="0"/>
              <a:t>light </a:t>
            </a:r>
            <a:r>
              <a:rPr lang="en-US" i="1" dirty="0" smtClean="0"/>
              <a:t>(thin </a:t>
            </a:r>
            <a:r>
              <a:rPr lang="en-US" i="1" dirty="0"/>
              <a:t>translucent </a:t>
            </a:r>
            <a:r>
              <a:rPr lang="en-US" i="1" dirty="0" smtClean="0"/>
              <a:t>sections </a:t>
            </a:r>
            <a:r>
              <a:rPr lang="en-US" i="1" dirty="0"/>
              <a:t>are </a:t>
            </a:r>
            <a:r>
              <a:rPr lang="en-US" i="1" dirty="0" smtClean="0"/>
              <a:t>cut from tissues </a:t>
            </a:r>
            <a:r>
              <a:rPr lang="en-US" i="1" dirty="0"/>
              <a:t>and placed on glass slides for microscopic examination of the internal </a:t>
            </a:r>
            <a:r>
              <a:rPr lang="en-US" i="1" dirty="0" smtClean="0"/>
              <a:t>structures) </a:t>
            </a:r>
            <a:endParaRPr lang="en-US" i="1" dirty="0"/>
          </a:p>
          <a:p>
            <a:pPr>
              <a:buFont typeface="Courier New" panose="02070309020205020404" pitchFamily="49" charset="0"/>
              <a:buChar char="o"/>
            </a:pPr>
            <a:r>
              <a:rPr lang="en-US" dirty="0" smtClean="0"/>
              <a:t>The </a:t>
            </a:r>
            <a:r>
              <a:rPr lang="en-US" dirty="0"/>
              <a:t>ideal microscopic preparation is preserved so that the tissue on the slide has the same structural features it had in the body. However, this is often not feasible because the preparation process can remove cellular lipid, with slight distortions of cell structure. </a:t>
            </a:r>
            <a:br>
              <a:rPr lang="en-US" dirty="0"/>
            </a:b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176656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400" b="1" dirty="0" smtClean="0">
                <a:solidFill>
                  <a:srgbClr val="FF0000"/>
                </a:solidFill>
              </a:rPr>
              <a:t>CYTOLOGY</a:t>
            </a:r>
            <a:r>
              <a:rPr lang="en-US" sz="2400" dirty="0" smtClean="0"/>
              <a:t>- The study of cells (</a:t>
            </a:r>
            <a:r>
              <a:rPr lang="en-US" sz="2400" dirty="0" err="1" smtClean="0"/>
              <a:t>Cytos</a:t>
            </a:r>
            <a:r>
              <a:rPr lang="en-US" sz="2400" dirty="0" smtClean="0"/>
              <a:t>/</a:t>
            </a:r>
            <a:r>
              <a:rPr lang="en-US" sz="2400" dirty="0" err="1" smtClean="0"/>
              <a:t>Kitos</a:t>
            </a:r>
            <a:r>
              <a:rPr lang="en-US" sz="2400" dirty="0" smtClean="0"/>
              <a:t> means cell in Greek)</a:t>
            </a:r>
          </a:p>
          <a:p>
            <a:pPr>
              <a:buFont typeface="Wingdings" panose="05000000000000000000" pitchFamily="2" charset="2"/>
              <a:buChar char="Ø"/>
            </a:pPr>
            <a:r>
              <a:rPr lang="en-US" sz="2400" spc="-40" dirty="0" smtClean="0">
                <a:cs typeface="Georgia"/>
              </a:rPr>
              <a:t>Structural </a:t>
            </a:r>
            <a:r>
              <a:rPr lang="en-US" sz="2400" spc="-85" dirty="0">
                <a:cs typeface="Georgia"/>
              </a:rPr>
              <a:t>&amp; </a:t>
            </a:r>
            <a:r>
              <a:rPr lang="en-US" sz="2400" spc="-20" dirty="0">
                <a:cs typeface="Georgia"/>
              </a:rPr>
              <a:t>functional </a:t>
            </a:r>
            <a:r>
              <a:rPr lang="en-US" sz="2400" spc="-30" dirty="0">
                <a:cs typeface="Georgia"/>
              </a:rPr>
              <a:t>units </a:t>
            </a:r>
            <a:r>
              <a:rPr lang="en-US" sz="2400" spc="-20" dirty="0">
                <a:cs typeface="Georgia"/>
              </a:rPr>
              <a:t>of </a:t>
            </a:r>
            <a:r>
              <a:rPr lang="en-US" sz="2400" spc="-35" dirty="0">
                <a:cs typeface="Georgia"/>
              </a:rPr>
              <a:t>life (and </a:t>
            </a:r>
            <a:r>
              <a:rPr lang="en-US" sz="2400" spc="-20" dirty="0">
                <a:cs typeface="Georgia"/>
              </a:rPr>
              <a:t>of disease  </a:t>
            </a:r>
            <a:r>
              <a:rPr lang="en-US" sz="2400" spc="-45" dirty="0">
                <a:cs typeface="Georgia"/>
              </a:rPr>
              <a:t>processes) </a:t>
            </a:r>
            <a:r>
              <a:rPr lang="en-US" sz="2400" spc="-25" dirty="0">
                <a:cs typeface="Georgia"/>
              </a:rPr>
              <a:t>in </a:t>
            </a:r>
            <a:r>
              <a:rPr lang="en-US" sz="2400" spc="-30" dirty="0">
                <a:cs typeface="Georgia"/>
              </a:rPr>
              <a:t>all </a:t>
            </a:r>
            <a:r>
              <a:rPr lang="en-US" sz="2400" spc="-40" dirty="0">
                <a:cs typeface="Georgia"/>
              </a:rPr>
              <a:t>tissues, </a:t>
            </a:r>
            <a:r>
              <a:rPr lang="en-US" sz="2400" spc="-45" dirty="0">
                <a:cs typeface="Georgia"/>
              </a:rPr>
              <a:t>organs </a:t>
            </a:r>
            <a:r>
              <a:rPr lang="en-US" sz="2400" spc="-85" dirty="0">
                <a:cs typeface="Georgia"/>
              </a:rPr>
              <a:t>&amp; </a:t>
            </a:r>
            <a:r>
              <a:rPr lang="en-US" sz="2400" spc="-40" dirty="0">
                <a:cs typeface="Georgia"/>
              </a:rPr>
              <a:t>organ</a:t>
            </a:r>
            <a:r>
              <a:rPr lang="en-US" sz="2400" spc="-60" dirty="0">
                <a:cs typeface="Georgia"/>
              </a:rPr>
              <a:t> </a:t>
            </a:r>
            <a:r>
              <a:rPr lang="en-US" sz="2400" spc="-50" dirty="0" smtClean="0">
                <a:cs typeface="Georgia"/>
              </a:rPr>
              <a:t>systems</a:t>
            </a:r>
            <a:endParaRPr lang="en-US" sz="2400" dirty="0">
              <a:cs typeface="Georgia"/>
            </a:endParaRPr>
          </a:p>
          <a:p>
            <a:pPr>
              <a:buFont typeface="Wingdings" panose="05000000000000000000" pitchFamily="2" charset="2"/>
              <a:buChar char="Ø"/>
            </a:pPr>
            <a:r>
              <a:rPr lang="en-US" sz="2400" b="1" spc="-30" dirty="0" smtClean="0">
                <a:cs typeface="Georgia"/>
              </a:rPr>
              <a:t>Independent </a:t>
            </a:r>
            <a:r>
              <a:rPr lang="en-US" sz="2400" b="1" spc="-30" dirty="0">
                <a:cs typeface="Georgia"/>
              </a:rPr>
              <a:t>units </a:t>
            </a:r>
            <a:r>
              <a:rPr lang="en-US" sz="2400" b="1" spc="-20" dirty="0">
                <a:cs typeface="Georgia"/>
              </a:rPr>
              <a:t>of </a:t>
            </a:r>
            <a:r>
              <a:rPr lang="en-US" sz="2400" b="1" spc="-35" dirty="0">
                <a:cs typeface="Georgia"/>
              </a:rPr>
              <a:t>life</a:t>
            </a:r>
            <a:r>
              <a:rPr lang="en-US" sz="2400" spc="-35" dirty="0">
                <a:cs typeface="Georgia"/>
              </a:rPr>
              <a:t>, </a:t>
            </a:r>
            <a:r>
              <a:rPr lang="en-US" sz="2400" spc="-10" dirty="0">
                <a:cs typeface="Georgia"/>
              </a:rPr>
              <a:t>which </a:t>
            </a:r>
            <a:r>
              <a:rPr lang="en-US" sz="2400" spc="-50" dirty="0">
                <a:cs typeface="Georgia"/>
              </a:rPr>
              <a:t>is </a:t>
            </a:r>
            <a:r>
              <a:rPr lang="en-US" sz="2400" spc="-25" dirty="0">
                <a:cs typeface="Georgia"/>
              </a:rPr>
              <a:t>viable </a:t>
            </a:r>
            <a:r>
              <a:rPr lang="en-US" sz="2400" spc="-35" dirty="0">
                <a:cs typeface="Georgia"/>
              </a:rPr>
              <a:t>and </a:t>
            </a:r>
            <a:r>
              <a:rPr lang="en-US" sz="2400" spc="-30" dirty="0">
                <a:cs typeface="Georgia"/>
              </a:rPr>
              <a:t>capable </a:t>
            </a:r>
            <a:r>
              <a:rPr lang="en-US" sz="2400" spc="-430" dirty="0">
                <a:cs typeface="Georgia"/>
              </a:rPr>
              <a:t>of    </a:t>
            </a:r>
            <a:r>
              <a:rPr lang="en-US" sz="2400" spc="-20" dirty="0" smtClean="0">
                <a:cs typeface="Georgia"/>
              </a:rPr>
              <a:t>multiplication</a:t>
            </a:r>
            <a:endParaRPr lang="en-US" sz="2400" dirty="0">
              <a:cs typeface="Georgia"/>
            </a:endParaRPr>
          </a:p>
          <a:p>
            <a:pPr>
              <a:buFont typeface="Wingdings" panose="05000000000000000000" pitchFamily="2" charset="2"/>
              <a:buChar char="Ø"/>
            </a:pPr>
            <a:r>
              <a:rPr lang="en-US" sz="2400" spc="-15" dirty="0" smtClean="0">
                <a:cs typeface="Georgia"/>
              </a:rPr>
              <a:t>The </a:t>
            </a:r>
            <a:r>
              <a:rPr lang="en-US" sz="2400" spc="-30" dirty="0">
                <a:cs typeface="Georgia"/>
              </a:rPr>
              <a:t>human </a:t>
            </a:r>
            <a:r>
              <a:rPr lang="en-US" sz="2400" spc="-25" dirty="0">
                <a:cs typeface="Georgia"/>
              </a:rPr>
              <a:t>body </a:t>
            </a:r>
            <a:r>
              <a:rPr lang="en-US" sz="2400" spc="-30" dirty="0" smtClean="0">
                <a:cs typeface="Georgia"/>
              </a:rPr>
              <a:t>contains&gt;</a:t>
            </a:r>
            <a:r>
              <a:rPr lang="en-US" sz="2400" b="1" spc="-55" dirty="0" smtClean="0">
                <a:cs typeface="Georgia"/>
              </a:rPr>
              <a:t>3</a:t>
            </a:r>
            <a:r>
              <a:rPr lang="en-US" sz="2400" b="1" spc="-110" dirty="0" smtClean="0">
                <a:cs typeface="Georgia"/>
              </a:rPr>
              <a:t>5 </a:t>
            </a:r>
            <a:r>
              <a:rPr lang="en-US" sz="2400" b="1" spc="-25" dirty="0">
                <a:cs typeface="Georgia"/>
              </a:rPr>
              <a:t>trillion </a:t>
            </a:r>
            <a:r>
              <a:rPr lang="en-US" sz="2400" b="1" spc="-30" dirty="0">
                <a:cs typeface="Georgia"/>
              </a:rPr>
              <a:t>cells </a:t>
            </a:r>
            <a:r>
              <a:rPr lang="en-US" sz="2400" spc="-15" dirty="0">
                <a:cs typeface="Georgia"/>
              </a:rPr>
              <a:t>each </a:t>
            </a:r>
            <a:r>
              <a:rPr lang="en-US" sz="2400" spc="-375" dirty="0">
                <a:cs typeface="Georgia"/>
              </a:rPr>
              <a:t>of  </a:t>
            </a:r>
            <a:r>
              <a:rPr lang="en-US" sz="2400" spc="-10" dirty="0">
                <a:cs typeface="Georgia"/>
              </a:rPr>
              <a:t>which </a:t>
            </a:r>
            <a:r>
              <a:rPr lang="en-US" sz="2400" spc="-40" dirty="0">
                <a:cs typeface="Georgia"/>
              </a:rPr>
              <a:t>perform </a:t>
            </a:r>
            <a:r>
              <a:rPr lang="en-US" sz="2400" spc="-65" dirty="0">
                <a:cs typeface="Georgia"/>
              </a:rPr>
              <a:t>a </a:t>
            </a:r>
            <a:r>
              <a:rPr lang="en-US" sz="2400" spc="-15" dirty="0">
                <a:cs typeface="Georgia"/>
              </a:rPr>
              <a:t>specific</a:t>
            </a:r>
            <a:r>
              <a:rPr lang="en-US" sz="2400" spc="-215" dirty="0">
                <a:cs typeface="Georgia"/>
              </a:rPr>
              <a:t> </a:t>
            </a:r>
            <a:r>
              <a:rPr lang="en-US" sz="2400" spc="-15" dirty="0" smtClean="0">
                <a:cs typeface="Georgia"/>
              </a:rPr>
              <a:t>function</a:t>
            </a:r>
            <a:endParaRPr lang="en-US" sz="2400" dirty="0">
              <a:cs typeface="Georgia"/>
            </a:endParaRPr>
          </a:p>
          <a:p>
            <a:pPr>
              <a:buFont typeface="Wingdings" panose="05000000000000000000" pitchFamily="2" charset="2"/>
              <a:buChar char="Ø"/>
            </a:pPr>
            <a:r>
              <a:rPr lang="en-US" sz="2400" dirty="0" smtClean="0">
                <a:cs typeface="Times New Roman" panose="02020603050405020304" pitchFamily="18" charset="0"/>
              </a:rPr>
              <a:t>In </a:t>
            </a:r>
            <a:r>
              <a:rPr lang="en-US" sz="2400" dirty="0">
                <a:cs typeface="Times New Roman" panose="02020603050405020304" pitchFamily="18" charset="0"/>
              </a:rPr>
              <a:t>the 19th century, Rudolf Virchow, often referred to as the father of modern pathology, </a:t>
            </a:r>
            <a:r>
              <a:rPr lang="en-US" sz="2400" i="1" dirty="0">
                <a:cs typeface="Times New Roman" panose="02020603050405020304" pitchFamily="18" charset="0"/>
              </a:rPr>
              <a:t>proposed that injury to the smallest living unit of the body, </a:t>
            </a:r>
            <a:r>
              <a:rPr lang="en-US" sz="2400" b="1" i="1" dirty="0">
                <a:cs typeface="Times New Roman" panose="02020603050405020304" pitchFamily="18" charset="0"/>
              </a:rPr>
              <a:t>the cell</a:t>
            </a:r>
            <a:r>
              <a:rPr lang="en-US" sz="2400" i="1" dirty="0">
                <a:cs typeface="Times New Roman" panose="02020603050405020304" pitchFamily="18" charset="0"/>
              </a:rPr>
              <a:t>, is the basis of all disease</a:t>
            </a:r>
            <a:r>
              <a:rPr lang="en-US" sz="2400" i="1" dirty="0" smtClean="0">
                <a:cs typeface="Times New Roman" panose="02020603050405020304" pitchFamily="18" charset="0"/>
              </a:rPr>
              <a:t>.</a:t>
            </a:r>
          </a:p>
          <a:p>
            <a:pPr>
              <a:buFont typeface="Wingdings" panose="05000000000000000000" pitchFamily="2" charset="2"/>
              <a:buChar char="Ø"/>
            </a:pPr>
            <a:r>
              <a:rPr lang="en-US" sz="2400" dirty="0" smtClean="0"/>
              <a:t>“</a:t>
            </a:r>
            <a:r>
              <a:rPr lang="en-US" sz="2400" dirty="0"/>
              <a:t>Think microscopically”</a:t>
            </a:r>
            <a:endParaRPr lang="en-US" sz="2400" i="1" dirty="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6</a:t>
            </a:fld>
            <a:endParaRPr lang="en-US"/>
          </a:p>
        </p:txBody>
      </p:sp>
    </p:spTree>
    <p:extLst>
      <p:ext uri="{BB962C8B-B14F-4D97-AF65-F5344CB8AC3E}">
        <p14:creationId xmlns:p14="http://schemas.microsoft.com/office/powerpoint/2010/main" val="278162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287020" indent="-274320">
              <a:lnSpc>
                <a:spcPct val="100000"/>
              </a:lnSpc>
              <a:spcBef>
                <a:spcPts val="100"/>
              </a:spcBef>
              <a:buClr>
                <a:srgbClr val="0AD0D9"/>
              </a:buClr>
              <a:buSzPct val="93750"/>
              <a:buFont typeface="Arial"/>
              <a:buChar char=""/>
              <a:tabLst>
                <a:tab pos="287020" algn="l"/>
              </a:tabLst>
            </a:pPr>
            <a:r>
              <a:rPr lang="en-US" sz="2600" spc="-25" dirty="0">
                <a:cs typeface="Georgia"/>
              </a:rPr>
              <a:t>Cells </a:t>
            </a:r>
            <a:r>
              <a:rPr lang="en-US" sz="2600" spc="-45" dirty="0">
                <a:cs typeface="Georgia"/>
              </a:rPr>
              <a:t>vary </a:t>
            </a:r>
            <a:r>
              <a:rPr lang="en-US" sz="2600" spc="-25" dirty="0">
                <a:cs typeface="Georgia"/>
              </a:rPr>
              <a:t>in </a:t>
            </a:r>
            <a:r>
              <a:rPr lang="en-US" sz="2600" b="1" i="1" spc="-15" dirty="0">
                <a:cs typeface="Georgia"/>
              </a:rPr>
              <a:t>size, </a:t>
            </a:r>
            <a:r>
              <a:rPr lang="en-US" sz="2600" b="1" i="1" spc="-35" dirty="0">
                <a:cs typeface="Georgia"/>
              </a:rPr>
              <a:t>shape, and</a:t>
            </a:r>
            <a:r>
              <a:rPr lang="en-US" sz="2600" b="1" i="1" spc="-160" dirty="0">
                <a:cs typeface="Georgia"/>
              </a:rPr>
              <a:t> </a:t>
            </a:r>
            <a:r>
              <a:rPr lang="en-US" sz="2600" b="1" i="1" spc="-15" dirty="0" smtClean="0">
                <a:cs typeface="Georgia"/>
              </a:rPr>
              <a:t>function</a:t>
            </a:r>
            <a:endParaRPr lang="en-US" sz="2600" b="1" i="1" dirty="0">
              <a:cs typeface="Times New Roman"/>
            </a:endParaRPr>
          </a:p>
          <a:p>
            <a:pPr marL="287020" marR="758825" indent="-274320">
              <a:lnSpc>
                <a:spcPct val="100000"/>
              </a:lnSpc>
              <a:buClr>
                <a:srgbClr val="0AD0D9"/>
              </a:buClr>
              <a:buSzPct val="93750"/>
              <a:buFont typeface="Arial"/>
              <a:buChar char=""/>
              <a:tabLst>
                <a:tab pos="287020" algn="l"/>
              </a:tabLst>
            </a:pPr>
            <a:r>
              <a:rPr lang="en-US" sz="2600" spc="-25" dirty="0">
                <a:cs typeface="Georgia"/>
              </a:rPr>
              <a:t>Cells </a:t>
            </a:r>
            <a:r>
              <a:rPr lang="en-US" sz="2600" spc="-20" dirty="0">
                <a:cs typeface="Georgia"/>
              </a:rPr>
              <a:t>exhibit </a:t>
            </a:r>
            <a:r>
              <a:rPr lang="en-US" sz="2600" spc="-5" dirty="0">
                <a:cs typeface="Georgia"/>
              </a:rPr>
              <a:t>the </a:t>
            </a:r>
            <a:r>
              <a:rPr lang="en-US" sz="2600" spc="-25" dirty="0">
                <a:cs typeface="Georgia"/>
              </a:rPr>
              <a:t>following </a:t>
            </a:r>
            <a:r>
              <a:rPr lang="en-US" sz="2600" spc="-35" dirty="0">
                <a:cs typeface="Georgia"/>
              </a:rPr>
              <a:t>basic </a:t>
            </a:r>
            <a:r>
              <a:rPr lang="en-US" sz="2600" spc="-20" dirty="0">
                <a:cs typeface="Georgia"/>
              </a:rPr>
              <a:t>functional </a:t>
            </a:r>
            <a:r>
              <a:rPr lang="en-US" sz="2600" spc="-20" dirty="0" smtClean="0">
                <a:cs typeface="Georgia"/>
              </a:rPr>
              <a:t>activities</a:t>
            </a:r>
            <a:r>
              <a:rPr lang="en-US" sz="2600" spc="-380" dirty="0" smtClean="0">
                <a:cs typeface="Georgia"/>
              </a:rPr>
              <a:t>/</a:t>
            </a:r>
            <a:r>
              <a:rPr lang="en-US" sz="2600" spc="-40" dirty="0" smtClean="0">
                <a:cs typeface="Georgia"/>
              </a:rPr>
              <a:t>properties</a:t>
            </a:r>
            <a:r>
              <a:rPr lang="en-US" sz="2600" spc="-40" dirty="0">
                <a:cs typeface="Georgia"/>
              </a:rPr>
              <a:t>:</a:t>
            </a:r>
            <a:endParaRPr lang="en-US" sz="2600" dirty="0">
              <a:cs typeface="Georgia"/>
            </a:endParaRPr>
          </a:p>
          <a:p>
            <a:pPr marL="927100" lvl="1" indent="-247015">
              <a:lnSpc>
                <a:spcPct val="100000"/>
              </a:lnSpc>
              <a:spcBef>
                <a:spcPts val="645"/>
              </a:spcBef>
              <a:buClr>
                <a:srgbClr val="009DD9"/>
              </a:buClr>
              <a:buSzPct val="69642"/>
              <a:buFont typeface="Wingdings"/>
              <a:buChar char=""/>
              <a:tabLst>
                <a:tab pos="927735" algn="l"/>
              </a:tabLst>
            </a:pPr>
            <a:r>
              <a:rPr lang="en-US" sz="2600" spc="-40" dirty="0">
                <a:cs typeface="Georgia"/>
              </a:rPr>
              <a:t>Metabolism </a:t>
            </a:r>
            <a:r>
              <a:rPr lang="en-US" sz="2600" spc="-25" dirty="0">
                <a:cs typeface="Georgia"/>
              </a:rPr>
              <a:t>(absorption, </a:t>
            </a:r>
            <a:r>
              <a:rPr lang="en-US" sz="2600" spc="-30" dirty="0">
                <a:cs typeface="Georgia"/>
              </a:rPr>
              <a:t>synthesis, </a:t>
            </a:r>
            <a:r>
              <a:rPr lang="en-US" sz="2600" spc="-35" dirty="0">
                <a:cs typeface="Georgia"/>
              </a:rPr>
              <a:t>respiration </a:t>
            </a:r>
            <a:r>
              <a:rPr lang="en-US" sz="2600" spc="-25" dirty="0">
                <a:cs typeface="Georgia"/>
              </a:rPr>
              <a:t>and</a:t>
            </a:r>
            <a:r>
              <a:rPr lang="en-US" sz="2600" spc="25" dirty="0">
                <a:cs typeface="Georgia"/>
              </a:rPr>
              <a:t> </a:t>
            </a:r>
            <a:r>
              <a:rPr lang="en-US" sz="2600" spc="-25" dirty="0">
                <a:cs typeface="Georgia"/>
              </a:rPr>
              <a:t>excretion)</a:t>
            </a:r>
            <a:endParaRPr lang="en-US" sz="2600" dirty="0">
              <a:cs typeface="Georgia"/>
            </a:endParaRPr>
          </a:p>
          <a:p>
            <a:pPr marL="927100" lvl="1" indent="-247015">
              <a:lnSpc>
                <a:spcPct val="100000"/>
              </a:lnSpc>
              <a:spcBef>
                <a:spcPts val="605"/>
              </a:spcBef>
              <a:buClr>
                <a:srgbClr val="009DD9"/>
              </a:buClr>
              <a:buSzPct val="68750"/>
              <a:buFont typeface="Wingdings"/>
              <a:buChar char=""/>
              <a:tabLst>
                <a:tab pos="927735" algn="l"/>
              </a:tabLst>
            </a:pPr>
            <a:r>
              <a:rPr lang="en-US" sz="2600" spc="-35" dirty="0">
                <a:cs typeface="Georgia"/>
              </a:rPr>
              <a:t>Growth and</a:t>
            </a:r>
            <a:r>
              <a:rPr lang="en-US" sz="2600" spc="-50" dirty="0">
                <a:cs typeface="Georgia"/>
              </a:rPr>
              <a:t> </a:t>
            </a:r>
            <a:r>
              <a:rPr lang="en-US" sz="2600" spc="-35" dirty="0">
                <a:cs typeface="Georgia"/>
              </a:rPr>
              <a:t>regeneration,</a:t>
            </a:r>
            <a:endParaRPr lang="en-US" sz="2600" dirty="0">
              <a:cs typeface="Georgia"/>
            </a:endParaRPr>
          </a:p>
          <a:p>
            <a:pPr marL="927100" lvl="1" indent="-247015">
              <a:lnSpc>
                <a:spcPct val="100000"/>
              </a:lnSpc>
              <a:spcBef>
                <a:spcPts val="580"/>
              </a:spcBef>
              <a:buClr>
                <a:srgbClr val="009DD9"/>
              </a:buClr>
              <a:buSzPct val="68750"/>
              <a:buFont typeface="Wingdings"/>
              <a:buChar char=""/>
              <a:tabLst>
                <a:tab pos="927735" algn="l"/>
              </a:tabLst>
            </a:pPr>
            <a:r>
              <a:rPr lang="en-US" sz="2600" spc="-35" dirty="0">
                <a:cs typeface="Georgia"/>
              </a:rPr>
              <a:t>Irritability</a:t>
            </a:r>
            <a:r>
              <a:rPr lang="en-US" sz="2600" spc="-80" dirty="0">
                <a:cs typeface="Georgia"/>
              </a:rPr>
              <a:t> </a:t>
            </a:r>
            <a:r>
              <a:rPr lang="en-US" sz="2600" spc="-25" dirty="0">
                <a:cs typeface="Georgia"/>
              </a:rPr>
              <a:t>(excitability)</a:t>
            </a:r>
            <a:endParaRPr lang="en-US" sz="2600" dirty="0">
              <a:cs typeface="Georgia"/>
            </a:endParaRPr>
          </a:p>
          <a:p>
            <a:pPr marL="927100" lvl="1" indent="-247015">
              <a:lnSpc>
                <a:spcPct val="100000"/>
              </a:lnSpc>
              <a:spcBef>
                <a:spcPts val="575"/>
              </a:spcBef>
              <a:buClr>
                <a:srgbClr val="009DD9"/>
              </a:buClr>
              <a:buSzPct val="68750"/>
              <a:buFont typeface="Wingdings"/>
              <a:buChar char=""/>
              <a:tabLst>
                <a:tab pos="927735" algn="l"/>
              </a:tabLst>
            </a:pPr>
            <a:r>
              <a:rPr lang="en-US" sz="2600" spc="-40" dirty="0">
                <a:cs typeface="Georgia"/>
              </a:rPr>
              <a:t>Movement</a:t>
            </a:r>
            <a:endParaRPr lang="en-US" sz="2600" dirty="0">
              <a:cs typeface="Georgia"/>
            </a:endParaRPr>
          </a:p>
          <a:p>
            <a:pPr marL="927100" lvl="1" indent="-247015">
              <a:lnSpc>
                <a:spcPct val="100000"/>
              </a:lnSpc>
              <a:spcBef>
                <a:spcPts val="575"/>
              </a:spcBef>
              <a:buClr>
                <a:srgbClr val="009DD9"/>
              </a:buClr>
              <a:buSzPct val="68750"/>
              <a:buFont typeface="Wingdings"/>
              <a:buChar char=""/>
              <a:tabLst>
                <a:tab pos="927735" algn="l"/>
              </a:tabLst>
            </a:pPr>
            <a:r>
              <a:rPr lang="en-US" sz="2600" spc="-35" dirty="0">
                <a:cs typeface="Georgia"/>
              </a:rPr>
              <a:t>Reproduction</a:t>
            </a:r>
            <a:endParaRPr lang="en-US" sz="2600" dirty="0">
              <a:cs typeface="Georgia"/>
            </a:endParaRPr>
          </a:p>
          <a:p>
            <a:pPr marL="927100" lvl="1" indent="-247015">
              <a:lnSpc>
                <a:spcPct val="100000"/>
              </a:lnSpc>
              <a:spcBef>
                <a:spcPts val="580"/>
              </a:spcBef>
              <a:buClr>
                <a:srgbClr val="009DD9"/>
              </a:buClr>
              <a:buSzPct val="68750"/>
              <a:buFont typeface="Wingdings"/>
              <a:buChar char=""/>
              <a:tabLst>
                <a:tab pos="927735" algn="l"/>
              </a:tabLst>
            </a:pPr>
            <a:r>
              <a:rPr lang="en-US" sz="2600" spc="-15" dirty="0">
                <a:cs typeface="Georgia"/>
              </a:rPr>
              <a:t>Aging</a:t>
            </a:r>
            <a:endParaRPr lang="en-US" sz="2600" dirty="0">
              <a:cs typeface="Georgia"/>
            </a:endParaRPr>
          </a:p>
          <a:p>
            <a:pPr marL="927100" lvl="1" indent="-247015">
              <a:lnSpc>
                <a:spcPct val="100000"/>
              </a:lnSpc>
              <a:spcBef>
                <a:spcPts val="575"/>
              </a:spcBef>
              <a:buClr>
                <a:srgbClr val="009DD9"/>
              </a:buClr>
              <a:buSzPct val="68750"/>
              <a:buFont typeface="Wingdings"/>
              <a:buChar char=""/>
              <a:tabLst>
                <a:tab pos="927735" algn="l"/>
              </a:tabLst>
            </a:pPr>
            <a:r>
              <a:rPr lang="en-US" sz="2600" spc="-15" dirty="0">
                <a:cs typeface="Georgia"/>
              </a:rPr>
              <a:t>Death</a:t>
            </a:r>
            <a:endParaRPr lang="en-US" sz="2600" dirty="0">
              <a:cs typeface="Georgia"/>
            </a:endParaRP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7</a:t>
            </a:fld>
            <a:endParaRPr lang="en-US"/>
          </a:p>
        </p:txBody>
      </p:sp>
    </p:spTree>
    <p:extLst>
      <p:ext uri="{BB962C8B-B14F-4D97-AF65-F5344CB8AC3E}">
        <p14:creationId xmlns:p14="http://schemas.microsoft.com/office/powerpoint/2010/main" val="32698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87020" marR="5080" indent="-274320">
              <a:lnSpc>
                <a:spcPct val="100000"/>
              </a:lnSpc>
              <a:buClr>
                <a:srgbClr val="0AD0D9"/>
              </a:buClr>
              <a:buSzPct val="93750"/>
              <a:buFont typeface="Arial"/>
              <a:buChar char=""/>
              <a:tabLst>
                <a:tab pos="287020" algn="l"/>
              </a:tabLst>
            </a:pPr>
            <a:r>
              <a:rPr lang="en-US" sz="2400" b="1" spc="-15" dirty="0" smtClean="0">
                <a:cs typeface="Georgia"/>
              </a:rPr>
              <a:t>Constituents of a cell:</a:t>
            </a:r>
            <a:endParaRPr lang="en-US" sz="2400" b="1" dirty="0">
              <a:cs typeface="Georgia"/>
            </a:endParaRPr>
          </a:p>
          <a:p>
            <a:pPr marL="927100" lvl="1" indent="-247015">
              <a:lnSpc>
                <a:spcPct val="100000"/>
              </a:lnSpc>
              <a:spcBef>
                <a:spcPts val="580"/>
              </a:spcBef>
              <a:buClr>
                <a:srgbClr val="009DD9"/>
              </a:buClr>
              <a:buSzPct val="68750"/>
              <a:buFont typeface="Wingdings"/>
              <a:buChar char=""/>
              <a:tabLst>
                <a:tab pos="927735" algn="l"/>
              </a:tabLst>
            </a:pPr>
            <a:r>
              <a:rPr lang="en-US" sz="2400" spc="-85" dirty="0">
                <a:cs typeface="Georgia"/>
              </a:rPr>
              <a:t>W</a:t>
            </a:r>
            <a:r>
              <a:rPr lang="en-US" sz="2400" spc="-40" dirty="0" smtClean="0">
                <a:cs typeface="Georgia"/>
              </a:rPr>
              <a:t>ater</a:t>
            </a:r>
            <a:r>
              <a:rPr lang="en-US" sz="2400" spc="-70" dirty="0" smtClean="0">
                <a:cs typeface="Georgia"/>
              </a:rPr>
              <a:t> </a:t>
            </a:r>
            <a:r>
              <a:rPr lang="en-US" sz="2400" spc="-70" dirty="0">
                <a:cs typeface="Georgia"/>
              </a:rPr>
              <a:t>(60-70%)</a:t>
            </a:r>
            <a:endParaRPr lang="en-US" sz="2400" dirty="0">
              <a:cs typeface="Georgia"/>
            </a:endParaRPr>
          </a:p>
          <a:p>
            <a:pPr marL="927100" lvl="1" indent="-247015">
              <a:lnSpc>
                <a:spcPct val="100000"/>
              </a:lnSpc>
              <a:spcBef>
                <a:spcPts val="575"/>
              </a:spcBef>
              <a:buClr>
                <a:srgbClr val="009DD9"/>
              </a:buClr>
              <a:buSzPct val="68750"/>
              <a:buFont typeface="Wingdings"/>
              <a:buChar char=""/>
              <a:tabLst>
                <a:tab pos="927735" algn="l"/>
              </a:tabLst>
            </a:pPr>
            <a:r>
              <a:rPr lang="en-US" sz="2400" spc="95" dirty="0">
                <a:cs typeface="Times New Roman"/>
              </a:rPr>
              <a:t>Electrolytes</a:t>
            </a:r>
            <a:r>
              <a:rPr lang="en-US" sz="2400" spc="-95" dirty="0">
                <a:cs typeface="Times New Roman"/>
              </a:rPr>
              <a:t> </a:t>
            </a:r>
            <a:r>
              <a:rPr lang="en-US" sz="2400" spc="35" dirty="0">
                <a:cs typeface="Times New Roman"/>
              </a:rPr>
              <a:t>-</a:t>
            </a:r>
            <a:r>
              <a:rPr lang="en-US" sz="2400" spc="-40" dirty="0">
                <a:cs typeface="Times New Roman"/>
              </a:rPr>
              <a:t> </a:t>
            </a:r>
            <a:r>
              <a:rPr lang="en-US" sz="2400" spc="120" dirty="0">
                <a:cs typeface="Times New Roman"/>
              </a:rPr>
              <a:t>inorganic</a:t>
            </a:r>
            <a:r>
              <a:rPr lang="en-US" sz="2400" spc="-120" dirty="0">
                <a:cs typeface="Times New Roman"/>
              </a:rPr>
              <a:t> </a:t>
            </a:r>
            <a:r>
              <a:rPr lang="en-US" sz="2400" spc="175" dirty="0">
                <a:cs typeface="Times New Roman"/>
              </a:rPr>
              <a:t>compounds</a:t>
            </a:r>
            <a:r>
              <a:rPr lang="en-US" sz="2400" spc="5" dirty="0">
                <a:cs typeface="Times New Roman"/>
              </a:rPr>
              <a:t> </a:t>
            </a:r>
            <a:r>
              <a:rPr lang="en-US" sz="2400" spc="-40" dirty="0">
                <a:cs typeface="Georgia"/>
              </a:rPr>
              <a:t>(5%),</a:t>
            </a:r>
            <a:endParaRPr lang="en-US" sz="2400" dirty="0">
              <a:cs typeface="Georgia"/>
            </a:endParaRPr>
          </a:p>
          <a:p>
            <a:pPr marL="927100" lvl="1" indent="-247015">
              <a:lnSpc>
                <a:spcPct val="100000"/>
              </a:lnSpc>
              <a:spcBef>
                <a:spcPts val="580"/>
              </a:spcBef>
              <a:buClr>
                <a:srgbClr val="009DD9"/>
              </a:buClr>
              <a:buSzPct val="68750"/>
              <a:buFont typeface="Wingdings"/>
              <a:buChar char=""/>
              <a:tabLst>
                <a:tab pos="927735" algn="l"/>
              </a:tabLst>
            </a:pPr>
            <a:r>
              <a:rPr lang="en-US" sz="2400" spc="-50" dirty="0">
                <a:cs typeface="Georgia"/>
              </a:rPr>
              <a:t>Proteins: </a:t>
            </a:r>
            <a:r>
              <a:rPr lang="en-US" sz="2400" spc="-20" dirty="0">
                <a:cs typeface="Georgia"/>
              </a:rPr>
              <a:t>enzymes, </a:t>
            </a:r>
            <a:r>
              <a:rPr lang="en-US" sz="2400" spc="-30" dirty="0">
                <a:cs typeface="Georgia"/>
              </a:rPr>
              <a:t>structural </a:t>
            </a:r>
            <a:r>
              <a:rPr lang="en-US" sz="2400" spc="-35" dirty="0">
                <a:cs typeface="Georgia"/>
              </a:rPr>
              <a:t>proteins and</a:t>
            </a:r>
            <a:r>
              <a:rPr lang="en-US" sz="2400" spc="-75" dirty="0">
                <a:cs typeface="Georgia"/>
              </a:rPr>
              <a:t> </a:t>
            </a:r>
            <a:r>
              <a:rPr lang="en-US" sz="2400" spc="-30" dirty="0" smtClean="0">
                <a:cs typeface="Georgia"/>
              </a:rPr>
              <a:t>secretory</a:t>
            </a:r>
            <a:r>
              <a:rPr lang="en-US" sz="2400" dirty="0" smtClean="0">
                <a:cs typeface="Georgia"/>
              </a:rPr>
              <a:t> </a:t>
            </a:r>
            <a:r>
              <a:rPr lang="en-US" sz="2400" spc="-35" dirty="0" smtClean="0">
                <a:cs typeface="Georgia"/>
              </a:rPr>
              <a:t>proteins</a:t>
            </a:r>
            <a:r>
              <a:rPr lang="en-US" sz="2400" spc="-50" dirty="0" smtClean="0">
                <a:cs typeface="Georgia"/>
              </a:rPr>
              <a:t> </a:t>
            </a:r>
            <a:r>
              <a:rPr lang="en-US" sz="2400" spc="-105" dirty="0">
                <a:cs typeface="Georgia"/>
              </a:rPr>
              <a:t>(15-20%),</a:t>
            </a:r>
            <a:endParaRPr lang="en-US" sz="2400" dirty="0">
              <a:cs typeface="Georgia"/>
            </a:endParaRPr>
          </a:p>
          <a:p>
            <a:pPr marL="927100" lvl="1" indent="-247015">
              <a:lnSpc>
                <a:spcPct val="100000"/>
              </a:lnSpc>
              <a:spcBef>
                <a:spcPts val="575"/>
              </a:spcBef>
              <a:buClr>
                <a:srgbClr val="009DD9"/>
              </a:buClr>
              <a:buSzPct val="68750"/>
              <a:buFont typeface="Wingdings"/>
              <a:buChar char=""/>
              <a:tabLst>
                <a:tab pos="927735" algn="l"/>
              </a:tabLst>
            </a:pPr>
            <a:r>
              <a:rPr lang="en-US" sz="2400" spc="-50" dirty="0">
                <a:cs typeface="Georgia"/>
              </a:rPr>
              <a:t>Lipids </a:t>
            </a:r>
            <a:r>
              <a:rPr lang="en-US" sz="2400" spc="-95" dirty="0">
                <a:cs typeface="Georgia"/>
              </a:rPr>
              <a:t>(15%)</a:t>
            </a:r>
            <a:r>
              <a:rPr lang="en-US" sz="2400" spc="-55" dirty="0">
                <a:cs typeface="Georgia"/>
              </a:rPr>
              <a:t> </a:t>
            </a:r>
            <a:r>
              <a:rPr lang="en-US" sz="2400" spc="-35" dirty="0">
                <a:cs typeface="Georgia"/>
              </a:rPr>
              <a:t>and</a:t>
            </a:r>
            <a:endParaRPr lang="en-US" sz="2400" dirty="0">
              <a:cs typeface="Georgia"/>
            </a:endParaRPr>
          </a:p>
          <a:p>
            <a:pPr marL="927100" lvl="1" indent="-247015">
              <a:lnSpc>
                <a:spcPct val="100000"/>
              </a:lnSpc>
              <a:spcBef>
                <a:spcPts val="580"/>
              </a:spcBef>
              <a:buClr>
                <a:srgbClr val="009DD9"/>
              </a:buClr>
              <a:buSzPct val="68750"/>
              <a:buFont typeface="Wingdings"/>
              <a:buChar char=""/>
              <a:tabLst>
                <a:tab pos="927735" algn="l"/>
              </a:tabLst>
            </a:pPr>
            <a:r>
              <a:rPr lang="en-US" sz="2400" spc="-45" dirty="0">
                <a:cs typeface="Georgia"/>
              </a:rPr>
              <a:t>Carbohydrates</a:t>
            </a:r>
            <a:r>
              <a:rPr lang="en-US" sz="2400" spc="-30" dirty="0">
                <a:cs typeface="Georgia"/>
              </a:rPr>
              <a:t> </a:t>
            </a:r>
            <a:r>
              <a:rPr lang="en-US" sz="2400" spc="-70" dirty="0">
                <a:cs typeface="Georgia"/>
              </a:rPr>
              <a:t>(1</a:t>
            </a:r>
            <a:r>
              <a:rPr lang="en-US" sz="2400" spc="-70" dirty="0" smtClean="0">
                <a:cs typeface="Georgia"/>
              </a:rPr>
              <a:t>%).</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145532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87020" indent="-274320">
              <a:lnSpc>
                <a:spcPct val="100000"/>
              </a:lnSpc>
              <a:spcBef>
                <a:spcPts val="105"/>
              </a:spcBef>
              <a:buClr>
                <a:srgbClr val="0AD0D9"/>
              </a:buClr>
              <a:buSzPct val="94230"/>
              <a:buFont typeface="Arial"/>
              <a:buChar char=""/>
              <a:tabLst>
                <a:tab pos="287020" algn="l"/>
              </a:tabLst>
            </a:pPr>
            <a:r>
              <a:rPr lang="en-US" sz="2400" spc="-15" dirty="0" smtClean="0">
                <a:cs typeface="Georgia"/>
              </a:rPr>
              <a:t>Components of a cell</a:t>
            </a:r>
            <a:endParaRPr lang="en-US" sz="2400" dirty="0">
              <a:cs typeface="Times New Roman"/>
            </a:endParaRPr>
          </a:p>
          <a:p>
            <a:pPr marL="652780" lvl="1" indent="-247015">
              <a:lnSpc>
                <a:spcPct val="100000"/>
              </a:lnSpc>
              <a:buClr>
                <a:srgbClr val="0E6EC5"/>
              </a:buClr>
              <a:buSzPct val="85416"/>
              <a:buFont typeface="Wingdings"/>
              <a:buChar char=""/>
              <a:tabLst>
                <a:tab pos="652780" algn="l"/>
              </a:tabLst>
            </a:pPr>
            <a:r>
              <a:rPr lang="en-US" sz="2400" b="1" spc="105" dirty="0">
                <a:cs typeface="Times New Roman"/>
              </a:rPr>
              <a:t>Nucleus</a:t>
            </a:r>
            <a:r>
              <a:rPr lang="en-US" sz="2400" spc="105" dirty="0">
                <a:cs typeface="Georgia"/>
              </a:rPr>
              <a:t>: </a:t>
            </a:r>
            <a:r>
              <a:rPr lang="en-US" sz="2400" spc="-15" dirty="0">
                <a:cs typeface="Georgia"/>
              </a:rPr>
              <a:t>Genetic</a:t>
            </a:r>
            <a:r>
              <a:rPr lang="en-US" sz="2400" spc="-150" dirty="0">
                <a:cs typeface="Georgia"/>
              </a:rPr>
              <a:t> </a:t>
            </a:r>
            <a:r>
              <a:rPr lang="en-US" sz="2400" spc="-40" dirty="0" smtClean="0">
                <a:cs typeface="Georgia"/>
              </a:rPr>
              <a:t>material</a:t>
            </a:r>
            <a:endParaRPr lang="en-US" sz="2400" dirty="0">
              <a:cs typeface="Times New Roman"/>
            </a:endParaRPr>
          </a:p>
          <a:p>
            <a:pPr marL="652780" lvl="1" indent="-247015">
              <a:lnSpc>
                <a:spcPct val="100000"/>
              </a:lnSpc>
              <a:buClr>
                <a:srgbClr val="0E6EC5"/>
              </a:buClr>
              <a:buSzPct val="85416"/>
              <a:buFont typeface="Wingdings"/>
              <a:buChar char=""/>
              <a:tabLst>
                <a:tab pos="652780" algn="l"/>
              </a:tabLst>
            </a:pPr>
            <a:r>
              <a:rPr lang="en-US" sz="2400" b="1" spc="75" dirty="0">
                <a:cs typeface="Times New Roman"/>
              </a:rPr>
              <a:t>Cytoplasm</a:t>
            </a:r>
            <a:r>
              <a:rPr lang="en-US" sz="2400" spc="75" dirty="0">
                <a:cs typeface="Georgia"/>
              </a:rPr>
              <a:t>: </a:t>
            </a:r>
            <a:r>
              <a:rPr lang="en-US" sz="2400" spc="-40" dirty="0">
                <a:cs typeface="Georgia"/>
              </a:rPr>
              <a:t>Limited </a:t>
            </a:r>
            <a:r>
              <a:rPr lang="en-US" sz="2400" spc="-35" dirty="0">
                <a:cs typeface="Georgia"/>
              </a:rPr>
              <a:t>by </a:t>
            </a:r>
            <a:r>
              <a:rPr lang="en-US" sz="2400" spc="-20" dirty="0">
                <a:cs typeface="Georgia"/>
              </a:rPr>
              <a:t>cell</a:t>
            </a:r>
            <a:r>
              <a:rPr lang="en-US" sz="2400" spc="-55" dirty="0">
                <a:cs typeface="Georgia"/>
              </a:rPr>
              <a:t> </a:t>
            </a:r>
            <a:r>
              <a:rPr lang="en-US" sz="2400" spc="-40" dirty="0">
                <a:cs typeface="Georgia"/>
              </a:rPr>
              <a:t>membrane</a:t>
            </a:r>
            <a:endParaRPr lang="en-US" sz="2400" dirty="0">
              <a:cs typeface="Georgia"/>
            </a:endParaRPr>
          </a:p>
          <a:p>
            <a:pPr marL="927100" lvl="2" indent="-247015">
              <a:lnSpc>
                <a:spcPct val="100000"/>
              </a:lnSpc>
              <a:spcBef>
                <a:spcPts val="270"/>
              </a:spcBef>
              <a:buClr>
                <a:srgbClr val="009DD9"/>
              </a:buClr>
              <a:buSzPct val="70000"/>
              <a:buFont typeface="Arial"/>
              <a:buChar char=""/>
              <a:tabLst>
                <a:tab pos="926465" algn="l"/>
                <a:tab pos="927735" algn="l"/>
              </a:tabLst>
            </a:pPr>
            <a:r>
              <a:rPr lang="en-US" sz="2400" spc="-25" dirty="0">
                <a:cs typeface="Georgia"/>
              </a:rPr>
              <a:t>Contains </a:t>
            </a:r>
            <a:r>
              <a:rPr lang="en-US" sz="2400" spc="-20" dirty="0">
                <a:cs typeface="Georgia"/>
              </a:rPr>
              <a:t>three </a:t>
            </a:r>
            <a:r>
              <a:rPr lang="en-US" sz="2400" spc="-25" dirty="0">
                <a:cs typeface="Georgia"/>
              </a:rPr>
              <a:t>structural</a:t>
            </a:r>
            <a:r>
              <a:rPr lang="en-US" sz="2400" spc="-180" dirty="0">
                <a:cs typeface="Georgia"/>
              </a:rPr>
              <a:t> </a:t>
            </a:r>
            <a:r>
              <a:rPr lang="en-US" sz="2400" spc="-20" dirty="0">
                <a:cs typeface="Georgia"/>
              </a:rPr>
              <a:t>components</a:t>
            </a:r>
            <a:endParaRPr lang="en-US" sz="2400" dirty="0">
              <a:cs typeface="Georgia"/>
            </a:endParaRPr>
          </a:p>
          <a:p>
            <a:pPr marL="1201420" lvl="3" indent="-210820">
              <a:lnSpc>
                <a:spcPct val="100000"/>
              </a:lnSpc>
              <a:spcBef>
                <a:spcPts val="220"/>
              </a:spcBef>
              <a:buClr>
                <a:srgbClr val="0AD0D9"/>
              </a:buClr>
              <a:buSzPct val="63888"/>
              <a:buFont typeface="Arial"/>
              <a:buChar char=""/>
              <a:tabLst>
                <a:tab pos="1200785" algn="l"/>
                <a:tab pos="1202055" algn="l"/>
                <a:tab pos="2642870" algn="l"/>
              </a:tabLst>
            </a:pPr>
            <a:r>
              <a:rPr lang="en-US" sz="2400" b="1" spc="90" dirty="0">
                <a:cs typeface="Times New Roman"/>
              </a:rPr>
              <a:t>Organelles	</a:t>
            </a:r>
            <a:r>
              <a:rPr lang="en-US" sz="2400" dirty="0">
                <a:cs typeface="Times New Roman"/>
              </a:rPr>
              <a:t>– </a:t>
            </a:r>
            <a:r>
              <a:rPr lang="en-US" sz="2400" spc="-20" dirty="0">
                <a:cs typeface="Georgia"/>
              </a:rPr>
              <a:t>metabolically</a:t>
            </a:r>
            <a:r>
              <a:rPr lang="en-US" sz="2400" spc="-105" dirty="0">
                <a:cs typeface="Georgia"/>
              </a:rPr>
              <a:t> </a:t>
            </a:r>
            <a:r>
              <a:rPr lang="en-US" sz="2400" spc="-25" dirty="0">
                <a:cs typeface="Georgia"/>
              </a:rPr>
              <a:t>active</a:t>
            </a:r>
            <a:endParaRPr lang="en-US" sz="2400" dirty="0">
              <a:cs typeface="Georgia"/>
            </a:endParaRPr>
          </a:p>
          <a:p>
            <a:pPr marL="1201420" lvl="3" indent="-210820">
              <a:lnSpc>
                <a:spcPct val="100000"/>
              </a:lnSpc>
              <a:spcBef>
                <a:spcPts val="220"/>
              </a:spcBef>
              <a:buClr>
                <a:srgbClr val="0AD0D9"/>
              </a:buClr>
              <a:buSzPct val="63888"/>
              <a:buFont typeface="Arial"/>
              <a:buChar char=""/>
              <a:tabLst>
                <a:tab pos="1200785" algn="l"/>
                <a:tab pos="1202055" algn="l"/>
              </a:tabLst>
            </a:pPr>
            <a:r>
              <a:rPr lang="en-US" sz="2400" b="1" spc="90" dirty="0">
                <a:cs typeface="Times New Roman"/>
              </a:rPr>
              <a:t>Cytoskeleton </a:t>
            </a:r>
            <a:r>
              <a:rPr lang="en-US" sz="2400" dirty="0">
                <a:cs typeface="Times New Roman"/>
              </a:rPr>
              <a:t>– </a:t>
            </a:r>
            <a:r>
              <a:rPr lang="en-US" sz="2400" spc="-25" dirty="0">
                <a:cs typeface="Georgia"/>
              </a:rPr>
              <a:t>structural</a:t>
            </a:r>
            <a:r>
              <a:rPr lang="en-US" sz="2400" spc="-170" dirty="0">
                <a:cs typeface="Georgia"/>
              </a:rPr>
              <a:t> </a:t>
            </a:r>
            <a:r>
              <a:rPr lang="en-US" sz="2400" spc="-35" dirty="0" smtClean="0">
                <a:cs typeface="Georgia"/>
              </a:rPr>
              <a:t>framework </a:t>
            </a:r>
            <a:r>
              <a:rPr lang="en-US" sz="2400" spc="-35" dirty="0" smtClean="0">
                <a:solidFill>
                  <a:srgbClr val="7030A0"/>
                </a:solidFill>
                <a:cs typeface="Georgia"/>
              </a:rPr>
              <a:t>(cell support + cell/organelle motility) </a:t>
            </a:r>
            <a:endParaRPr lang="en-US" sz="2400" dirty="0">
              <a:solidFill>
                <a:srgbClr val="7030A0"/>
              </a:solidFill>
              <a:cs typeface="Georgia"/>
            </a:endParaRPr>
          </a:p>
          <a:p>
            <a:pPr marL="1201420" lvl="3" indent="-210820">
              <a:lnSpc>
                <a:spcPct val="100000"/>
              </a:lnSpc>
              <a:spcBef>
                <a:spcPts val="215"/>
              </a:spcBef>
              <a:buClr>
                <a:srgbClr val="0AD0D9"/>
              </a:buClr>
              <a:buSzPct val="63888"/>
              <a:buFont typeface="Arial"/>
              <a:buChar char=""/>
              <a:tabLst>
                <a:tab pos="1200785" algn="l"/>
                <a:tab pos="1202055" algn="l"/>
                <a:tab pos="2654935" algn="l"/>
              </a:tabLst>
            </a:pPr>
            <a:r>
              <a:rPr lang="en-US" sz="2400" b="1" spc="105" dirty="0">
                <a:cs typeface="Times New Roman"/>
              </a:rPr>
              <a:t>Inclusions	</a:t>
            </a:r>
            <a:r>
              <a:rPr lang="en-US" sz="2400" dirty="0">
                <a:cs typeface="Times New Roman"/>
              </a:rPr>
              <a:t>– </a:t>
            </a:r>
            <a:r>
              <a:rPr lang="en-US" sz="2400" spc="-15" dirty="0">
                <a:cs typeface="Georgia"/>
              </a:rPr>
              <a:t>cell </a:t>
            </a:r>
            <a:r>
              <a:rPr lang="en-US" sz="2400" spc="-25" dirty="0">
                <a:cs typeface="Georgia"/>
              </a:rPr>
              <a:t>products, </a:t>
            </a:r>
            <a:r>
              <a:rPr lang="en-US" sz="2400" spc="-20" dirty="0">
                <a:cs typeface="Georgia"/>
              </a:rPr>
              <a:t>metabolites </a:t>
            </a:r>
            <a:r>
              <a:rPr lang="en-US" sz="2400" spc="-15" dirty="0">
                <a:cs typeface="Georgia"/>
              </a:rPr>
              <a:t>(metabolically</a:t>
            </a:r>
            <a:r>
              <a:rPr lang="en-US" sz="2400" spc="-85" dirty="0">
                <a:cs typeface="Georgia"/>
              </a:rPr>
              <a:t> </a:t>
            </a:r>
            <a:r>
              <a:rPr lang="en-US" sz="2400" spc="-25" dirty="0" smtClean="0">
                <a:cs typeface="Georgia"/>
              </a:rPr>
              <a:t>inactive)</a:t>
            </a:r>
            <a:endParaRPr lang="en-US" sz="2400" dirty="0">
              <a:cs typeface="Georgia"/>
            </a:endParaRPr>
          </a:p>
          <a:p>
            <a:pPr marL="1201420" lvl="3" indent="-210820">
              <a:lnSpc>
                <a:spcPct val="100000"/>
              </a:lnSpc>
              <a:spcBef>
                <a:spcPts val="215"/>
              </a:spcBef>
              <a:buClr>
                <a:srgbClr val="0AD0D9"/>
              </a:buClr>
              <a:buSzPct val="63888"/>
              <a:buFont typeface="Arial"/>
              <a:buChar char=""/>
              <a:tabLst>
                <a:tab pos="1200785" algn="l"/>
                <a:tab pos="1202055" algn="l"/>
                <a:tab pos="2654935" algn="l"/>
              </a:tabLst>
            </a:pPr>
            <a:r>
              <a:rPr lang="en-US" sz="2400" b="1" spc="120" dirty="0" smtClean="0">
                <a:cs typeface="Times New Roman"/>
              </a:rPr>
              <a:t>cytosol </a:t>
            </a:r>
            <a:r>
              <a:rPr lang="en-US" sz="2400" dirty="0">
                <a:cs typeface="Times New Roman"/>
              </a:rPr>
              <a:t>– </a:t>
            </a:r>
            <a:r>
              <a:rPr lang="en-US" sz="2400" spc="15" dirty="0">
                <a:cs typeface="Georgia"/>
              </a:rPr>
              <a:t>fluid </a:t>
            </a:r>
            <a:r>
              <a:rPr lang="en-US" sz="2400" spc="-15" dirty="0">
                <a:cs typeface="Georgia"/>
              </a:rPr>
              <a:t>component of </a:t>
            </a:r>
            <a:r>
              <a:rPr lang="en-US" sz="2400" spc="-50" dirty="0">
                <a:cs typeface="Georgia"/>
              </a:rPr>
              <a:t>a</a:t>
            </a:r>
            <a:r>
              <a:rPr lang="en-US" sz="2400" spc="-350" dirty="0">
                <a:cs typeface="Georgia"/>
              </a:rPr>
              <a:t> </a:t>
            </a:r>
            <a:r>
              <a:rPr lang="en-US" sz="2400" spc="-15" dirty="0">
                <a:cs typeface="Georgia"/>
              </a:rPr>
              <a:t>cell</a:t>
            </a:r>
            <a:endParaRPr lang="en-US" sz="2400" dirty="0">
              <a:cs typeface="Georgia"/>
            </a:endParaRPr>
          </a:p>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416670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23249</TotalTime>
  <Words>924</Words>
  <Application>Microsoft Office PowerPoint</Application>
  <PresentationFormat>Widescreen</PresentationFormat>
  <Paragraphs>107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Courier New</vt:lpstr>
      <vt:lpstr>Georgia</vt:lpstr>
      <vt:lpstr>Times New Roman</vt:lpstr>
      <vt:lpstr>Tw Cen MT</vt:lpstr>
      <vt:lpstr>Tw Cen MT Condensed</vt:lpstr>
      <vt:lpstr>Wingdings</vt:lpstr>
      <vt:lpstr>Wingdings 3</vt:lpstr>
      <vt:lpstr>Integral</vt:lpstr>
      <vt:lpstr>Introduction to Histology</vt:lpstr>
      <vt:lpstr>1. Introduction to histology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Tiruzer Gurji</dc:creator>
  <cp:lastModifiedBy>HP</cp:lastModifiedBy>
  <cp:revision>304</cp:revision>
  <dcterms:created xsi:type="dcterms:W3CDTF">2024-06-02T14:00:46Z</dcterms:created>
  <dcterms:modified xsi:type="dcterms:W3CDTF">2026-03-12T10:54:04Z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