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90" r:id="rId2"/>
    <p:sldId id="292" r:id="rId3"/>
    <p:sldId id="270" r:id="rId4"/>
    <p:sldId id="271" r:id="rId5"/>
    <p:sldId id="291" r:id="rId6"/>
    <p:sldId id="285" r:id="rId7"/>
    <p:sldId id="272" r:id="rId8"/>
    <p:sldId id="289" r:id="rId9"/>
    <p:sldId id="287" r:id="rId10"/>
    <p:sldId id="274" r:id="rId11"/>
    <p:sldId id="301" r:id="rId12"/>
    <p:sldId id="302" r:id="rId13"/>
    <p:sldId id="303" r:id="rId14"/>
    <p:sldId id="304" r:id="rId15"/>
    <p:sldId id="305" r:id="rId16"/>
    <p:sldId id="306" r:id="rId17"/>
    <p:sldId id="283" r:id="rId18"/>
    <p:sldId id="282" r:id="rId19"/>
    <p:sldId id="281" r:id="rId20"/>
    <p:sldId id="284" r:id="rId21"/>
    <p:sldId id="313" r:id="rId22"/>
    <p:sldId id="296" r:id="rId23"/>
    <p:sldId id="297" r:id="rId24"/>
    <p:sldId id="298" r:id="rId25"/>
    <p:sldId id="264" r:id="rId26"/>
    <p:sldId id="310" r:id="rId27"/>
    <p:sldId id="311" r:id="rId28"/>
    <p:sldId id="312" r:id="rId29"/>
    <p:sldId id="268" r:id="rId30"/>
    <p:sldId id="269" r:id="rId31"/>
    <p:sldId id="275" r:id="rId32"/>
    <p:sldId id="276" r:id="rId33"/>
    <p:sldId id="277" r:id="rId34"/>
    <p:sldId id="314" r:id="rId35"/>
    <p:sldId id="263" r:id="rId36"/>
    <p:sldId id="294" r:id="rId37"/>
    <p:sldId id="258" r:id="rId38"/>
    <p:sldId id="259" r:id="rId39"/>
    <p:sldId id="278" r:id="rId40"/>
    <p:sldId id="279" r:id="rId41"/>
    <p:sldId id="280" r:id="rId42"/>
    <p:sldId id="29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E24FC3-A14B-4772-B9B1-5ABCC6F30972}" type="datetimeFigureOut">
              <a:rPr lang="en-US" smtClean="0"/>
              <a:pPr/>
              <a:t>6/25/2015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DD67B-4736-4FAB-940B-EFA70E7CD971}" type="slidenum">
              <a:rPr lang="en-US" smtClean="0"/>
              <a:pPr/>
              <a:t>‹#›</a:t>
            </a:fld>
            <a:endParaRPr lang="en-US"/>
          </a:p>
        </p:txBody>
      </p:sp>
    </p:spTree>
    <p:extLst>
      <p:ext uri="{BB962C8B-B14F-4D97-AF65-F5344CB8AC3E}">
        <p14:creationId xmlns:p14="http://schemas.microsoft.com/office/powerpoint/2010/main" xmlns="" val="1270387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15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21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altLang="en-US" smtClean="0"/>
          </a:p>
        </p:txBody>
      </p:sp>
      <p:sp>
        <p:nvSpPr>
          <p:cNvPr id="11268"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54207FE-EBE3-4D56-A26B-4571E87B6A6A}" type="slidenum">
              <a:rPr lang="en-US" altLang="en-US" smtClean="0"/>
              <a:pPr fontAlgn="base">
                <a:spcBef>
                  <a:spcPct val="0"/>
                </a:spcBef>
                <a:spcAft>
                  <a:spcPct val="0"/>
                </a:spcAft>
                <a:defRPr/>
              </a:pPr>
              <a:t>24</a:t>
            </a:fld>
            <a:endParaRPr lang="en-US" altLang="en-US" smtClean="0"/>
          </a:p>
        </p:txBody>
      </p:sp>
    </p:spTree>
    <p:extLst>
      <p:ext uri="{BB962C8B-B14F-4D97-AF65-F5344CB8AC3E}">
        <p14:creationId xmlns:p14="http://schemas.microsoft.com/office/powerpoint/2010/main" xmlns="" val="4199285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A118430-86CE-4AB8-B05A-5EE123F3E82F}" type="slidenum">
              <a:rPr lang="en-US" smtClean="0"/>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9EEC8F-49C6-4AAA-A7AC-7E9AC604CB60}"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EEC8F-49C6-4AAA-A7AC-7E9AC604CB60}"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EEC8F-49C6-4AAA-A7AC-7E9AC604CB60}"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9EEC8F-49C6-4AAA-A7AC-7E9AC604CB60}"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9EEC8F-49C6-4AAA-A7AC-7E9AC604CB60}"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9EEC8F-49C6-4AAA-A7AC-7E9AC604CB60}"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9EEC8F-49C6-4AAA-A7AC-7E9AC604CB60}" type="datetimeFigureOut">
              <a:rPr lang="en-US" smtClean="0"/>
              <a:pPr/>
              <a:t>6/25/2015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9EEC8F-49C6-4AAA-A7AC-7E9AC604CB60}" type="datetimeFigureOut">
              <a:rPr lang="en-US" smtClean="0"/>
              <a:pPr/>
              <a:t>6/25/2015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EEC8F-49C6-4AAA-A7AC-7E9AC604CB60}" type="datetimeFigureOut">
              <a:rPr lang="en-US" smtClean="0"/>
              <a:pPr/>
              <a:t>6/25/2015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9EEC8F-49C6-4AAA-A7AC-7E9AC604CB60}"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9EEC8F-49C6-4AAA-A7AC-7E9AC604CB60}"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F1B8D0-817B-4CEB-A09F-FD2D0746D6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EEC8F-49C6-4AAA-A7AC-7E9AC604CB60}" type="datetimeFigureOut">
              <a:rPr lang="en-US" smtClean="0"/>
              <a:pPr/>
              <a:t>6/25/2015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1B8D0-817B-4CEB-A09F-FD2D0746D6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omntambara@gmail.com"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Integrative_learn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idpf.org/" TargetMode="External"/><Relationship Id="rId4" Type="http://schemas.openxmlformats.org/officeDocument/2006/relationships/hyperlink" Target="http://www.daisy.org/education"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www.nuance.com/" TargetMode="External"/><Relationship Id="rId3" Type="http://schemas.openxmlformats.org/officeDocument/2006/relationships/hyperlink" Target="http://www.nvaccess.org/" TargetMode="External"/><Relationship Id="rId7" Type="http://schemas.openxmlformats.org/officeDocument/2006/relationships/hyperlink" Target="http://www.ablenetinc.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yourdolphin.com/" TargetMode="External"/><Relationship Id="rId5" Type="http://schemas.openxmlformats.org/officeDocument/2006/relationships/hyperlink" Target="http://www.aisquared.com/" TargetMode="External"/><Relationship Id="rId4" Type="http://schemas.openxmlformats.org/officeDocument/2006/relationships/hyperlink" Target="http://www.freedomscientific.com/"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www.class-central.com/provider/independent" TargetMode="External"/><Relationship Id="rId3" Type="http://schemas.openxmlformats.org/officeDocument/2006/relationships/hyperlink" Target="https://www.class-central.com/provider/coursera" TargetMode="External"/><Relationship Id="rId7" Type="http://schemas.openxmlformats.org/officeDocument/2006/relationships/hyperlink" Target="https://www.class-central.com/provider/miriadax" TargetMode="External"/><Relationship Id="rId2" Type="http://schemas.openxmlformats.org/officeDocument/2006/relationships/hyperlink" Target="http://ocw.mit.edu/index.htm" TargetMode="External"/><Relationship Id="rId1" Type="http://schemas.openxmlformats.org/officeDocument/2006/relationships/slideLayout" Target="../slideLayouts/slideLayout2.xml"/><Relationship Id="rId6" Type="http://schemas.openxmlformats.org/officeDocument/2006/relationships/hyperlink" Target="https://www.class-central.com/provider/futurelearn" TargetMode="External"/><Relationship Id="rId5" Type="http://schemas.openxmlformats.org/officeDocument/2006/relationships/hyperlink" Target="https://www.class-central.com/provider/canvas" TargetMode="External"/><Relationship Id="rId4" Type="http://schemas.openxmlformats.org/officeDocument/2006/relationships/hyperlink" Target="https://www.class-central.com/provider/edx" TargetMode="External"/><Relationship Id="rId9" Type="http://schemas.openxmlformats.org/officeDocument/2006/relationships/hyperlink" Target="https://www.class-central.com/provider/udacity"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duser.eu/the-changing-pedagogical-landscape-new-ways-of-teaching-and-learning-and-their-implications-for-higher-education-policy-ec-contract-eac-2013-0575/"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57600"/>
            <a:ext cx="8229600" cy="2362200"/>
          </a:xfrm>
        </p:spPr>
        <p:style>
          <a:lnRef idx="1">
            <a:schemeClr val="dk1"/>
          </a:lnRef>
          <a:fillRef idx="2">
            <a:schemeClr val="dk1"/>
          </a:fillRef>
          <a:effectRef idx="1">
            <a:schemeClr val="dk1"/>
          </a:effectRef>
          <a:fontRef idx="minor">
            <a:schemeClr val="dk1"/>
          </a:fontRef>
        </p:style>
        <p:txBody>
          <a:bodyPr>
            <a:noAutofit/>
          </a:bodyPr>
          <a:lstStyle/>
          <a:p>
            <a:pPr algn="ctr"/>
            <a:r>
              <a:rPr lang="en-US" sz="2800" dirty="0" smtClean="0">
                <a:effectLst>
                  <a:outerShdw blurRad="38100" dist="38100" dir="2700000" algn="tl">
                    <a:srgbClr val="000000">
                      <a:alpha val="43137"/>
                    </a:srgbClr>
                  </a:outerShdw>
                </a:effectLst>
              </a:rPr>
              <a:t>Mr. Tom NTAMBARA</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Distance learning coordinator UR-CST</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a:t>
            </a:r>
            <a:r>
              <a:rPr lang="en-US" sz="2800" dirty="0" err="1" smtClean="0">
                <a:effectLst>
                  <a:outerShdw blurRad="38100" dist="38100" dir="2700000" algn="tl">
                    <a:srgbClr val="000000">
                      <a:alpha val="43137"/>
                    </a:srgbClr>
                  </a:outerShdw>
                </a:effectLst>
              </a:rPr>
              <a:t>M.Sc</a:t>
            </a:r>
            <a:r>
              <a:rPr lang="en-US" sz="2800" dirty="0" smtClean="0">
                <a:effectLst>
                  <a:outerShdw blurRad="38100" dist="38100" dir="2700000" algn="tl">
                    <a:srgbClr val="000000">
                      <a:alpha val="43137"/>
                    </a:srgbClr>
                  </a:outerShdw>
                </a:effectLst>
              </a:rPr>
              <a:t> in Information system</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 -</a:t>
            </a:r>
            <a:r>
              <a:rPr lang="en-US" sz="2800" dirty="0" err="1" smtClean="0">
                <a:effectLst>
                  <a:outerShdw blurRad="38100" dist="38100" dir="2700000" algn="tl">
                    <a:srgbClr val="000000">
                      <a:alpha val="43137"/>
                    </a:srgbClr>
                  </a:outerShdw>
                </a:effectLst>
              </a:rPr>
              <a:t>B.Sc</a:t>
            </a:r>
            <a:r>
              <a:rPr lang="en-US" sz="2800" dirty="0" smtClean="0">
                <a:effectLst>
                  <a:outerShdw blurRad="38100" dist="38100" dir="2700000" algn="tl">
                    <a:srgbClr val="000000">
                      <a:alpha val="43137"/>
                    </a:srgbClr>
                  </a:outerShdw>
                </a:effectLst>
              </a:rPr>
              <a:t> in </a:t>
            </a:r>
            <a:r>
              <a:rPr lang="en-US" sz="2800" dirty="0" err="1" smtClean="0">
                <a:effectLst>
                  <a:outerShdw blurRad="38100" dist="38100" dir="2700000" algn="tl">
                    <a:srgbClr val="000000">
                      <a:alpha val="43137"/>
                    </a:srgbClr>
                  </a:outerShdw>
                </a:effectLst>
              </a:rPr>
              <a:t>compter</a:t>
            </a:r>
            <a:r>
              <a:rPr lang="en-US" sz="2800" dirty="0" smtClean="0">
                <a:effectLst>
                  <a:outerShdw blurRad="38100" dist="38100" dir="2700000" algn="tl">
                    <a:srgbClr val="000000">
                      <a:alpha val="43137"/>
                    </a:srgbClr>
                  </a:outerShdw>
                </a:effectLst>
              </a:rPr>
              <a:t> Eng. &amp; IT</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		Contacts: </a:t>
            </a:r>
            <a:r>
              <a:rPr lang="en-US" sz="2800" u="sng" dirty="0" smtClean="0">
                <a:effectLst>
                  <a:outerShdw blurRad="38100" dist="38100" dir="2700000" algn="tl">
                    <a:srgbClr val="000000">
                      <a:alpha val="43137"/>
                    </a:srgbClr>
                  </a:outerShdw>
                </a:effectLst>
                <a:hlinkClick r:id="rId2"/>
              </a:rPr>
              <a:t>tomntambara@gmail.com</a:t>
            </a:r>
            <a:r>
              <a:rPr lang="en-US" sz="2800" dirty="0" smtClean="0">
                <a:effectLst>
                  <a:outerShdw blurRad="38100" dist="38100" dir="2700000" algn="tl">
                    <a:srgbClr val="000000">
                      <a:alpha val="43137"/>
                    </a:srgbClr>
                  </a:outerShdw>
                </a:effectLst>
              </a:rPr>
              <a:t>	</a:t>
            </a:r>
            <a:br>
              <a:rPr lang="en-US" sz="2800"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Tel: +250 788894624 /+250 728894624</a:t>
            </a:r>
            <a:endParaRPr lang="en-US" sz="2800" dirty="0">
              <a:effectLst>
                <a:outerShdw blurRad="38100" dist="38100" dir="2700000" algn="tl">
                  <a:srgbClr val="000000">
                    <a:alpha val="43137"/>
                  </a:srgbClr>
                </a:outerShdw>
              </a:effectLst>
            </a:endParaRPr>
          </a:p>
        </p:txBody>
      </p:sp>
      <p:sp>
        <p:nvSpPr>
          <p:cNvPr id="2051" name="Rectangle 3"/>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a:endParaRPr lang="en-US"/>
          </a:p>
        </p:txBody>
      </p:sp>
    </p:spTree>
    <p:extLst>
      <p:ext uri="{BB962C8B-B14F-4D97-AF65-F5344CB8AC3E}">
        <p14:creationId xmlns:p14="http://schemas.microsoft.com/office/powerpoint/2010/main" xmlns="" val="37435309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What others say………</a:t>
            </a:r>
            <a:endParaRPr lang="en-US" dirty="0">
              <a:latin typeface="Garamond" panose="02020404030301010803"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Garamond" panose="02020404030301010803" pitchFamily="18" charset="0"/>
              </a:rPr>
              <a:t>ICT is also used as a tool for thinking in social practice (Bliss and </a:t>
            </a:r>
            <a:r>
              <a:rPr lang="en-US" dirty="0" err="1" smtClean="0">
                <a:latin typeface="Garamond" panose="02020404030301010803" pitchFamily="18" charset="0"/>
              </a:rPr>
              <a:t>Säljö</a:t>
            </a:r>
            <a:r>
              <a:rPr lang="en-US" dirty="0" smtClean="0">
                <a:latin typeface="Garamond" panose="02020404030301010803" pitchFamily="18" charset="0"/>
              </a:rPr>
              <a:t>, 1999)</a:t>
            </a:r>
          </a:p>
          <a:p>
            <a:r>
              <a:rPr lang="en-US" dirty="0" smtClean="0">
                <a:latin typeface="Garamond" panose="02020404030301010803" pitchFamily="18" charset="0"/>
              </a:rPr>
              <a:t>The introduction of new tools in the course of social practice influences human development through interplay between people’s experiences, actions and motives (</a:t>
            </a:r>
            <a:r>
              <a:rPr lang="en-US" dirty="0" err="1" smtClean="0">
                <a:latin typeface="Garamond" panose="02020404030301010803" pitchFamily="18" charset="0"/>
              </a:rPr>
              <a:t>Vygotsky</a:t>
            </a:r>
            <a:r>
              <a:rPr lang="en-US" dirty="0" smtClean="0">
                <a:latin typeface="Garamond" panose="02020404030301010803" pitchFamily="18" charset="0"/>
              </a:rPr>
              <a:t>, 1978). </a:t>
            </a:r>
          </a:p>
          <a:p>
            <a:r>
              <a:rPr lang="en-US" dirty="0" smtClean="0">
                <a:latin typeface="Garamond" panose="02020404030301010803" pitchFamily="18" charset="0"/>
              </a:rPr>
              <a:t>Computers, in their interplay with human activities, imply both quantitative and qualitative changes.</a:t>
            </a:r>
          </a:p>
          <a:p>
            <a:endParaRPr lang="en-US" dirty="0" smtClean="0">
              <a:latin typeface="Garamond" panose="02020404030301010803" pitchFamily="18" charset="0"/>
            </a:endParaRPr>
          </a:p>
          <a:p>
            <a:endParaRPr lang="en-US" dirty="0" smtClean="0">
              <a:latin typeface="Garamond" panose="02020404030301010803" pitchFamily="18" charset="0"/>
            </a:endParaRP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E-learning Definition</a:t>
            </a:r>
            <a:endParaRPr lang="en-US" dirty="0"/>
          </a:p>
        </p:txBody>
      </p:sp>
      <p:sp>
        <p:nvSpPr>
          <p:cNvPr id="3" name="Content Placeholder 2"/>
          <p:cNvSpPr>
            <a:spLocks noGrp="1"/>
          </p:cNvSpPr>
          <p:nvPr>
            <p:ph idx="1"/>
          </p:nvPr>
        </p:nvSpPr>
        <p:spPr/>
        <p:txBody>
          <a:bodyPr/>
          <a:lstStyle/>
          <a:p>
            <a:r>
              <a:rPr lang="en-US" dirty="0" smtClean="0">
                <a:latin typeface="Garamond" pitchFamily="18" charset="0"/>
              </a:rPr>
              <a:t>E-learning is a network technology-based mode of education that uses a mix of computer and other ICTs, across time and place constraints to deliver instruction and provide access to information resources ( </a:t>
            </a:r>
            <a:r>
              <a:rPr lang="en-US" dirty="0" err="1" smtClean="0">
                <a:latin typeface="Garamond" pitchFamily="18" charset="0"/>
              </a:rPr>
              <a:t>Wallhaus</a:t>
            </a:r>
            <a:r>
              <a:rPr lang="en-US" dirty="0" smtClean="0">
                <a:latin typeface="Garamond" pitchFamily="18" charset="0"/>
              </a:rPr>
              <a:t>, 2000). </a:t>
            </a:r>
          </a:p>
          <a:p>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latin typeface="Garamond" pitchFamily="18" charset="0"/>
              </a:rPr>
              <a:t>Online learning is defined as learning that takes place partially or entirely over the Internet. </a:t>
            </a:r>
          </a:p>
          <a:p>
            <a:r>
              <a:rPr lang="en-US" dirty="0" smtClean="0">
                <a:latin typeface="Garamond" pitchFamily="18" charset="0"/>
              </a:rPr>
              <a:t>It can involve delivery systems such as videotape, interactive audio-video, CD-ROMs, DVDs, video-conferencing, Video on Demand (VOD), e-mail, live chat, use of the Web, television and satellite broadcasts</a:t>
            </a:r>
          </a:p>
          <a:p>
            <a:endParaRPr lang="en-US" dirty="0" smtClean="0">
              <a:latin typeface="Garamond" pitchFamily="18" charset="0"/>
            </a:endParaRPr>
          </a:p>
          <a:p>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e-learning</a:t>
            </a:r>
            <a:endParaRPr lang="en-US" dirty="0"/>
          </a:p>
        </p:txBody>
      </p:sp>
      <p:sp>
        <p:nvSpPr>
          <p:cNvPr id="3" name="Content Placeholder 2"/>
          <p:cNvSpPr>
            <a:spLocks noGrp="1"/>
          </p:cNvSpPr>
          <p:nvPr>
            <p:ph idx="1"/>
          </p:nvPr>
        </p:nvSpPr>
        <p:spPr/>
        <p:txBody>
          <a:bodyPr/>
          <a:lstStyle/>
          <a:p>
            <a:r>
              <a:rPr lang="en-US" dirty="0" smtClean="0">
                <a:latin typeface="Garamond" pitchFamily="18" charset="0"/>
              </a:rPr>
              <a:t>There are fundamentally two types of e-Learning:</a:t>
            </a:r>
          </a:p>
          <a:p>
            <a:pPr lvl="2"/>
            <a:r>
              <a:rPr lang="en-US" dirty="0" smtClean="0">
                <a:latin typeface="Garamond" pitchFamily="18" charset="0"/>
              </a:rPr>
              <a:t>Synchronous training</a:t>
            </a:r>
          </a:p>
          <a:p>
            <a:pPr lvl="2"/>
            <a:r>
              <a:rPr lang="en-US" dirty="0" smtClean="0">
                <a:latin typeface="Garamond" pitchFamily="18" charset="0"/>
              </a:rPr>
              <a:t>Asynchronous training</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Synchronous E-Learning (</a:t>
            </a:r>
            <a:r>
              <a:rPr lang="en-US" b="1" dirty="0" smtClean="0"/>
              <a:t>Virtual Classrooms</a:t>
            </a:r>
            <a:r>
              <a:rPr lang="en-GB" b="1" dirty="0" smtClean="0"/>
              <a:t>):</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latin typeface="Garamond" pitchFamily="18" charset="0"/>
              </a:rPr>
              <a:t>Synchronous</a:t>
            </a:r>
            <a:r>
              <a:rPr lang="en-US" dirty="0" smtClean="0">
                <a:latin typeface="Garamond" pitchFamily="18" charset="0"/>
              </a:rPr>
              <a:t>, means “at the same time,” involves interaction of participants with an instructor via the Web in real time. </a:t>
            </a:r>
            <a:endParaRPr lang="en-US" dirty="0" smtClean="0">
              <a:latin typeface="Garamond" pitchFamily="18" charset="0"/>
              <a:cs typeface="Times New Roman" pitchFamily="18" charset="0"/>
            </a:endParaRPr>
          </a:p>
          <a:p>
            <a:r>
              <a:rPr lang="en-US" dirty="0" smtClean="0">
                <a:latin typeface="Garamond" pitchFamily="18" charset="0"/>
                <a:cs typeface="Times New Roman" pitchFamily="18" charset="0"/>
              </a:rPr>
              <a:t>Synchronous activities involve the exchange of ideas and information with one or more participants during the same period of time.</a:t>
            </a:r>
          </a:p>
          <a:p>
            <a:r>
              <a:rPr lang="en-US" dirty="0" smtClean="0">
                <a:latin typeface="Garamond" pitchFamily="18" charset="0"/>
                <a:cs typeface="Times New Roman" pitchFamily="18" charset="0"/>
              </a:rPr>
              <a:t> </a:t>
            </a:r>
            <a:r>
              <a:rPr lang="en-US" i="1" dirty="0" smtClean="0">
                <a:latin typeface="Garamond" pitchFamily="18" charset="0"/>
                <a:cs typeface="Times New Roman" pitchFamily="18" charset="0"/>
              </a:rPr>
              <a:t>A face to face discussion </a:t>
            </a:r>
            <a:r>
              <a:rPr lang="en-US" dirty="0" smtClean="0">
                <a:latin typeface="Garamond" pitchFamily="18" charset="0"/>
                <a:cs typeface="Times New Roman" pitchFamily="18" charset="0"/>
              </a:rPr>
              <a:t>is an example of synchronous communications.</a:t>
            </a:r>
          </a:p>
          <a:p>
            <a:r>
              <a:rPr lang="en-US" dirty="0" smtClean="0">
                <a:latin typeface="Garamond" pitchFamily="18" charset="0"/>
              </a:rPr>
              <a:t> Modernized methods such as instant writing and webcam chatting, and virtual classrooms where student is receiving updated feedback from his/her tutor are utilizing.</a:t>
            </a:r>
          </a:p>
          <a:p>
            <a:endParaRPr lang="en-US" dirty="0" smtClean="0">
              <a:latin typeface="Garamond" pitchFamily="18" charset="0"/>
            </a:endParaRPr>
          </a:p>
          <a:p>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Asynchronous E-Learning:</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latin typeface="Garamond" pitchFamily="18" charset="0"/>
              </a:rPr>
              <a:t>Asynchronous,</a:t>
            </a:r>
            <a:r>
              <a:rPr lang="en-US" dirty="0" smtClean="0">
                <a:latin typeface="Garamond" pitchFamily="18" charset="0"/>
              </a:rPr>
              <a:t> which means “not at the same time,” allows the participants to complete the WBT (Web-based training) at their own pace, without live interaction with the instructor</a:t>
            </a:r>
            <a:endParaRPr lang="en-US" b="1" dirty="0" smtClean="0">
              <a:latin typeface="Garamond" pitchFamily="18" charset="0"/>
            </a:endParaRPr>
          </a:p>
          <a:p>
            <a:r>
              <a:rPr lang="en-US" b="1" dirty="0" smtClean="0">
                <a:latin typeface="Garamond" pitchFamily="18" charset="0"/>
              </a:rPr>
              <a:t>Asynchronous learning</a:t>
            </a:r>
            <a:r>
              <a:rPr lang="en-US" dirty="0" smtClean="0">
                <a:latin typeface="Garamond" pitchFamily="18" charset="0"/>
              </a:rPr>
              <a:t> is a student-centered teaching method that uses online learning resources to facilitate information sharing outside the constraints of time and place among a network of people.</a:t>
            </a:r>
          </a:p>
          <a:p>
            <a:pPr>
              <a:buNone/>
            </a:pPr>
            <a:endParaRPr lang="en-US" dirty="0" smtClean="0">
              <a:latin typeface="Garamond" pitchFamily="18" charset="0"/>
            </a:endParaRPr>
          </a:p>
          <a:p>
            <a:r>
              <a:rPr lang="en-US" dirty="0" smtClean="0">
                <a:latin typeface="Garamond" pitchFamily="18" charset="0"/>
              </a:rPr>
              <a:t>It’s a connection panel between teacher and learner where the later is receiving extensive lectures or study lessons thru some e-learning methods, like e-mail and video tapes, according to a planned study program where time and place is suitably choose.</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Blended learning</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"You may hear blended learning described as “</a:t>
            </a:r>
            <a:r>
              <a:rPr lang="en-US" dirty="0" smtClean="0">
                <a:hlinkClick r:id="rId3" tooltip="Integrative learning"/>
              </a:rPr>
              <a:t>integrative learning</a:t>
            </a:r>
            <a:r>
              <a:rPr lang="en-US" dirty="0" smtClean="0"/>
              <a:t>”, “hybrid learning”, “multi-method learning” (Node, 2001). </a:t>
            </a:r>
          </a:p>
          <a:p>
            <a:r>
              <a:rPr lang="en-US" dirty="0" smtClean="0"/>
              <a:t>"The term "blended learning" is being used with increasing frequency in both academic and corporate circles.</a:t>
            </a:r>
          </a:p>
          <a:p>
            <a:r>
              <a:rPr lang="en-US" dirty="0" smtClean="0"/>
              <a:t>A blended learning approach can combine face-to-face facilitation with computer-mediated instruction and/or discovery learning opportunities.</a:t>
            </a:r>
          </a:p>
          <a:p>
            <a:r>
              <a:rPr lang="en-US" dirty="0" smtClean="0"/>
              <a:t> </a:t>
            </a:r>
            <a:r>
              <a:rPr lang="en-US" b="1" dirty="0" smtClean="0"/>
              <a:t>Mixing synchronous learning and asynchronous learning</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Status of e-learning at UR-CST</a:t>
            </a:r>
            <a:endParaRPr lang="en-US" dirty="0">
              <a:latin typeface="Garamond" panose="02020404030301010803" pitchFamily="18" charset="0"/>
            </a:endParaRPr>
          </a:p>
        </p:txBody>
      </p:sp>
      <p:sp>
        <p:nvSpPr>
          <p:cNvPr id="3" name="Content Placeholder 2"/>
          <p:cNvSpPr>
            <a:spLocks noGrp="1"/>
          </p:cNvSpPr>
          <p:nvPr>
            <p:ph idx="1"/>
          </p:nvPr>
        </p:nvSpPr>
        <p:spPr>
          <a:xfrm>
            <a:off x="228600" y="1295400"/>
            <a:ext cx="8458200" cy="4708525"/>
          </a:xfrm>
        </p:spPr>
        <p:txBody>
          <a:bodyPr>
            <a:noAutofit/>
          </a:bodyPr>
          <a:lstStyle/>
          <a:p>
            <a:r>
              <a:rPr lang="en-US" sz="2400" b="1" u="sng" dirty="0" smtClean="0">
                <a:latin typeface="Garamond" panose="02020404030301010803" pitchFamily="18" charset="0"/>
              </a:rPr>
              <a:t>E-Learning labs</a:t>
            </a:r>
            <a:endParaRPr lang="en-US" sz="2400" dirty="0" smtClean="0">
              <a:latin typeface="Garamond" panose="02020404030301010803" pitchFamily="18" charset="0"/>
            </a:endParaRPr>
          </a:p>
          <a:p>
            <a:pPr lvl="0"/>
            <a:r>
              <a:rPr lang="en-US" sz="2400" dirty="0" smtClean="0">
                <a:latin typeface="Garamond" panose="02020404030301010803" pitchFamily="18" charset="0"/>
              </a:rPr>
              <a:t>One at KIST4 third floor with 52 computers, sound system and smart board.</a:t>
            </a:r>
          </a:p>
          <a:p>
            <a:pPr lvl="0"/>
            <a:r>
              <a:rPr lang="en-US" sz="2400" dirty="0" smtClean="0">
                <a:latin typeface="Garamond" panose="02020404030301010803" pitchFamily="18" charset="0"/>
              </a:rPr>
              <a:t>KIST1 first floor (masters’ lab) with 20 computers, with pc and smart board.</a:t>
            </a:r>
          </a:p>
          <a:p>
            <a:pPr lvl="0"/>
            <a:r>
              <a:rPr lang="en-US" sz="2400" dirty="0" smtClean="0">
                <a:latin typeface="Garamond" panose="02020404030301010803" pitchFamily="18" charset="0"/>
              </a:rPr>
              <a:t>Video conferencing room</a:t>
            </a:r>
          </a:p>
          <a:p>
            <a:pPr lvl="0"/>
            <a:r>
              <a:rPr lang="en-US" sz="2400" b="1" dirty="0" smtClean="0">
                <a:latin typeface="Garamond" panose="02020404030301010803" pitchFamily="18" charset="0"/>
              </a:rPr>
              <a:t>Well equipped Server room</a:t>
            </a:r>
            <a:endParaRPr lang="en-US" sz="2400" b="1" u="sng" dirty="0" smtClean="0">
              <a:latin typeface="Garamond" panose="02020404030301010803" pitchFamily="18" charset="0"/>
            </a:endParaRPr>
          </a:p>
          <a:p>
            <a:r>
              <a:rPr lang="en-US" sz="2400" b="1" u="sng" dirty="0" smtClean="0">
                <a:latin typeface="Garamond" panose="02020404030301010803" pitchFamily="18" charset="0"/>
              </a:rPr>
              <a:t>E-Learning policy</a:t>
            </a:r>
            <a:endParaRPr lang="en-US" sz="2400" dirty="0" smtClean="0">
              <a:latin typeface="Garamond" panose="02020404030301010803" pitchFamily="18" charset="0"/>
            </a:endParaRPr>
          </a:p>
          <a:p>
            <a:r>
              <a:rPr lang="en-US" sz="2400" b="1" u="sng" dirty="0" smtClean="0">
                <a:latin typeface="Garamond" panose="02020404030301010803" pitchFamily="18" charset="0"/>
              </a:rPr>
              <a:t>E-learning committee</a:t>
            </a:r>
          </a:p>
          <a:p>
            <a:r>
              <a:rPr lang="en-US" sz="2400" b="1" u="sng" dirty="0" smtClean="0">
                <a:latin typeface="Garamond" panose="02020404030301010803" pitchFamily="18" charset="0"/>
              </a:rPr>
              <a:t>Student e-learning club</a:t>
            </a:r>
          </a:p>
          <a:p>
            <a:r>
              <a:rPr lang="en-US" sz="2400" b="1" u="sng" dirty="0" smtClean="0">
                <a:latin typeface="Garamond" panose="02020404030301010803" pitchFamily="18" charset="0"/>
              </a:rPr>
              <a:t>Video conferencing system</a:t>
            </a:r>
          </a:p>
          <a:p>
            <a:r>
              <a:rPr lang="en-US" sz="2400" b="1" u="sng" dirty="0" smtClean="0">
                <a:latin typeface="Garamond" panose="02020404030301010803" pitchFamily="18" charset="0"/>
              </a:rPr>
              <a:t>Learning management system(</a:t>
            </a:r>
            <a:r>
              <a:rPr lang="en-US" sz="2400" b="1" u="sng" dirty="0" err="1" smtClean="0">
                <a:latin typeface="Garamond" panose="02020404030301010803" pitchFamily="18" charset="0"/>
              </a:rPr>
              <a:t>Moodle</a:t>
            </a:r>
            <a:r>
              <a:rPr lang="en-US" sz="2400" b="1" u="sng" dirty="0" smtClean="0">
                <a:latin typeface="Garamond" panose="02020404030301010803" pitchFamily="18" charset="0"/>
              </a:rPr>
              <a:t>)</a:t>
            </a:r>
          </a:p>
          <a:p>
            <a:r>
              <a:rPr lang="en-US" sz="2400" b="1" u="sng" dirty="0" smtClean="0">
                <a:latin typeface="Garamond" panose="02020404030301010803" pitchFamily="18" charset="0"/>
              </a:rPr>
              <a:t>Information KIOSK</a:t>
            </a:r>
            <a:endParaRPr lang="en-US" sz="2400" dirty="0" smtClean="0">
              <a:latin typeface="Garamond" panose="02020404030301010803" pitchFamily="18" charset="0"/>
            </a:endParaRPr>
          </a:p>
          <a:p>
            <a:endParaRPr lang="en-US" sz="2400"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74638"/>
            <a:ext cx="8229600" cy="939800"/>
          </a:xfrm>
        </p:spPr>
        <p:txBody>
          <a:bodyPr>
            <a:normAutofit/>
          </a:bodyPr>
          <a:lstStyle/>
          <a:p>
            <a:r>
              <a:rPr lang="en-GB" sz="3200" b="1" dirty="0" smtClean="0">
                <a:latin typeface="Garamond" pitchFamily="18" charset="0"/>
              </a:rPr>
              <a:t>Importance/Benefits of ODL</a:t>
            </a:r>
            <a:endParaRPr lang="en-US" sz="2400" dirty="0" smtClean="0"/>
          </a:p>
        </p:txBody>
      </p:sp>
      <p:sp>
        <p:nvSpPr>
          <p:cNvPr id="20483" name="Content Placeholder 2"/>
          <p:cNvSpPr>
            <a:spLocks noGrp="1"/>
          </p:cNvSpPr>
          <p:nvPr>
            <p:ph idx="1"/>
          </p:nvPr>
        </p:nvSpPr>
        <p:spPr>
          <a:xfrm>
            <a:off x="457200" y="1500188"/>
            <a:ext cx="8229600" cy="4625975"/>
          </a:xfrm>
        </p:spPr>
        <p:txBody>
          <a:bodyPr/>
          <a:lstStyle/>
          <a:p>
            <a:r>
              <a:rPr lang="en-US" sz="2800" dirty="0" smtClean="0">
                <a:latin typeface="Garamond" pitchFamily="18" charset="0"/>
              </a:rPr>
              <a:t>ODL allows students to take care of personal educational needs as well as of their families without facing the attendant risks associated with leaving them behind for an extended duration.</a:t>
            </a:r>
          </a:p>
          <a:p>
            <a:endParaRPr lang="en-US" sz="2800" dirty="0" smtClean="0">
              <a:latin typeface="Garamond" pitchFamily="18" charset="0"/>
            </a:endParaRPr>
          </a:p>
          <a:p>
            <a:r>
              <a:rPr lang="en-US" sz="2800" dirty="0" smtClean="0">
                <a:latin typeface="Garamond" pitchFamily="18" charset="0"/>
              </a:rPr>
              <a:t>ODL mode requires very limited regulation of the studies by the host University</a:t>
            </a:r>
          </a:p>
        </p:txBody>
      </p:sp>
      <p:sp>
        <p:nvSpPr>
          <p:cNvPr id="4" name="Slide Number Placeholder 3"/>
          <p:cNvSpPr>
            <a:spLocks noGrp="1"/>
          </p:cNvSpPr>
          <p:nvPr>
            <p:ph type="sldNum" sz="quarter" idx="12"/>
          </p:nvPr>
        </p:nvSpPr>
        <p:spPr/>
        <p:txBody>
          <a:bodyPr/>
          <a:lstStyle/>
          <a:p>
            <a:pPr>
              <a:defRPr/>
            </a:pPr>
            <a:fld id="{18566FAD-29EB-4848-9B8B-34E3952F6E03}" type="slidenum">
              <a:rPr lang="en-GB" smtClean="0"/>
              <a:pPr>
                <a:defRPr/>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68313" y="549275"/>
            <a:ext cx="8229600" cy="703263"/>
          </a:xfrm>
        </p:spPr>
        <p:txBody>
          <a:bodyPr/>
          <a:lstStyle/>
          <a:p>
            <a:pPr eaLnBrk="1" hangingPunct="1"/>
            <a:r>
              <a:rPr lang="en-US" sz="3200" b="1" dirty="0" err="1" smtClean="0">
                <a:latin typeface="Garamond" pitchFamily="18" charset="0"/>
              </a:rPr>
              <a:t>Cont</a:t>
            </a:r>
            <a:r>
              <a:rPr lang="en-US" sz="3200" b="1" dirty="0" smtClean="0">
                <a:latin typeface="Garamond" pitchFamily="18" charset="0"/>
              </a:rPr>
              <a:t>’</a:t>
            </a:r>
            <a:endParaRPr lang="en-GB" sz="3200" b="1" dirty="0" smtClean="0">
              <a:latin typeface="Garamond" pitchFamily="18" charset="0"/>
            </a:endParaRPr>
          </a:p>
        </p:txBody>
      </p:sp>
      <p:sp>
        <p:nvSpPr>
          <p:cNvPr id="19459" name="Content Placeholder 2"/>
          <p:cNvSpPr>
            <a:spLocks noGrp="1"/>
          </p:cNvSpPr>
          <p:nvPr>
            <p:ph idx="1"/>
          </p:nvPr>
        </p:nvSpPr>
        <p:spPr>
          <a:xfrm>
            <a:off x="395288" y="1412875"/>
            <a:ext cx="8229600" cy="4824413"/>
          </a:xfrm>
        </p:spPr>
        <p:txBody>
          <a:bodyPr/>
          <a:lstStyle/>
          <a:p>
            <a:r>
              <a:rPr lang="en-US" sz="2800" dirty="0" smtClean="0">
                <a:latin typeface="Garamond" pitchFamily="18" charset="0"/>
              </a:rPr>
              <a:t>ODL enables students to use knowledge and skills that they gain through the   learning process immediately.</a:t>
            </a:r>
          </a:p>
          <a:p>
            <a:endParaRPr lang="en-US" sz="2800" dirty="0" smtClean="0">
              <a:latin typeface="Garamond" pitchFamily="18" charset="0"/>
            </a:endParaRPr>
          </a:p>
          <a:p>
            <a:r>
              <a:rPr lang="en-US" sz="2800" dirty="0" smtClean="0">
                <a:latin typeface="Garamond" pitchFamily="18" charset="0"/>
              </a:rPr>
              <a:t>Through ODL, students do not have to leave their jobs, homes or self-employment while they study.</a:t>
            </a:r>
          </a:p>
          <a:p>
            <a:endParaRPr lang="en-US" sz="2800" dirty="0" smtClean="0">
              <a:latin typeface="Garamond" pitchFamily="18" charset="0"/>
            </a:endParaRPr>
          </a:p>
        </p:txBody>
      </p:sp>
      <p:sp>
        <p:nvSpPr>
          <p:cNvPr id="4" name="Slide Number Placeholder 3"/>
          <p:cNvSpPr>
            <a:spLocks noGrp="1"/>
          </p:cNvSpPr>
          <p:nvPr>
            <p:ph type="sldNum" sz="quarter" idx="12"/>
          </p:nvPr>
        </p:nvSpPr>
        <p:spPr/>
        <p:txBody>
          <a:bodyPr/>
          <a:lstStyle/>
          <a:p>
            <a:pPr>
              <a:defRPr/>
            </a:pPr>
            <a:fld id="{5CC6B2BB-558D-40FE-B9C6-6446FE2A0889}" type="slidenum">
              <a:rPr lang="en-GB" smtClean="0"/>
              <a:pPr>
                <a:defRPr/>
              </a:pPr>
              <a:t>19</a:t>
            </a:fld>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E-learning Course Attended……….</a:t>
            </a:r>
            <a:endParaRPr lang="en-US" dirty="0">
              <a:latin typeface="Garamond" panose="02020404030301010803" pitchFamily="18" charset="0"/>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Garamond" panose="02020404030301010803" pitchFamily="18" charset="0"/>
              </a:rPr>
              <a:t>USA (USTTI through SCOLA), Satellite and Internet Delivery of Educational Television and Multimedia</a:t>
            </a:r>
          </a:p>
          <a:p>
            <a:r>
              <a:rPr lang="en-US" dirty="0" smtClean="0">
                <a:latin typeface="Garamond" panose="02020404030301010803" pitchFamily="18" charset="0"/>
              </a:rPr>
              <a:t>INDIA-CDAC (Specialized </a:t>
            </a:r>
            <a:r>
              <a:rPr lang="en-US" dirty="0" err="1" smtClean="0">
                <a:latin typeface="Garamond" panose="02020404030301010803" pitchFamily="18" charset="0"/>
              </a:rPr>
              <a:t>Programme</a:t>
            </a:r>
            <a:r>
              <a:rPr lang="en-US" dirty="0" smtClean="0">
                <a:latin typeface="Garamond" panose="02020404030301010803" pitchFamily="18" charset="0"/>
              </a:rPr>
              <a:t> on Design, Development &amp; Implementation of E-Learning Courses)</a:t>
            </a:r>
          </a:p>
          <a:p>
            <a:r>
              <a:rPr lang="en-US" dirty="0" smtClean="0">
                <a:latin typeface="Garamond" panose="02020404030301010803" pitchFamily="18" charset="0"/>
              </a:rPr>
              <a:t>Tulane University (USA) –Open Education-March 2013</a:t>
            </a:r>
          </a:p>
          <a:p>
            <a:r>
              <a:rPr lang="en-US" dirty="0" smtClean="0">
                <a:latin typeface="Garamond" panose="02020404030301010803" pitchFamily="18" charset="0"/>
              </a:rPr>
              <a:t>ICT in teaching and learning Mathematics &amp; Science Through </a:t>
            </a:r>
            <a:r>
              <a:rPr lang="en-US" dirty="0" err="1" smtClean="0">
                <a:latin typeface="Garamond" panose="02020404030301010803" pitchFamily="18" charset="0"/>
              </a:rPr>
              <a:t>EdQual</a:t>
            </a:r>
            <a:r>
              <a:rPr lang="en-US" dirty="0" smtClean="0">
                <a:latin typeface="Garamond" panose="02020404030301010803" pitchFamily="18" charset="0"/>
              </a:rPr>
              <a:t> Research program-Novembers 2007</a:t>
            </a:r>
          </a:p>
          <a:p>
            <a:r>
              <a:rPr lang="en-US" dirty="0" smtClean="0">
                <a:latin typeface="Garamond" panose="02020404030301010803" pitchFamily="18" charset="0"/>
              </a:rPr>
              <a:t>AGH university of science and Technology in </a:t>
            </a:r>
            <a:r>
              <a:rPr lang="en-US" dirty="0" err="1" smtClean="0">
                <a:latin typeface="Garamond" panose="02020404030301010803" pitchFamily="18" charset="0"/>
              </a:rPr>
              <a:t>poland</a:t>
            </a:r>
            <a:endParaRPr lang="en-US" dirty="0" smtClean="0">
              <a:latin typeface="Garamond" panose="02020404030301010803" pitchFamily="18" charset="0"/>
            </a:endParaRPr>
          </a:p>
          <a:p>
            <a:r>
              <a:rPr lang="fr-FR" dirty="0" smtClean="0">
                <a:latin typeface="Garamond" panose="02020404030301010803" pitchFamily="18" charset="0"/>
              </a:rPr>
              <a:t>Training program on </a:t>
            </a:r>
            <a:r>
              <a:rPr lang="fr-FR" b="1" dirty="0" smtClean="0">
                <a:latin typeface="Garamond" panose="02020404030301010803" pitchFamily="18" charset="0"/>
              </a:rPr>
              <a:t>Inclusive </a:t>
            </a:r>
            <a:r>
              <a:rPr lang="fr-FR" b="1" dirty="0" err="1" smtClean="0">
                <a:latin typeface="Garamond" panose="02020404030301010803" pitchFamily="18" charset="0"/>
              </a:rPr>
              <a:t>Publishing</a:t>
            </a:r>
            <a:r>
              <a:rPr lang="fr-FR" b="1" dirty="0" smtClean="0">
                <a:latin typeface="Garamond" panose="02020404030301010803" pitchFamily="18" charset="0"/>
              </a:rPr>
              <a:t> &amp; Web </a:t>
            </a:r>
            <a:r>
              <a:rPr lang="fr-FR" b="1" dirty="0" err="1" smtClean="0">
                <a:latin typeface="Garamond" panose="02020404030301010803" pitchFamily="18" charset="0"/>
              </a:rPr>
              <a:t>Accessibility</a:t>
            </a:r>
            <a:r>
              <a:rPr lang="fr-FR" b="1" dirty="0" smtClean="0">
                <a:latin typeface="Garamond" panose="02020404030301010803" pitchFamily="18" charset="0"/>
              </a:rPr>
              <a:t>-</a:t>
            </a:r>
            <a:r>
              <a:rPr lang="fr-FR" sz="2400" b="1" dirty="0" smtClean="0">
                <a:latin typeface="Garamond" panose="02020404030301010803" pitchFamily="18" charset="0"/>
              </a:rPr>
              <a:t>26-29 May 2015, Kigali, Rwanda</a:t>
            </a:r>
            <a:endParaRPr lang="en-US" dirty="0">
              <a:latin typeface="Garamond" panose="02020404030301010803" pitchFamily="18" charset="0"/>
            </a:endParaRPr>
          </a:p>
        </p:txBody>
      </p:sp>
    </p:spTree>
    <p:extLst>
      <p:ext uri="{BB962C8B-B14F-4D97-AF65-F5344CB8AC3E}">
        <p14:creationId xmlns:p14="http://schemas.microsoft.com/office/powerpoint/2010/main" xmlns="" val="567106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Garamond" panose="02020404030301010803" pitchFamily="18" charset="0"/>
              </a:rPr>
              <a:t>Technology-enhanced education</a:t>
            </a:r>
            <a:r>
              <a:rPr lang="en-US" sz="2800" dirty="0" smtClean="0">
                <a:latin typeface="Garamond" panose="02020404030301010803" pitchFamily="18" charset="0"/>
              </a:rPr>
              <a:t> offers a variety of </a:t>
            </a:r>
            <a:r>
              <a:rPr lang="en-US" sz="2800" b="1" dirty="0" smtClean="0">
                <a:latin typeface="Garamond" panose="02020404030301010803" pitchFamily="18" charset="0"/>
              </a:rPr>
              <a:t>opportunities</a:t>
            </a:r>
            <a:r>
              <a:rPr lang="en-US" sz="2800" dirty="0" smtClean="0">
                <a:latin typeface="Garamond" panose="02020404030301010803" pitchFamily="18" charset="0"/>
              </a:rPr>
              <a:t> for higher education institutions (HEI):</a:t>
            </a:r>
            <a:br>
              <a:rPr lang="en-US" sz="2800" dirty="0" smtClean="0">
                <a:latin typeface="Garamond" panose="02020404030301010803" pitchFamily="18" charset="0"/>
              </a:rPr>
            </a:br>
            <a:endParaRPr lang="en-US" sz="2800" dirty="0">
              <a:latin typeface="Garamond" panose="02020404030301010803" pitchFamily="18" charset="0"/>
            </a:endParaRPr>
          </a:p>
        </p:txBody>
      </p:sp>
      <p:sp>
        <p:nvSpPr>
          <p:cNvPr id="3" name="Content Placeholder 2"/>
          <p:cNvSpPr>
            <a:spLocks noGrp="1"/>
          </p:cNvSpPr>
          <p:nvPr>
            <p:ph idx="1"/>
          </p:nvPr>
        </p:nvSpPr>
        <p:spPr/>
        <p:txBody>
          <a:bodyPr>
            <a:normAutofit lnSpcReduction="10000"/>
          </a:bodyPr>
          <a:lstStyle/>
          <a:p>
            <a:r>
              <a:rPr lang="en-US" b="1" dirty="0" smtClean="0">
                <a:latin typeface="Garamond" panose="02020404030301010803" pitchFamily="18" charset="0"/>
              </a:rPr>
              <a:t>Widening the student body,</a:t>
            </a:r>
            <a:endParaRPr lang="en-US" dirty="0" smtClean="0">
              <a:latin typeface="Garamond" panose="02020404030301010803" pitchFamily="18" charset="0"/>
            </a:endParaRPr>
          </a:p>
          <a:p>
            <a:r>
              <a:rPr lang="en-US" b="1" dirty="0" smtClean="0">
                <a:latin typeface="Garamond" panose="02020404030301010803" pitchFamily="18" charset="0"/>
              </a:rPr>
              <a:t>Engaging with non-traditional and remote learners,</a:t>
            </a:r>
            <a:endParaRPr lang="en-US" dirty="0" smtClean="0">
              <a:latin typeface="Garamond" panose="02020404030301010803" pitchFamily="18" charset="0"/>
            </a:endParaRPr>
          </a:p>
          <a:p>
            <a:r>
              <a:rPr lang="en-US" dirty="0" smtClean="0">
                <a:latin typeface="Garamond" panose="02020404030301010803" pitchFamily="18" charset="0"/>
              </a:rPr>
              <a:t> </a:t>
            </a:r>
            <a:r>
              <a:rPr lang="en-US" b="1" dirty="0" smtClean="0">
                <a:latin typeface="Garamond" panose="02020404030301010803" pitchFamily="18" charset="0"/>
              </a:rPr>
              <a:t>Blending classroom and virtual higher education,</a:t>
            </a:r>
            <a:endParaRPr lang="en-US" dirty="0" smtClean="0">
              <a:latin typeface="Garamond" panose="02020404030301010803" pitchFamily="18" charset="0"/>
            </a:endParaRPr>
          </a:p>
          <a:p>
            <a:r>
              <a:rPr lang="en-US" b="1" dirty="0" smtClean="0">
                <a:latin typeface="Garamond" panose="02020404030301010803" pitchFamily="18" charset="0"/>
              </a:rPr>
              <a:t>Cross-border cooperation between institutions,</a:t>
            </a:r>
            <a:endParaRPr lang="en-US" dirty="0" smtClean="0">
              <a:latin typeface="Garamond" panose="02020404030301010803" pitchFamily="18" charset="0"/>
            </a:endParaRPr>
          </a:p>
          <a:p>
            <a:r>
              <a:rPr lang="en-US" b="1" dirty="0" smtClean="0">
                <a:latin typeface="Garamond" panose="02020404030301010803" pitchFamily="18" charset="0"/>
              </a:rPr>
              <a:t>Mainstreaming of a more interactive teaching and learning experience</a:t>
            </a:r>
            <a:endParaRPr lang="en-US" dirty="0" smtClean="0">
              <a:latin typeface="Garamond" panose="02020404030301010803" pitchFamily="18" charset="0"/>
            </a:endParaRP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a:t>
            </a:r>
            <a:endParaRPr lang="en-US" dirty="0"/>
          </a:p>
        </p:txBody>
      </p:sp>
      <p:sp>
        <p:nvSpPr>
          <p:cNvPr id="3" name="Content Placeholder 2"/>
          <p:cNvSpPr>
            <a:spLocks noGrp="1"/>
          </p:cNvSpPr>
          <p:nvPr>
            <p:ph idx="1"/>
          </p:nvPr>
        </p:nvSpPr>
        <p:spPr>
          <a:xfrm>
            <a:off x="457200" y="1371600"/>
            <a:ext cx="8534400" cy="4525963"/>
          </a:xfrm>
        </p:spPr>
        <p:txBody>
          <a:bodyPr>
            <a:noAutofit/>
          </a:bodyPr>
          <a:lstStyle/>
          <a:p>
            <a:pPr marL="400050" indent="-400050">
              <a:buFont typeface="Wingdings" pitchFamily="2" charset="2"/>
              <a:buChar char="v"/>
            </a:pPr>
            <a:r>
              <a:rPr lang="en-GB" sz="1800" dirty="0" smtClean="0">
                <a:latin typeface="Garamond" pitchFamily="18" charset="0"/>
                <a:cs typeface="Times New Roman" pitchFamily="18" charset="0"/>
              </a:rPr>
              <a:t>e-Learning offers learners </a:t>
            </a:r>
            <a:r>
              <a:rPr lang="en-GB" sz="1800" i="1" dirty="0" smtClean="0">
                <a:latin typeface="Garamond" pitchFamily="18" charset="0"/>
                <a:cs typeface="Times New Roman" pitchFamily="18" charset="0"/>
              </a:rPr>
              <a:t>24/7 access</a:t>
            </a:r>
            <a:r>
              <a:rPr lang="en-GB" sz="1800" dirty="0" smtClean="0">
                <a:latin typeface="Garamond" pitchFamily="18" charset="0"/>
                <a:cs typeface="Times New Roman" pitchFamily="18" charset="0"/>
              </a:rPr>
              <a:t> to materials and support.</a:t>
            </a:r>
          </a:p>
          <a:p>
            <a:pPr marL="400050" indent="-400050">
              <a:buFont typeface="Wingdings" pitchFamily="2" charset="2"/>
              <a:buChar char="v"/>
            </a:pPr>
            <a:r>
              <a:rPr lang="en-GB" sz="1800" dirty="0" smtClean="0">
                <a:latin typeface="Garamond" pitchFamily="18" charset="0"/>
                <a:cs typeface="Times New Roman" pitchFamily="18" charset="0"/>
              </a:rPr>
              <a:t>e-Learning enables more </a:t>
            </a:r>
            <a:r>
              <a:rPr lang="en-GB" sz="1800" i="1" dirty="0" smtClean="0">
                <a:latin typeface="Garamond" pitchFamily="18" charset="0"/>
                <a:cs typeface="Times New Roman" pitchFamily="18" charset="0"/>
              </a:rPr>
              <a:t>engaging </a:t>
            </a:r>
            <a:r>
              <a:rPr lang="en-GB" sz="1800" dirty="0" smtClean="0">
                <a:latin typeface="Garamond" pitchFamily="18" charset="0"/>
                <a:cs typeface="Times New Roman" pitchFamily="18" charset="0"/>
              </a:rPr>
              <a:t>materials to be created for a </a:t>
            </a:r>
            <a:r>
              <a:rPr lang="en-GB" sz="1800" i="1" dirty="0" smtClean="0">
                <a:latin typeface="Garamond" pitchFamily="18" charset="0"/>
                <a:cs typeface="Times New Roman" pitchFamily="18" charset="0"/>
              </a:rPr>
              <a:t>range</a:t>
            </a:r>
            <a:r>
              <a:rPr lang="en-GB" sz="1800" dirty="0" smtClean="0">
                <a:latin typeface="Garamond" pitchFamily="18" charset="0"/>
                <a:cs typeface="Times New Roman" pitchFamily="18" charset="0"/>
              </a:rPr>
              <a:t> of abilities and preferred </a:t>
            </a:r>
            <a:r>
              <a:rPr lang="en-GB" sz="1800" i="1" dirty="0" smtClean="0">
                <a:latin typeface="Garamond" pitchFamily="18" charset="0"/>
                <a:cs typeface="Times New Roman" pitchFamily="18" charset="0"/>
              </a:rPr>
              <a:t>learning styles.</a:t>
            </a:r>
            <a:endParaRPr lang="en-GB" sz="1800" dirty="0" smtClean="0">
              <a:latin typeface="Garamond" pitchFamily="18" charset="0"/>
              <a:cs typeface="Times New Roman" pitchFamily="18" charset="0"/>
            </a:endParaRPr>
          </a:p>
          <a:p>
            <a:pPr marL="400050" indent="-400050">
              <a:buFont typeface="Wingdings" pitchFamily="2" charset="2"/>
              <a:buChar char="v"/>
            </a:pPr>
            <a:r>
              <a:rPr lang="en-GB" sz="1800" dirty="0" smtClean="0">
                <a:latin typeface="Garamond" pitchFamily="18" charset="0"/>
                <a:cs typeface="Times New Roman" pitchFamily="18" charset="0"/>
              </a:rPr>
              <a:t>e-Learning encourages the development of an </a:t>
            </a:r>
            <a:r>
              <a:rPr lang="en-GB" sz="1800" i="1" dirty="0" smtClean="0">
                <a:latin typeface="Garamond" pitchFamily="18" charset="0"/>
                <a:cs typeface="Times New Roman" pitchFamily="18" charset="0"/>
              </a:rPr>
              <a:t>independent</a:t>
            </a:r>
            <a:r>
              <a:rPr lang="en-GB" sz="1800" dirty="0" smtClean="0">
                <a:latin typeface="Garamond" pitchFamily="18" charset="0"/>
                <a:cs typeface="Times New Roman" pitchFamily="18" charset="0"/>
              </a:rPr>
              <a:t> learning culture.</a:t>
            </a:r>
          </a:p>
          <a:p>
            <a:pPr marL="400050" indent="-400050">
              <a:buFont typeface="Wingdings" pitchFamily="2" charset="2"/>
              <a:buChar char="v"/>
            </a:pPr>
            <a:r>
              <a:rPr lang="en-GB" sz="1800" dirty="0" smtClean="0">
                <a:latin typeface="Garamond" pitchFamily="18" charset="0"/>
                <a:cs typeface="Times New Roman" pitchFamily="18" charset="0"/>
              </a:rPr>
              <a:t>e-Learning can offer learners access to materials and support any time, any place.</a:t>
            </a:r>
          </a:p>
          <a:p>
            <a:pPr marL="400050" indent="-400050">
              <a:buFont typeface="Wingdings" pitchFamily="2" charset="2"/>
              <a:buChar char="v"/>
            </a:pPr>
            <a:r>
              <a:rPr lang="en-US" sz="1800" dirty="0" smtClean="0">
                <a:latin typeface="Garamond" pitchFamily="18" charset="0"/>
                <a:cs typeface="Times New Roman" pitchFamily="18" charset="0"/>
              </a:rPr>
              <a:t>Online Efficiency</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Class work can be scheduled around personal and professional work</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Reduces travel cost and time to and from school</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Learners may have the option to select learning materials that meets their level of knowledge and interest</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Learners can study wherever they have access to a computer and Internet</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Self-paced learning modules allow learners to work at their own pace</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Flexibility to join discussions in the bulletin board threaded discussion areas at any hour, or visit with classmates and instructors remotely in chat rooms</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Different learning styles are addressed and facilitation of learning occurs through varied activities</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Development of computer and Internet skills that are transferable to other facets of learner's lives</a:t>
            </a:r>
          </a:p>
          <a:p>
            <a:pPr marL="400050" indent="-400050" fontAlgn="auto">
              <a:spcAft>
                <a:spcPts val="0"/>
              </a:spcAft>
              <a:buClr>
                <a:schemeClr val="accent3"/>
              </a:buClr>
              <a:buFont typeface="Wingdings" pitchFamily="2" charset="2"/>
              <a:buChar char="v"/>
              <a:defRPr/>
            </a:pPr>
            <a:r>
              <a:rPr lang="en-US" sz="1800" dirty="0">
                <a:latin typeface="Garamond" pitchFamily="18" charset="0"/>
                <a:cs typeface="Times New Roman" pitchFamily="18" charset="0"/>
              </a:rPr>
              <a:t>Successfully completing online or computer-based courses builds self-knowledge and self-confidence and encourages students to take responsibility for their learning</a:t>
            </a:r>
          </a:p>
          <a:p>
            <a:pPr marL="400050" indent="-400050">
              <a:buFont typeface="Wingdings" pitchFamily="2" charset="2"/>
              <a:buChar char="v"/>
            </a:pPr>
            <a:endParaRPr lang="en-US" sz="1800" dirty="0" smtClean="0">
              <a:latin typeface="Garamond" pitchFamily="18" charset="0"/>
              <a:cs typeface="Times New Roman" pitchFamily="18" charset="0"/>
            </a:endParaRPr>
          </a:p>
          <a:p>
            <a:pPr marL="400050" indent="-400050">
              <a:buFont typeface="Wingdings" pitchFamily="2" charset="2"/>
              <a:buChar char="v"/>
            </a:pPr>
            <a:endParaRPr lang="en-GB" sz="1800" dirty="0" smtClean="0">
              <a:latin typeface="Garamond" pitchFamily="18" charset="0"/>
              <a:cs typeface="Times New Roman" pitchFamily="18" charset="0"/>
            </a:endParaRPr>
          </a:p>
          <a:p>
            <a:pPr marL="400050" indent="-400050">
              <a:buFont typeface="Wingdings" pitchFamily="2" charset="2"/>
              <a:buChar char="v"/>
            </a:pPr>
            <a:endParaRPr lang="en-GB" sz="1800" dirty="0" smtClean="0">
              <a:latin typeface="Garamond" pitchFamily="18" charset="0"/>
              <a:cs typeface="Times New Roman" pitchFamily="18" charset="0"/>
            </a:endParaRPr>
          </a:p>
          <a:p>
            <a:pPr marL="400050" indent="-400050">
              <a:buFont typeface="Wingdings" pitchFamily="2" charset="2"/>
              <a:buChar char="v"/>
            </a:pPr>
            <a:endParaRPr lang="en-US" sz="1800" dirty="0">
              <a:latin typeface="Garamond"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ICT WITH PWD</a:t>
            </a:r>
            <a:endParaRPr lang="en-US" dirty="0">
              <a:latin typeface="Garamond" panose="02020404030301010803" pitchFamily="18" charset="0"/>
            </a:endParaRPr>
          </a:p>
        </p:txBody>
      </p:sp>
      <p:sp>
        <p:nvSpPr>
          <p:cNvPr id="3" name="Content Placeholder 2"/>
          <p:cNvSpPr>
            <a:spLocks noGrp="1"/>
          </p:cNvSpPr>
          <p:nvPr>
            <p:ph idx="1"/>
          </p:nvPr>
        </p:nvSpPr>
        <p:spPr/>
        <p:txBody>
          <a:bodyPr>
            <a:normAutofit/>
          </a:bodyPr>
          <a:lstStyle/>
          <a:p>
            <a:endParaRPr lang="en-US" dirty="0" smtClean="0">
              <a:latin typeface="Garamond" panose="02020404030301010803" pitchFamily="18" charset="0"/>
            </a:endParaRPr>
          </a:p>
          <a:p>
            <a:r>
              <a:rPr lang="en-US" dirty="0" smtClean="0">
                <a:latin typeface="Garamond" panose="02020404030301010803" pitchFamily="18" charset="0"/>
              </a:rPr>
              <a:t> </a:t>
            </a:r>
            <a:r>
              <a:rPr lang="fr-FR" dirty="0" smtClean="0">
                <a:latin typeface="Garamond" panose="02020404030301010803" pitchFamily="18" charset="0"/>
              </a:rPr>
              <a:t>Training program on </a:t>
            </a:r>
            <a:r>
              <a:rPr lang="fr-FR" b="1" dirty="0" smtClean="0">
                <a:latin typeface="Garamond" panose="02020404030301010803" pitchFamily="18" charset="0"/>
              </a:rPr>
              <a:t>Inclusive </a:t>
            </a:r>
            <a:r>
              <a:rPr lang="fr-FR" b="1" dirty="0" err="1" smtClean="0">
                <a:latin typeface="Garamond" panose="02020404030301010803" pitchFamily="18" charset="0"/>
              </a:rPr>
              <a:t>Publishing</a:t>
            </a:r>
            <a:r>
              <a:rPr lang="fr-FR" b="1" dirty="0" smtClean="0">
                <a:latin typeface="Garamond" panose="02020404030301010803" pitchFamily="18" charset="0"/>
              </a:rPr>
              <a:t> &amp; Web </a:t>
            </a:r>
            <a:r>
              <a:rPr lang="fr-FR" b="1" dirty="0" err="1" smtClean="0">
                <a:latin typeface="Garamond" panose="02020404030301010803" pitchFamily="18" charset="0"/>
              </a:rPr>
              <a:t>Accessibility</a:t>
            </a:r>
            <a:r>
              <a:rPr lang="fr-FR" b="1" dirty="0" smtClean="0">
                <a:latin typeface="Garamond" panose="02020404030301010803" pitchFamily="18" charset="0"/>
              </a:rPr>
              <a:t>, </a:t>
            </a:r>
            <a:r>
              <a:rPr lang="fr-FR" sz="2400" b="1" dirty="0" smtClean="0">
                <a:latin typeface="Garamond" panose="02020404030301010803" pitchFamily="18" charset="0"/>
              </a:rPr>
              <a:t>26-29 May 2015, Kigali, Rwanda </a:t>
            </a:r>
            <a:endParaRPr lang="en-US" dirty="0" smtClean="0">
              <a:latin typeface="Garamond" panose="02020404030301010803" pitchFamily="18" charset="0"/>
            </a:endParaRPr>
          </a:p>
          <a:p>
            <a:r>
              <a:rPr lang="en-US" dirty="0" smtClean="0">
                <a:latin typeface="Garamond" panose="02020404030301010803" pitchFamily="18" charset="0"/>
              </a:rPr>
              <a:t>A census carried out in 2010 by (MINISANTE) and the (MINALOC) estimated the population of PWDs to be approximately 5% (522,856: 263,928 females and 258,928 males) </a:t>
            </a:r>
            <a:endParaRPr lang="en-US" dirty="0">
              <a:latin typeface="Garamond" panose="02020404030301010803" pitchFamily="18" charset="0"/>
            </a:endParaRPr>
          </a:p>
        </p:txBody>
      </p:sp>
    </p:spTree>
    <p:extLst>
      <p:ext uri="{BB962C8B-B14F-4D97-AF65-F5344CB8AC3E}">
        <p14:creationId xmlns:p14="http://schemas.microsoft.com/office/powerpoint/2010/main" xmlns="" val="16460504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0"/>
            <a:ext cx="7772400" cy="4274521"/>
          </a:xfrm>
        </p:spPr>
        <p:txBody>
          <a:bodyPr/>
          <a:lstStyle/>
          <a:p>
            <a:pPr>
              <a:buClr>
                <a:schemeClr val="hlink"/>
              </a:buClr>
              <a:buSzPct val="70000"/>
              <a:defRPr/>
            </a:pPr>
            <a:r>
              <a:rPr lang="en-US" sz="2400" dirty="0" smtClean="0">
                <a:latin typeface="Garamond" panose="02020404030301010803" pitchFamily="18" charset="0"/>
              </a:rPr>
              <a:t>Technology makes </a:t>
            </a:r>
            <a:r>
              <a:rPr lang="en-US" sz="2000" dirty="0" smtClean="0">
                <a:latin typeface="Garamond" panose="02020404030301010803" pitchFamily="18" charset="0"/>
              </a:rPr>
              <a:t>LIFE EASIER FOR PEOPLE.</a:t>
            </a:r>
          </a:p>
          <a:p>
            <a:pPr>
              <a:buClr>
                <a:schemeClr val="hlink"/>
              </a:buClr>
              <a:buSzPct val="70000"/>
              <a:defRPr/>
            </a:pPr>
            <a:r>
              <a:rPr lang="en-US" sz="2400" dirty="0" smtClean="0">
                <a:latin typeface="Garamond" panose="02020404030301010803" pitchFamily="18" charset="0"/>
              </a:rPr>
              <a:t>For persons with disabilities</a:t>
            </a:r>
            <a:r>
              <a:rPr lang="en-US" sz="2800" dirty="0" smtClean="0">
                <a:latin typeface="Garamond" panose="02020404030301010803" pitchFamily="18" charset="0"/>
              </a:rPr>
              <a:t> TECHNOLOGY MAKES LIFE POSSIBLE </a:t>
            </a:r>
            <a:r>
              <a:rPr lang="en-US" dirty="0" smtClean="0">
                <a:latin typeface="Garamond" panose="02020404030301010803" pitchFamily="18" charset="0"/>
              </a:rPr>
              <a:t>- </a:t>
            </a:r>
            <a:r>
              <a:rPr lang="hi-IN" dirty="0" smtClean="0">
                <a:latin typeface="Garamond" panose="02020404030301010803" pitchFamily="18" charset="0"/>
              </a:rPr>
              <a:t>The Assistive Technology Act of 1998 (US)</a:t>
            </a:r>
            <a:endParaRPr lang="en-US" dirty="0">
              <a:latin typeface="Garamond" panose="02020404030301010803" pitchFamily="18" charset="0"/>
            </a:endParaRPr>
          </a:p>
        </p:txBody>
      </p:sp>
      <p:pic>
        <p:nvPicPr>
          <p:cNvPr id="4" name="Picture 2" descr="http://www.daisy.org/images-site2/logos/DAISYplain_high.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248400" y="4572000"/>
            <a:ext cx="2019675" cy="1782757"/>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4" descr="http://www.unrulyguides.com/wp-content/uploads/2011/02/epub_logo_color.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276601" y="4683272"/>
            <a:ext cx="1219200" cy="167148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6172200" y="6488668"/>
            <a:ext cx="2703304" cy="369332"/>
          </a:xfrm>
          <a:prstGeom prst="rect">
            <a:avLst/>
          </a:prstGeom>
        </p:spPr>
        <p:txBody>
          <a:bodyPr wrap="none">
            <a:spAutoFit/>
          </a:bodyPr>
          <a:lstStyle/>
          <a:p>
            <a:pPr algn="ctr"/>
            <a:r>
              <a:rPr lang="en-IN" b="1" dirty="0" smtClean="0">
                <a:hlinkClick r:id="rId4"/>
              </a:rPr>
              <a:t>www.daisy.org/education</a:t>
            </a:r>
            <a:r>
              <a:rPr lang="en-IN" b="1" dirty="0" smtClean="0"/>
              <a:t> </a:t>
            </a:r>
            <a:endParaRPr lang="en-IN" b="1" dirty="0"/>
          </a:p>
        </p:txBody>
      </p:sp>
      <p:sp>
        <p:nvSpPr>
          <p:cNvPr id="7" name="Rectangle 6"/>
          <p:cNvSpPr/>
          <p:nvPr/>
        </p:nvSpPr>
        <p:spPr>
          <a:xfrm>
            <a:off x="3048000" y="6488668"/>
            <a:ext cx="1755673" cy="369332"/>
          </a:xfrm>
          <a:prstGeom prst="rect">
            <a:avLst/>
          </a:prstGeom>
        </p:spPr>
        <p:txBody>
          <a:bodyPr wrap="none">
            <a:spAutoFit/>
          </a:bodyPr>
          <a:lstStyle/>
          <a:p>
            <a:r>
              <a:rPr lang="en-GB" dirty="0" smtClean="0">
                <a:hlinkClick r:id="rId5"/>
              </a:rPr>
              <a:t>http://idpf.org/</a:t>
            </a:r>
            <a:r>
              <a:rPr lang="en-GB" dirty="0" smtClean="0"/>
              <a:t>] </a:t>
            </a:r>
            <a:endParaRPr lang="en-US" dirty="0"/>
          </a:p>
        </p:txBody>
      </p:sp>
      <p:sp>
        <p:nvSpPr>
          <p:cNvPr id="8" name="Rectangle 7"/>
          <p:cNvSpPr/>
          <p:nvPr/>
        </p:nvSpPr>
        <p:spPr>
          <a:xfrm>
            <a:off x="609600" y="3722433"/>
            <a:ext cx="3091616" cy="523220"/>
          </a:xfrm>
          <a:prstGeom prst="rect">
            <a:avLst/>
          </a:prstGeom>
        </p:spPr>
        <p:txBody>
          <a:bodyPr wrap="none">
            <a:spAutoFit/>
          </a:bodyPr>
          <a:lstStyle/>
          <a:p>
            <a:r>
              <a:rPr lang="en-US" altLang="en-US" sz="2800" dirty="0" smtClean="0">
                <a:latin typeface="Garamond" panose="02020404030301010803" pitchFamily="18" charset="0"/>
              </a:rPr>
              <a:t>Accessibility Testing </a:t>
            </a:r>
            <a:endParaRPr lang="en-US" sz="2800" dirty="0">
              <a:latin typeface="Garamond" panose="02020404030301010803" pitchFamily="18" charset="0"/>
            </a:endParaRPr>
          </a:p>
        </p:txBody>
      </p:sp>
      <p:pic>
        <p:nvPicPr>
          <p:cNvPr id="1026" name="Picture 2" descr="C:\Users\CST\Desktop\trainings\_DSC0063 (1).jpeg"/>
          <p:cNvPicPr>
            <a:picLocks noChangeAspect="1" noChangeArrowheads="1"/>
          </p:cNvPicPr>
          <p:nvPr/>
        </p:nvPicPr>
        <p:blipFill>
          <a:blip r:embed="rId6" cstate="print"/>
          <a:srcRect/>
          <a:stretch>
            <a:fillRect/>
          </a:stretch>
        </p:blipFill>
        <p:spPr bwMode="auto">
          <a:xfrm>
            <a:off x="4648200" y="1524000"/>
            <a:ext cx="3733800" cy="248239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latin typeface="Garamond" panose="02020404030301010803" pitchFamily="18" charset="0"/>
              </a:rPr>
              <a:t>Accessibility Testing – Manual</a:t>
            </a:r>
          </a:p>
        </p:txBody>
      </p:sp>
      <p:sp>
        <p:nvSpPr>
          <p:cNvPr id="52226" name="Content Placeholder 2"/>
          <p:cNvSpPr>
            <a:spLocks noGrp="1"/>
          </p:cNvSpPr>
          <p:nvPr>
            <p:ph idx="1"/>
          </p:nvPr>
        </p:nvSpPr>
        <p:spPr>
          <a:xfrm>
            <a:off x="549275" y="1220788"/>
            <a:ext cx="8061325" cy="5103812"/>
          </a:xfrm>
        </p:spPr>
        <p:txBody>
          <a:bodyPr rtlCol="0">
            <a:normAutofit fontScale="85000" lnSpcReduction="20000"/>
          </a:bodyPr>
          <a:lstStyle/>
          <a:p>
            <a:pPr eaLnBrk="1" fontAlgn="auto" hangingPunct="1">
              <a:spcAft>
                <a:spcPts val="0"/>
              </a:spcAft>
              <a:buFont typeface="Arial" pitchFamily="34" charset="0"/>
              <a:buChar char="•"/>
              <a:defRPr/>
            </a:pPr>
            <a:r>
              <a:rPr lang="en-US" dirty="0" smtClean="0">
                <a:latin typeface="Garamond" panose="02020404030301010803" pitchFamily="18" charset="0"/>
              </a:rPr>
              <a:t>Screen Readers</a:t>
            </a:r>
          </a:p>
          <a:p>
            <a:pPr lvl="1" eaLnBrk="1" fontAlgn="auto" hangingPunct="1">
              <a:spcAft>
                <a:spcPts val="0"/>
              </a:spcAft>
              <a:buFont typeface="Arial" pitchFamily="34" charset="0"/>
              <a:buChar char="–"/>
              <a:defRPr/>
            </a:pPr>
            <a:r>
              <a:rPr lang="en-US" dirty="0" smtClean="0">
                <a:latin typeface="Garamond" panose="02020404030301010803" pitchFamily="18" charset="0"/>
              </a:rPr>
              <a:t>NVDA – </a:t>
            </a:r>
            <a:r>
              <a:rPr lang="en-US" dirty="0">
                <a:latin typeface="Garamond" panose="02020404030301010803" pitchFamily="18" charset="0"/>
                <a:hlinkClick r:id="rId3"/>
              </a:rPr>
              <a:t>http://www.nvaccess.org</a:t>
            </a:r>
            <a:r>
              <a:rPr lang="en-US" dirty="0" smtClean="0">
                <a:latin typeface="Garamond" panose="02020404030301010803" pitchFamily="18" charset="0"/>
                <a:hlinkClick r:id="rId3"/>
              </a:rPr>
              <a:t>/</a:t>
            </a:r>
            <a:r>
              <a:rPr lang="en-US" dirty="0" smtClean="0">
                <a:latin typeface="Garamond" panose="02020404030301010803" pitchFamily="18" charset="0"/>
              </a:rPr>
              <a:t> </a:t>
            </a:r>
          </a:p>
          <a:p>
            <a:pPr lvl="1" eaLnBrk="1" fontAlgn="auto" hangingPunct="1">
              <a:spcAft>
                <a:spcPts val="0"/>
              </a:spcAft>
              <a:buFont typeface="Arial" pitchFamily="34" charset="0"/>
              <a:buChar char="–"/>
              <a:defRPr/>
            </a:pPr>
            <a:r>
              <a:rPr lang="en-US" dirty="0" smtClean="0">
                <a:latin typeface="Garamond" panose="02020404030301010803" pitchFamily="18" charset="0"/>
              </a:rPr>
              <a:t>JAWS for Windows – </a:t>
            </a:r>
            <a:r>
              <a:rPr lang="en-US" dirty="0" smtClean="0">
                <a:latin typeface="Garamond" panose="02020404030301010803" pitchFamily="18" charset="0"/>
                <a:hlinkClick r:id="rId4"/>
              </a:rPr>
              <a:t>http://www.freedomscientific.com</a:t>
            </a:r>
            <a:endParaRPr lang="en-US" dirty="0" smtClean="0">
              <a:latin typeface="Garamond" panose="02020404030301010803" pitchFamily="18" charset="0"/>
            </a:endParaRPr>
          </a:p>
          <a:p>
            <a:pPr eaLnBrk="1" fontAlgn="auto" hangingPunct="1">
              <a:spcAft>
                <a:spcPts val="0"/>
              </a:spcAft>
              <a:buFont typeface="Arial" pitchFamily="34" charset="0"/>
              <a:buChar char="•"/>
              <a:defRPr/>
            </a:pPr>
            <a:r>
              <a:rPr lang="en-US" dirty="0" smtClean="0">
                <a:latin typeface="Garamond" panose="02020404030301010803" pitchFamily="18" charset="0"/>
              </a:rPr>
              <a:t>Screen Magnifiers</a:t>
            </a:r>
          </a:p>
          <a:p>
            <a:pPr lvl="1" eaLnBrk="1" fontAlgn="auto" hangingPunct="1">
              <a:spcAft>
                <a:spcPts val="0"/>
              </a:spcAft>
              <a:buFont typeface="Arial" pitchFamily="34" charset="0"/>
              <a:buChar char="–"/>
              <a:defRPr/>
            </a:pPr>
            <a:r>
              <a:rPr lang="en-US" dirty="0" err="1" smtClean="0">
                <a:latin typeface="Garamond" panose="02020404030301010803" pitchFamily="18" charset="0"/>
              </a:rPr>
              <a:t>ZoomText</a:t>
            </a:r>
            <a:r>
              <a:rPr lang="en-US" dirty="0" smtClean="0">
                <a:latin typeface="Garamond" panose="02020404030301010803" pitchFamily="18" charset="0"/>
              </a:rPr>
              <a:t> </a:t>
            </a:r>
            <a:r>
              <a:rPr lang="en-US" dirty="0" err="1" smtClean="0">
                <a:latin typeface="Garamond" panose="02020404030301010803" pitchFamily="18" charset="0"/>
              </a:rPr>
              <a:t>Xtra</a:t>
            </a:r>
            <a:r>
              <a:rPr lang="en-US" dirty="0" smtClean="0">
                <a:latin typeface="Garamond" panose="02020404030301010803" pitchFamily="18" charset="0"/>
              </a:rPr>
              <a:t> – </a:t>
            </a:r>
            <a:r>
              <a:rPr lang="en-US" dirty="0" smtClean="0">
                <a:latin typeface="Garamond" panose="02020404030301010803" pitchFamily="18" charset="0"/>
                <a:hlinkClick r:id="rId5"/>
              </a:rPr>
              <a:t>http://www.aisquared.com</a:t>
            </a:r>
            <a:endParaRPr lang="en-US" dirty="0" smtClean="0">
              <a:latin typeface="Garamond" panose="02020404030301010803" pitchFamily="18" charset="0"/>
            </a:endParaRPr>
          </a:p>
          <a:p>
            <a:pPr lvl="1" eaLnBrk="1" fontAlgn="auto" hangingPunct="1">
              <a:spcAft>
                <a:spcPts val="0"/>
              </a:spcAft>
              <a:buFont typeface="Arial" pitchFamily="34" charset="0"/>
              <a:buChar char="–"/>
              <a:defRPr/>
            </a:pPr>
            <a:r>
              <a:rPr lang="en-US" dirty="0" smtClean="0">
                <a:latin typeface="Garamond" panose="02020404030301010803" pitchFamily="18" charset="0"/>
              </a:rPr>
              <a:t>Dolphin Supernova – </a:t>
            </a:r>
            <a:r>
              <a:rPr lang="en-US" dirty="0" smtClean="0">
                <a:latin typeface="Garamond" panose="02020404030301010803" pitchFamily="18" charset="0"/>
                <a:hlinkClick r:id="rId6"/>
              </a:rPr>
              <a:t>http://www.yourdolphin.com</a:t>
            </a:r>
            <a:endParaRPr lang="en-US" dirty="0" smtClean="0">
              <a:latin typeface="Garamond" panose="02020404030301010803" pitchFamily="18" charset="0"/>
            </a:endParaRPr>
          </a:p>
          <a:p>
            <a:pPr eaLnBrk="1" fontAlgn="auto" hangingPunct="1">
              <a:spcAft>
                <a:spcPts val="0"/>
              </a:spcAft>
              <a:buFont typeface="Arial" pitchFamily="34" charset="0"/>
              <a:buChar char="•"/>
              <a:defRPr/>
            </a:pPr>
            <a:r>
              <a:rPr lang="en-US" dirty="0" smtClean="0">
                <a:latin typeface="Garamond" panose="02020404030301010803" pitchFamily="18" charset="0"/>
              </a:rPr>
              <a:t>Alternate Input devices – </a:t>
            </a:r>
          </a:p>
          <a:p>
            <a:pPr lvl="1" eaLnBrk="1" fontAlgn="auto" hangingPunct="1">
              <a:spcAft>
                <a:spcPts val="0"/>
              </a:spcAft>
              <a:buFont typeface="Arial" pitchFamily="34" charset="0"/>
              <a:buChar char="–"/>
              <a:defRPr/>
            </a:pPr>
            <a:r>
              <a:rPr lang="en-US" dirty="0" smtClean="0">
                <a:latin typeface="Garamond" panose="02020404030301010803" pitchFamily="18" charset="0"/>
              </a:rPr>
              <a:t>Track ball and switch – </a:t>
            </a:r>
            <a:r>
              <a:rPr lang="en-US" dirty="0" smtClean="0">
                <a:latin typeface="Garamond" panose="02020404030301010803" pitchFamily="18" charset="0"/>
                <a:hlinkClick r:id="rId7"/>
              </a:rPr>
              <a:t>http://www.ablenetinc.com</a:t>
            </a:r>
            <a:endParaRPr lang="en-US" dirty="0" smtClean="0">
              <a:latin typeface="Garamond" panose="02020404030301010803" pitchFamily="18" charset="0"/>
            </a:endParaRPr>
          </a:p>
          <a:p>
            <a:pPr eaLnBrk="1" fontAlgn="auto" hangingPunct="1">
              <a:spcAft>
                <a:spcPts val="0"/>
              </a:spcAft>
              <a:buFont typeface="Arial" pitchFamily="34" charset="0"/>
              <a:buChar char="•"/>
              <a:defRPr/>
            </a:pPr>
            <a:r>
              <a:rPr lang="en-US" dirty="0" smtClean="0">
                <a:latin typeface="Garamond" panose="02020404030301010803" pitchFamily="18" charset="0"/>
              </a:rPr>
              <a:t>Dragon Naturally Speaking </a:t>
            </a:r>
          </a:p>
          <a:p>
            <a:pPr lvl="1" eaLnBrk="1" fontAlgn="auto" hangingPunct="1">
              <a:spcAft>
                <a:spcPts val="0"/>
              </a:spcAft>
              <a:buFont typeface="Arial" pitchFamily="34" charset="0"/>
              <a:buChar char="–"/>
              <a:defRPr/>
            </a:pPr>
            <a:r>
              <a:rPr lang="en-US" dirty="0" smtClean="0">
                <a:latin typeface="Garamond" panose="02020404030301010803" pitchFamily="18" charset="0"/>
                <a:hlinkClick r:id="rId8"/>
              </a:rPr>
              <a:t>http://www.nuance.com</a:t>
            </a:r>
            <a:endParaRPr lang="en-US" dirty="0" smtClean="0">
              <a:latin typeface="Garamond" panose="02020404030301010803" pitchFamily="18" charset="0"/>
            </a:endParaRPr>
          </a:p>
          <a:p>
            <a:pPr eaLnBrk="1" fontAlgn="auto" hangingPunct="1">
              <a:spcAft>
                <a:spcPts val="0"/>
              </a:spcAft>
              <a:buFont typeface="Arial" pitchFamily="34" charset="0"/>
              <a:buChar char="•"/>
              <a:defRPr/>
            </a:pPr>
            <a:r>
              <a:rPr lang="en-US" dirty="0" smtClean="0">
                <a:latin typeface="Garamond" panose="02020404030301010803" pitchFamily="18" charset="0"/>
              </a:rPr>
              <a:t>Talkback– Built-in screen reader for Android devices   </a:t>
            </a:r>
          </a:p>
          <a:p>
            <a:pPr eaLnBrk="1" fontAlgn="auto" hangingPunct="1">
              <a:spcAft>
                <a:spcPts val="0"/>
              </a:spcAft>
              <a:buFont typeface="Arial" pitchFamily="34" charset="0"/>
              <a:buChar char="•"/>
              <a:defRPr/>
            </a:pPr>
            <a:r>
              <a:rPr lang="en-US" dirty="0" smtClean="0">
                <a:latin typeface="Garamond" panose="02020404030301010803" pitchFamily="18" charset="0"/>
              </a:rPr>
              <a:t>Voiceover – Built-in screen reader for iOS devices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E-learning tool</a:t>
            </a:r>
            <a:endParaRPr lang="en-US" dirty="0">
              <a:latin typeface="Garamond" panose="02020404030301010803" pitchFamily="18" charset="0"/>
            </a:endParaRPr>
          </a:p>
        </p:txBody>
      </p:sp>
      <p:sp>
        <p:nvSpPr>
          <p:cNvPr id="3" name="Content Placeholder 2"/>
          <p:cNvSpPr>
            <a:spLocks noGrp="1"/>
          </p:cNvSpPr>
          <p:nvPr>
            <p:ph idx="1"/>
          </p:nvPr>
        </p:nvSpPr>
        <p:spPr/>
        <p:txBody>
          <a:bodyPr>
            <a:normAutofit fontScale="92500" lnSpcReduction="20000"/>
          </a:bodyPr>
          <a:lstStyle/>
          <a:p>
            <a:r>
              <a:rPr lang="en-US" dirty="0" err="1" smtClean="0">
                <a:latin typeface="Garamond" panose="02020404030301010803" pitchFamily="18" charset="0"/>
              </a:rPr>
              <a:t>Moodle</a:t>
            </a:r>
            <a:endParaRPr lang="en-US" dirty="0" smtClean="0">
              <a:latin typeface="Garamond" panose="02020404030301010803" pitchFamily="18" charset="0"/>
            </a:endParaRPr>
          </a:p>
          <a:p>
            <a:r>
              <a:rPr lang="en-US" dirty="0" smtClean="0">
                <a:latin typeface="Garamond" panose="02020404030301010803" pitchFamily="18" charset="0"/>
              </a:rPr>
              <a:t>Canvas</a:t>
            </a:r>
          </a:p>
          <a:p>
            <a:r>
              <a:rPr lang="en-US" dirty="0" smtClean="0">
                <a:latin typeface="Garamond" panose="02020404030301010803" pitchFamily="18" charset="0"/>
              </a:rPr>
              <a:t>Blackboard</a:t>
            </a:r>
          </a:p>
          <a:p>
            <a:r>
              <a:rPr lang="en-US" dirty="0" err="1" smtClean="0">
                <a:latin typeface="Garamond" panose="02020404030301010803" pitchFamily="18" charset="0"/>
              </a:rPr>
              <a:t>Vsee</a:t>
            </a:r>
            <a:endParaRPr lang="en-US" dirty="0" smtClean="0">
              <a:latin typeface="Garamond" panose="02020404030301010803" pitchFamily="18" charset="0"/>
            </a:endParaRPr>
          </a:p>
          <a:p>
            <a:r>
              <a:rPr lang="en-US" dirty="0" err="1" smtClean="0">
                <a:latin typeface="Garamond" panose="02020404030301010803" pitchFamily="18" charset="0"/>
              </a:rPr>
              <a:t>TeacherTube</a:t>
            </a:r>
            <a:endParaRPr lang="en-US" dirty="0" smtClean="0">
              <a:latin typeface="Garamond" panose="02020404030301010803" pitchFamily="18" charset="0"/>
            </a:endParaRPr>
          </a:p>
          <a:p>
            <a:r>
              <a:rPr lang="en-US" dirty="0" err="1" smtClean="0">
                <a:latin typeface="Garamond" panose="02020404030301010803" pitchFamily="18" charset="0"/>
              </a:rPr>
              <a:t>Youtube</a:t>
            </a:r>
            <a:r>
              <a:rPr lang="en-US" dirty="0" smtClean="0">
                <a:latin typeface="Garamond" panose="02020404030301010803" pitchFamily="18" charset="0"/>
              </a:rPr>
              <a:t> Recording</a:t>
            </a:r>
          </a:p>
          <a:p>
            <a:r>
              <a:rPr lang="en-US" dirty="0" smtClean="0">
                <a:latin typeface="Garamond" panose="02020404030301010803" pitchFamily="18" charset="0"/>
              </a:rPr>
              <a:t>Screen-</a:t>
            </a:r>
            <a:r>
              <a:rPr lang="en-US" dirty="0" err="1" smtClean="0">
                <a:latin typeface="Garamond" panose="02020404030301010803" pitchFamily="18" charset="0"/>
              </a:rPr>
              <a:t>castomatic</a:t>
            </a:r>
            <a:endParaRPr lang="en-US" dirty="0" smtClean="0">
              <a:latin typeface="Garamond" panose="02020404030301010803" pitchFamily="18" charset="0"/>
            </a:endParaRPr>
          </a:p>
          <a:p>
            <a:r>
              <a:rPr lang="en-US" dirty="0" smtClean="0">
                <a:latin typeface="Garamond" panose="02020404030301010803" pitchFamily="18" charset="0"/>
              </a:rPr>
              <a:t>Articulate studio 13</a:t>
            </a:r>
          </a:p>
          <a:p>
            <a:r>
              <a:rPr lang="en-US" dirty="0" err="1" smtClean="0">
                <a:latin typeface="Garamond" panose="02020404030301010803" pitchFamily="18" charset="0"/>
              </a:rPr>
              <a:t>Turntin</a:t>
            </a:r>
            <a:r>
              <a:rPr lang="en-US" dirty="0" smtClean="0">
                <a:latin typeface="Garamond" panose="02020404030301010803" pitchFamily="18" charset="0"/>
              </a:rPr>
              <a:t>…</a:t>
            </a:r>
            <a:r>
              <a:rPr lang="en-US" dirty="0" err="1" smtClean="0">
                <a:latin typeface="Garamond" panose="02020404030301010803" pitchFamily="18" charset="0"/>
              </a:rPr>
              <a:t>Scipro</a:t>
            </a:r>
            <a:endParaRPr lang="en-US" dirty="0" smtClean="0">
              <a:latin typeface="Garamond" panose="02020404030301010803" pitchFamily="18" charset="0"/>
            </a:endParaRP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Moodle</a:t>
            </a:r>
            <a:r>
              <a:rPr lang="en-US" dirty="0" smtClean="0"/>
              <a:t> Definition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latin typeface="Garamond" pitchFamily="18" charset="0"/>
              </a:rPr>
              <a:t>Moodle</a:t>
            </a:r>
            <a:r>
              <a:rPr lang="en-US" dirty="0" smtClean="0">
                <a:latin typeface="Garamond" pitchFamily="18" charset="0"/>
              </a:rPr>
              <a:t> is a Course Management System (CMS), also known as a Learning Management System (LMS) or a Virtual Learning Environment (VLE).</a:t>
            </a:r>
          </a:p>
          <a:p>
            <a:endParaRPr lang="en-US" dirty="0" smtClean="0">
              <a:latin typeface="Garamond" pitchFamily="18" charset="0"/>
            </a:endParaRPr>
          </a:p>
          <a:p>
            <a:r>
              <a:rPr lang="en-US" dirty="0" smtClean="0">
                <a:latin typeface="Garamond" pitchFamily="18" charset="0"/>
              </a:rPr>
              <a:t> It is a Free web application that educators can use to create effective online learning sites.</a:t>
            </a:r>
          </a:p>
          <a:p>
            <a:r>
              <a:rPr lang="en-US" dirty="0" smtClean="0">
                <a:latin typeface="Garamond" pitchFamily="18" charset="0"/>
              </a:rPr>
              <a:t>It has become very popular among educators around the world as a tool for creating online dynamic web sites for their students. </a:t>
            </a:r>
          </a:p>
          <a:p>
            <a:r>
              <a:rPr lang="en-US" dirty="0" smtClean="0">
                <a:latin typeface="Garamond" pitchFamily="18" charset="0"/>
              </a:rPr>
              <a:t>To work, it needs to be installed on a web server somewhere, either on one of your own computers or one at a web hosting company.</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Moodle</a:t>
            </a:r>
            <a:r>
              <a:rPr lang="en-US" b="1" dirty="0" smtClean="0"/>
              <a:t> stands</a:t>
            </a:r>
            <a:endParaRPr lang="en-US" dirty="0"/>
          </a:p>
        </p:txBody>
      </p:sp>
      <p:sp>
        <p:nvSpPr>
          <p:cNvPr id="3" name="Content Placeholder 2"/>
          <p:cNvSpPr>
            <a:spLocks noGrp="1"/>
          </p:cNvSpPr>
          <p:nvPr>
            <p:ph idx="1"/>
          </p:nvPr>
        </p:nvSpPr>
        <p:spPr/>
        <p:txBody>
          <a:bodyPr/>
          <a:lstStyle/>
          <a:p>
            <a:r>
              <a:rPr lang="en-US" b="1" dirty="0" err="1" smtClean="0"/>
              <a:t>Moodle</a:t>
            </a:r>
            <a:r>
              <a:rPr lang="en-US" dirty="0" smtClean="0"/>
              <a:t> (abbreviation for </a:t>
            </a:r>
            <a:r>
              <a:rPr lang="en-US" i="1" dirty="0" smtClean="0"/>
              <a:t>Modular Object-Oriented Dynamic Learning Environment</a:t>
            </a:r>
            <a:r>
              <a:rPr lang="en-US" dirty="0" smtClean="0"/>
              <a:t>) is a free source e-learning software platform, also known as a Course Management System, Learning Management System, or Virtual Learning Environment (VLE).</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946479"/>
            <a:ext cx="4572000" cy="4052391"/>
          </a:xfrm>
          <a:prstGeom prst="rect">
            <a:avLst/>
          </a:prstGeom>
        </p:spPr>
        <p:txBody>
          <a:bodyPr>
            <a:spAutoFit/>
          </a:bodyPr>
          <a:lstStyle/>
          <a:p>
            <a:pPr defTabSz="828675" hangingPunct="0">
              <a:lnSpc>
                <a:spcPct val="93000"/>
              </a:lnSpc>
              <a:spcBef>
                <a:spcPct val="3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Colleges </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Universities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Governmental Agencies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Businesses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Trade Associations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Hospitals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Libraries</a:t>
            </a:r>
          </a:p>
          <a:p>
            <a:pPr defTabSz="828675" hangingPunct="0">
              <a:lnSpc>
                <a:spcPct val="93000"/>
              </a:lnSpc>
              <a:spcBef>
                <a:spcPct val="25000"/>
              </a:spcBef>
              <a:buClr>
                <a:srgbClr val="000000"/>
              </a:buClr>
              <a:buSzPct val="104000"/>
              <a:buFont typeface="StarSymbol" charset="0"/>
              <a:buBlip>
                <a:blip r:embed="rId2"/>
              </a:buBlip>
              <a:tabLst>
                <a:tab pos="657225" algn="l"/>
                <a:tab pos="1312863" algn="l"/>
                <a:tab pos="1970088" algn="l"/>
                <a:tab pos="2627313" algn="l"/>
                <a:tab pos="3282950" algn="l"/>
                <a:tab pos="3940175" algn="l"/>
                <a:tab pos="4595813" algn="l"/>
              </a:tabLst>
            </a:pPr>
            <a:r>
              <a:rPr lang="en-GB" sz="2800" dirty="0" smtClean="0">
                <a:latin typeface="Garamond" pitchFamily="18" charset="0"/>
              </a:rPr>
              <a:t>  Employment Agencies</a:t>
            </a:r>
            <a:endParaRPr lang="en-GB" sz="2800" dirty="0">
              <a:latin typeface="Garamond" pitchFamily="18" charset="0"/>
            </a:endParaRPr>
          </a:p>
        </p:txBody>
      </p:sp>
      <p:sp>
        <p:nvSpPr>
          <p:cNvPr id="5" name="Rectangle 4"/>
          <p:cNvSpPr/>
          <p:nvPr/>
        </p:nvSpPr>
        <p:spPr>
          <a:xfrm>
            <a:off x="1752600" y="1600200"/>
            <a:ext cx="6670480" cy="493725"/>
          </a:xfrm>
          <a:prstGeom prst="rect">
            <a:avLst/>
          </a:prstGeom>
        </p:spPr>
        <p:txBody>
          <a:bodyPr wrap="none">
            <a:spAutoFit/>
          </a:bodyPr>
          <a:lstStyle/>
          <a:p>
            <a:pPr defTabSz="828675" hangingPunct="0">
              <a:lnSpc>
                <a:spcPct val="93000"/>
              </a:lnSpc>
              <a:spcBef>
                <a:spcPts val="363"/>
              </a:spcBef>
              <a:buClr>
                <a:srgbClr val="000000"/>
              </a:buClr>
              <a:buSzPct val="45000"/>
              <a:buFont typeface="StarSymbol" charset="0"/>
              <a:buNone/>
              <a:tabLst>
                <a:tab pos="657225" algn="l"/>
                <a:tab pos="1312863" algn="l"/>
                <a:tab pos="1970088" algn="l"/>
                <a:tab pos="2627313" algn="l"/>
                <a:tab pos="3282950" algn="l"/>
                <a:tab pos="3940175" algn="l"/>
                <a:tab pos="4595813" algn="l"/>
              </a:tabLst>
            </a:pPr>
            <a:r>
              <a:rPr lang="en-GB" sz="2800" dirty="0" err="1" smtClean="0">
                <a:latin typeface="Garamond" pitchFamily="18" charset="0"/>
              </a:rPr>
              <a:t>Moodle</a:t>
            </a:r>
            <a:r>
              <a:rPr lang="en-GB" sz="2800" dirty="0" smtClean="0">
                <a:latin typeface="Garamond" pitchFamily="18" charset="0"/>
              </a:rPr>
              <a:t> is an ideal online learning solution for:</a:t>
            </a:r>
            <a:endParaRPr lang="en-GB" sz="2800" dirty="0">
              <a:latin typeface="Garamond" pitchFamily="18" charset="0"/>
            </a:endParaRPr>
          </a:p>
        </p:txBody>
      </p:sp>
      <p:sp>
        <p:nvSpPr>
          <p:cNvPr id="6" name="Rectangle 5"/>
          <p:cNvSpPr/>
          <p:nvPr/>
        </p:nvSpPr>
        <p:spPr>
          <a:xfrm>
            <a:off x="2057400" y="838200"/>
            <a:ext cx="4141903" cy="584775"/>
          </a:xfrm>
          <a:prstGeom prst="rect">
            <a:avLst/>
          </a:prstGeom>
        </p:spPr>
        <p:txBody>
          <a:bodyPr wrap="none">
            <a:spAutoFit/>
          </a:bodyPr>
          <a:lstStyle/>
          <a:p>
            <a:r>
              <a:rPr lang="en-GB" sz="3200" b="1" i="1" dirty="0" smtClean="0">
                <a:latin typeface="Garamond" pitchFamily="18" charset="0"/>
              </a:rPr>
              <a:t>Who is Using </a:t>
            </a:r>
            <a:r>
              <a:rPr lang="en-GB" sz="3200" b="1" i="1" dirty="0" err="1" smtClean="0">
                <a:latin typeface="Garamond" pitchFamily="18" charset="0"/>
              </a:rPr>
              <a:t>Moodle</a:t>
            </a:r>
            <a:r>
              <a:rPr lang="en-GB" sz="3200" b="1" i="1" dirty="0" smtClean="0">
                <a:latin typeface="Garamond" pitchFamily="18" charset="0"/>
              </a:rPr>
              <a:t>?</a:t>
            </a:r>
            <a:endParaRPr lang="en-US" sz="3200" dirty="0">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Instructional design models</a:t>
            </a:r>
            <a:endParaRPr lang="en-US" dirty="0">
              <a:latin typeface="Garamond" panose="02020404030301010803" pitchFamily="18" charset="0"/>
            </a:endParaRPr>
          </a:p>
        </p:txBody>
      </p:sp>
      <p:sp>
        <p:nvSpPr>
          <p:cNvPr id="3" name="Content Placeholder 2"/>
          <p:cNvSpPr>
            <a:spLocks noGrp="1"/>
          </p:cNvSpPr>
          <p:nvPr>
            <p:ph idx="1"/>
          </p:nvPr>
        </p:nvSpPr>
        <p:spPr/>
        <p:txBody>
          <a:bodyPr/>
          <a:lstStyle/>
          <a:p>
            <a:r>
              <a:rPr lang="en-US" dirty="0" smtClean="0">
                <a:latin typeface="Garamond" panose="02020404030301010803" pitchFamily="18" charset="0"/>
              </a:rPr>
              <a:t>Merrill's First Principles of Instruction </a:t>
            </a:r>
          </a:p>
          <a:p>
            <a:r>
              <a:rPr lang="en-US" dirty="0" smtClean="0">
                <a:latin typeface="Garamond" panose="02020404030301010803" pitchFamily="18" charset="0"/>
              </a:rPr>
              <a:t>ADDIE Model Dick and Carey Model </a:t>
            </a:r>
          </a:p>
          <a:p>
            <a:r>
              <a:rPr lang="en-US" dirty="0" smtClean="0">
                <a:latin typeface="Garamond" panose="02020404030301010803" pitchFamily="18" charset="0"/>
              </a:rPr>
              <a:t>Kemp's Instructional Design Model </a:t>
            </a:r>
          </a:p>
          <a:p>
            <a:r>
              <a:rPr lang="en-US" dirty="0" err="1" smtClean="0">
                <a:latin typeface="Garamond" panose="02020404030301010803" pitchFamily="18" charset="0"/>
              </a:rPr>
              <a:t>Gagné's</a:t>
            </a:r>
            <a:r>
              <a:rPr lang="en-US" dirty="0" smtClean="0">
                <a:latin typeface="Garamond" panose="02020404030301010803" pitchFamily="18" charset="0"/>
              </a:rPr>
              <a:t> Nine Events of Instruction </a:t>
            </a:r>
          </a:p>
          <a:p>
            <a:r>
              <a:rPr lang="en-US" dirty="0" smtClean="0">
                <a:latin typeface="Garamond" panose="02020404030301010803" pitchFamily="18" charset="0"/>
              </a:rPr>
              <a:t>Bloom's Learning Taxonomy </a:t>
            </a:r>
          </a:p>
          <a:p>
            <a:r>
              <a:rPr lang="en-US" dirty="0" smtClean="0">
                <a:latin typeface="Garamond" panose="02020404030301010803" pitchFamily="18" charset="0"/>
              </a:rPr>
              <a:t>Kirkpatrick's 4 Levels of Training Evaluation </a:t>
            </a:r>
          </a:p>
          <a:p>
            <a:r>
              <a:rPr lang="en-US" dirty="0" smtClean="0">
                <a:latin typeface="Garamond" panose="02020404030301010803" pitchFamily="18" charset="0"/>
              </a:rPr>
              <a:t>Cathy Moore's Action Mapping </a:t>
            </a: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Garamond" pitchFamily="18" charset="0"/>
              </a:rPr>
              <a:t>PRESENTATION OUTLINE</a:t>
            </a:r>
            <a:endParaRPr lang="en-US" dirty="0"/>
          </a:p>
        </p:txBody>
      </p:sp>
      <p:sp>
        <p:nvSpPr>
          <p:cNvPr id="3" name="Content Placeholder 2"/>
          <p:cNvSpPr>
            <a:spLocks noGrp="1"/>
          </p:cNvSpPr>
          <p:nvPr>
            <p:ph idx="1"/>
          </p:nvPr>
        </p:nvSpPr>
        <p:spPr>
          <a:xfrm>
            <a:off x="457200" y="1219200"/>
            <a:ext cx="8686800" cy="5638800"/>
          </a:xfrm>
        </p:spPr>
        <p:txBody>
          <a:bodyPr>
            <a:noAutofit/>
          </a:bodyPr>
          <a:lstStyle/>
          <a:p>
            <a:pPr marL="514350" indent="-514350">
              <a:buFont typeface="+mj-lt"/>
              <a:buAutoNum type="arabicPeriod"/>
              <a:defRPr/>
            </a:pPr>
            <a:r>
              <a:rPr lang="en-GB" sz="2400" b="1" dirty="0" smtClean="0">
                <a:latin typeface="Garamond" pitchFamily="18" charset="0"/>
              </a:rPr>
              <a:t>Introduction</a:t>
            </a:r>
          </a:p>
          <a:p>
            <a:pPr marL="514350" indent="-514350">
              <a:buFont typeface="+mj-lt"/>
              <a:buAutoNum type="arabicPeriod"/>
              <a:defRPr/>
            </a:pPr>
            <a:r>
              <a:rPr lang="en-US" sz="2400" b="1" dirty="0">
                <a:latin typeface="Garamond" pitchFamily="18" charset="0"/>
              </a:rPr>
              <a:t>ICT in </a:t>
            </a:r>
            <a:r>
              <a:rPr lang="en-US" sz="2400" b="1" dirty="0" smtClean="0">
                <a:latin typeface="Garamond" pitchFamily="18" charset="0"/>
              </a:rPr>
              <a:t>Rwanda</a:t>
            </a:r>
          </a:p>
          <a:p>
            <a:pPr marL="514350" indent="-514350">
              <a:buFont typeface="+mj-lt"/>
              <a:buAutoNum type="arabicPeriod"/>
              <a:defRPr/>
            </a:pPr>
            <a:r>
              <a:rPr lang="en-US" sz="2400" b="1" dirty="0" smtClean="0">
                <a:latin typeface="Garamond" pitchFamily="18" charset="0"/>
              </a:rPr>
              <a:t>What is e-learning?</a:t>
            </a:r>
          </a:p>
          <a:p>
            <a:pPr marL="514350" indent="-514350">
              <a:buFont typeface="+mj-lt"/>
              <a:buAutoNum type="arabicPeriod"/>
              <a:defRPr/>
            </a:pPr>
            <a:r>
              <a:rPr lang="en-US" sz="2400" b="1" dirty="0" smtClean="0">
                <a:latin typeface="Garamond" pitchFamily="18" charset="0"/>
              </a:rPr>
              <a:t>Status </a:t>
            </a:r>
            <a:r>
              <a:rPr lang="en-US" sz="2400" b="1" dirty="0">
                <a:latin typeface="Garamond" pitchFamily="18" charset="0"/>
              </a:rPr>
              <a:t>of e-learning at UR-CST</a:t>
            </a:r>
            <a:endParaRPr lang="en-US" sz="2400" b="1" dirty="0" smtClean="0">
              <a:latin typeface="Garamond" pitchFamily="18" charset="0"/>
            </a:endParaRPr>
          </a:p>
          <a:p>
            <a:pPr marL="514350" indent="-514350">
              <a:buFont typeface="+mj-lt"/>
              <a:buAutoNum type="arabicPeriod"/>
              <a:defRPr/>
            </a:pPr>
            <a:r>
              <a:rPr lang="en-GB" sz="2400" b="1" dirty="0">
                <a:latin typeface="Garamond" pitchFamily="18" charset="0"/>
              </a:rPr>
              <a:t>Importance of </a:t>
            </a:r>
            <a:r>
              <a:rPr lang="en-GB" sz="2400" b="1" dirty="0" smtClean="0">
                <a:latin typeface="Garamond" pitchFamily="18" charset="0"/>
              </a:rPr>
              <a:t>ODL</a:t>
            </a:r>
          </a:p>
          <a:p>
            <a:pPr marL="514350" indent="-514350">
              <a:buFont typeface="+mj-lt"/>
              <a:buAutoNum type="arabicPeriod"/>
              <a:defRPr/>
            </a:pPr>
            <a:r>
              <a:rPr lang="en-US" sz="2400" b="1" dirty="0">
                <a:latin typeface="Garamond" pitchFamily="18" charset="0"/>
              </a:rPr>
              <a:t>E-learning </a:t>
            </a:r>
            <a:r>
              <a:rPr lang="en-US" sz="2400" b="1" dirty="0" smtClean="0">
                <a:latin typeface="Garamond" pitchFamily="18" charset="0"/>
              </a:rPr>
              <a:t>tool</a:t>
            </a:r>
          </a:p>
          <a:p>
            <a:pPr marL="514350" indent="-514350">
              <a:buFont typeface="+mj-lt"/>
              <a:buAutoNum type="arabicPeriod"/>
              <a:defRPr/>
            </a:pPr>
            <a:r>
              <a:rPr lang="en-US" sz="2400" b="1" dirty="0">
                <a:latin typeface="Garamond" pitchFamily="18" charset="0"/>
              </a:rPr>
              <a:t>Instructional design </a:t>
            </a:r>
            <a:r>
              <a:rPr lang="en-US" sz="2400" b="1" dirty="0" smtClean="0">
                <a:latin typeface="Garamond" pitchFamily="18" charset="0"/>
              </a:rPr>
              <a:t>models</a:t>
            </a:r>
          </a:p>
          <a:p>
            <a:pPr marL="514350" indent="-514350">
              <a:buFont typeface="+mj-lt"/>
              <a:buAutoNum type="arabicPeriod"/>
              <a:defRPr/>
            </a:pPr>
            <a:r>
              <a:rPr lang="en-US" sz="2400" b="1" dirty="0" err="1">
                <a:latin typeface="Garamond" pitchFamily="18" charset="0"/>
              </a:rPr>
              <a:t>Moocs</a:t>
            </a:r>
            <a:r>
              <a:rPr lang="en-US" sz="2400" b="1" dirty="0">
                <a:latin typeface="Garamond" pitchFamily="18" charset="0"/>
              </a:rPr>
              <a:t>-Massive Open Online </a:t>
            </a:r>
            <a:r>
              <a:rPr lang="en-US" sz="2400" b="1" dirty="0" smtClean="0">
                <a:latin typeface="Garamond" pitchFamily="18" charset="0"/>
              </a:rPr>
              <a:t>Courses</a:t>
            </a:r>
          </a:p>
          <a:p>
            <a:pPr marL="514350" indent="-514350">
              <a:buFont typeface="+mj-lt"/>
              <a:buAutoNum type="arabicPeriod"/>
              <a:defRPr/>
            </a:pPr>
            <a:r>
              <a:rPr lang="en-US" sz="2400" b="1" dirty="0">
                <a:latin typeface="Garamond" pitchFamily="18" charset="0"/>
              </a:rPr>
              <a:t>ICT WITH PWD</a:t>
            </a:r>
            <a:endParaRPr lang="en-GB" sz="2400" b="1" dirty="0" smtClean="0">
              <a:latin typeface="Garamond" pitchFamily="18" charset="0"/>
            </a:endParaRPr>
          </a:p>
          <a:p>
            <a:pPr marL="514350" indent="-514350">
              <a:buFont typeface="+mj-lt"/>
              <a:buAutoNum type="arabicPeriod"/>
              <a:defRPr/>
            </a:pPr>
            <a:r>
              <a:rPr lang="en-GB" sz="2400" b="1" dirty="0" smtClean="0">
                <a:latin typeface="Garamond" pitchFamily="18" charset="0"/>
              </a:rPr>
              <a:t>Benefits of studying through “ODL” mode</a:t>
            </a:r>
          </a:p>
          <a:p>
            <a:pPr marL="514350" indent="-514350">
              <a:buFont typeface="+mj-lt"/>
              <a:buAutoNum type="arabicPeriod"/>
              <a:defRPr/>
            </a:pPr>
            <a:r>
              <a:rPr lang="en-GB" sz="2400" b="1" dirty="0" smtClean="0">
                <a:latin typeface="Garamond" pitchFamily="18" charset="0"/>
              </a:rPr>
              <a:t>Challenges of studying through “ODL” mode</a:t>
            </a:r>
          </a:p>
          <a:p>
            <a:pPr marL="514350" indent="-514350">
              <a:buFont typeface="+mj-lt"/>
              <a:buAutoNum type="arabicPeriod"/>
              <a:defRPr/>
            </a:pPr>
            <a:r>
              <a:rPr lang="en-GB" sz="2400" b="1" dirty="0" smtClean="0">
                <a:latin typeface="Garamond" pitchFamily="18" charset="0"/>
              </a:rPr>
              <a:t>Emerging challenges </a:t>
            </a:r>
          </a:p>
          <a:p>
            <a:pPr marL="514350" indent="-514350">
              <a:buFont typeface="+mj-lt"/>
              <a:buAutoNum type="arabicPeriod"/>
              <a:defRPr/>
            </a:pPr>
            <a:r>
              <a:rPr lang="en-GB" sz="2400" b="1" dirty="0" smtClean="0">
                <a:latin typeface="Garamond" pitchFamily="18" charset="0"/>
              </a:rPr>
              <a:t>Conclusion </a:t>
            </a:r>
          </a:p>
          <a:p>
            <a:endParaRPr lang="en-US" sz="2400" b="1" dirty="0">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Garamond" panose="02020404030301010803" pitchFamily="18" charset="0"/>
              </a:rPr>
              <a:t>Moocs</a:t>
            </a:r>
            <a:r>
              <a:rPr lang="en-US" dirty="0" smtClean="0">
                <a:latin typeface="Garamond" panose="02020404030301010803" pitchFamily="18" charset="0"/>
              </a:rPr>
              <a:t>-Massive Open Online Courses</a:t>
            </a:r>
            <a:endParaRPr lang="en-US" dirty="0">
              <a:latin typeface="Garamond" panose="02020404030301010803"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2053593667"/>
              </p:ext>
            </p:extLst>
          </p:nvPr>
        </p:nvGraphicFramePr>
        <p:xfrm>
          <a:off x="457200" y="1600200"/>
          <a:ext cx="8229600" cy="3977640"/>
        </p:xfrm>
        <a:graphic>
          <a:graphicData uri="http://schemas.openxmlformats.org/drawingml/2006/table">
            <a:tbl>
              <a:tblPr firstRow="1" bandRow="1">
                <a:tableStyleId>{073A0DAA-6AF3-43AB-8588-CEC1D06C72B9}</a:tableStyleId>
              </a:tblPr>
              <a:tblGrid>
                <a:gridCol w="4114800"/>
                <a:gridCol w="4114800"/>
              </a:tblGrid>
              <a:tr h="370840">
                <a:tc>
                  <a:txBody>
                    <a:bodyPr/>
                    <a:lstStyle/>
                    <a:p>
                      <a:r>
                        <a:rPr lang="en-US" dirty="0" smtClean="0"/>
                        <a:t>MOOC</a:t>
                      </a:r>
                      <a:endParaRPr lang="en-US" dirty="0"/>
                    </a:p>
                  </a:txBody>
                  <a:tcPr/>
                </a:tc>
                <a:tc>
                  <a:txBody>
                    <a:bodyPr/>
                    <a:lstStyle/>
                    <a:p>
                      <a:r>
                        <a:rPr lang="en-US" dirty="0" smtClean="0"/>
                        <a:t>Number</a:t>
                      </a:r>
                      <a:r>
                        <a:rPr lang="en-US" baseline="0" dirty="0" smtClean="0"/>
                        <a:t> of courses</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hlinkClick r:id="rId2"/>
                        </a:rPr>
                        <a:t>MIT Free Courses</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2260 courses</a:t>
                      </a:r>
                    </a:p>
                  </a:txBody>
                  <a:tcPr/>
                </a:tc>
              </a:tr>
              <a:tr h="370840">
                <a:tc>
                  <a:txBody>
                    <a:bodyPr/>
                    <a:lstStyle/>
                    <a:p>
                      <a:r>
                        <a:rPr lang="en-US" dirty="0" err="1" smtClean="0">
                          <a:hlinkClick r:id="rId3" tooltip="Coursera MOOCs and Reviews"/>
                        </a:rPr>
                        <a:t>Coursera</a:t>
                      </a:r>
                      <a:r>
                        <a:rPr lang="en-US" dirty="0" smtClean="0"/>
                        <a:t> </a:t>
                      </a:r>
                      <a:endParaRPr lang="en-US" dirty="0"/>
                    </a:p>
                  </a:txBody>
                  <a:tcPr/>
                </a:tc>
                <a:tc>
                  <a:txBody>
                    <a:bodyPr/>
                    <a:lstStyle/>
                    <a:p>
                      <a:r>
                        <a:rPr lang="en-US" dirty="0" smtClean="0"/>
                        <a:t>1039 courses </a:t>
                      </a:r>
                      <a:endParaRPr lang="en-US" dirty="0"/>
                    </a:p>
                  </a:txBody>
                  <a:tcPr/>
                </a:tc>
              </a:tr>
              <a:tr h="370840">
                <a:tc>
                  <a:txBody>
                    <a:bodyPr/>
                    <a:lstStyle/>
                    <a:p>
                      <a:r>
                        <a:rPr lang="en-US" dirty="0" err="1" smtClean="0">
                          <a:hlinkClick r:id="rId4" tooltip="edX MOOCs and Reviews"/>
                        </a:rPr>
                        <a:t>edX</a:t>
                      </a:r>
                      <a:endParaRPr lang="en-US"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535 courses </a:t>
                      </a:r>
                      <a:endParaRPr lang="en-US" dirty="0"/>
                    </a:p>
                  </a:txBody>
                  <a:tcPr/>
                </a:tc>
              </a:tr>
              <a:tr h="370840">
                <a:tc>
                  <a:txBody>
                    <a:bodyPr/>
                    <a:lstStyle/>
                    <a:p>
                      <a:r>
                        <a:rPr lang="en-US" dirty="0" smtClean="0">
                          <a:hlinkClick r:id="rId5" tooltip="Canvas.net MOOCs and Reviews"/>
                        </a:rPr>
                        <a:t>Canvas.net</a:t>
                      </a:r>
                      <a:endParaRPr lang="en-US" dirty="0" smtClean="0"/>
                    </a:p>
                  </a:txBody>
                  <a:tcPr/>
                </a:tc>
                <a:tc>
                  <a:txBody>
                    <a:bodyPr/>
                    <a:lstStyle/>
                    <a:p>
                      <a:r>
                        <a:rPr lang="en-US" dirty="0" smtClean="0"/>
                        <a:t>260 courses </a:t>
                      </a:r>
                      <a:endParaRPr lang="en-US" dirty="0"/>
                    </a:p>
                  </a:txBody>
                  <a:tcPr/>
                </a:tc>
              </a:tr>
              <a:tr h="370840">
                <a:tc>
                  <a:txBody>
                    <a:bodyPr/>
                    <a:lstStyle/>
                    <a:p>
                      <a:r>
                        <a:rPr lang="en-US" dirty="0" err="1" smtClean="0">
                          <a:hlinkClick r:id="rId6" tooltip="FutureLearn MOOCs and Reviews"/>
                        </a:rPr>
                        <a:t>FutureLearn</a:t>
                      </a:r>
                      <a:endParaRPr lang="en-US" dirty="0" smtClean="0"/>
                    </a:p>
                  </a:txBody>
                  <a:tcPr/>
                </a:tc>
                <a:tc>
                  <a:txBody>
                    <a:bodyPr/>
                    <a:lstStyle/>
                    <a:p>
                      <a:r>
                        <a:rPr lang="en-US" dirty="0" smtClean="0"/>
                        <a:t>157 courses </a:t>
                      </a:r>
                      <a:endParaRPr lang="en-US" dirty="0"/>
                    </a:p>
                  </a:txBody>
                  <a:tcPr/>
                </a:tc>
              </a:tr>
              <a:tr h="370840">
                <a:tc>
                  <a:txBody>
                    <a:bodyPr/>
                    <a:lstStyle/>
                    <a:p>
                      <a:r>
                        <a:rPr lang="en-US" dirty="0" err="1" smtClean="0">
                          <a:hlinkClick r:id="rId7" tooltip="Miríada X MOOCs and Reviews"/>
                        </a:rPr>
                        <a:t>Miríada</a:t>
                      </a:r>
                      <a:r>
                        <a:rPr lang="en-US" dirty="0" smtClean="0">
                          <a:hlinkClick r:id="rId7" tooltip="Miríada X MOOCs and Reviews"/>
                        </a:rPr>
                        <a:t> X</a:t>
                      </a:r>
                      <a:endParaRPr lang="en-US" dirty="0" smtClean="0"/>
                    </a:p>
                  </a:txBody>
                  <a:tcPr/>
                </a:tc>
                <a:tc>
                  <a:txBody>
                    <a:bodyPr/>
                    <a:lstStyle/>
                    <a:p>
                      <a:r>
                        <a:rPr lang="en-US" dirty="0" smtClean="0"/>
                        <a:t>137 courses </a:t>
                      </a:r>
                      <a:endParaRPr lang="en-US" dirty="0"/>
                    </a:p>
                  </a:txBody>
                  <a:tcPr/>
                </a:tc>
              </a:tr>
              <a:tr h="370840">
                <a:tc>
                  <a:txBody>
                    <a:bodyPr/>
                    <a:lstStyle/>
                    <a:p>
                      <a:r>
                        <a:rPr lang="en-US" dirty="0" smtClean="0">
                          <a:hlinkClick r:id="rId8" tooltip="Independent MOOCs and Reviews"/>
                        </a:rPr>
                        <a:t>Independent</a:t>
                      </a:r>
                      <a:endParaRPr lang="en-US" dirty="0" smtClean="0"/>
                    </a:p>
                  </a:txBody>
                  <a:tcPr/>
                </a:tc>
                <a:tc>
                  <a:txBody>
                    <a:bodyPr/>
                    <a:lstStyle/>
                    <a:p>
                      <a:r>
                        <a:rPr lang="en-US" dirty="0" smtClean="0"/>
                        <a:t>121 courses </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hlinkClick r:id="rId9" tooltip="Udacity MOOCs and Reviews"/>
                        </a:rPr>
                        <a:t>Udacity</a:t>
                      </a:r>
                      <a:endParaRPr lang="en-US" dirty="0" smtClean="0"/>
                    </a:p>
                    <a:p>
                      <a:endParaRPr lang="en-US" dirty="0"/>
                    </a:p>
                  </a:txBody>
                  <a:tcPr/>
                </a:tc>
                <a:tc>
                  <a:txBody>
                    <a:bodyPr/>
                    <a:lstStyle/>
                    <a:p>
                      <a:r>
                        <a:rPr lang="en-US" dirty="0" smtClean="0"/>
                        <a:t>89 courses </a:t>
                      </a:r>
                      <a:endParaRPr lang="en-US" dirty="0"/>
                    </a:p>
                  </a:txBody>
                  <a:tcPr/>
                </a:tc>
              </a:tr>
              <a:tr h="370840">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571500"/>
            <a:ext cx="8229600" cy="846138"/>
          </a:xfrm>
        </p:spPr>
        <p:txBody>
          <a:bodyPr/>
          <a:lstStyle/>
          <a:p>
            <a:r>
              <a:rPr lang="en-GB" sz="3200" b="1" dirty="0" smtClean="0">
                <a:latin typeface="Garamond" pitchFamily="18" charset="0"/>
              </a:rPr>
              <a:t>EMERGING CHALLENGES</a:t>
            </a:r>
            <a:endParaRPr lang="en-US" sz="2400" dirty="0" smtClean="0">
              <a:latin typeface="Garamond" pitchFamily="18" charset="0"/>
            </a:endParaRPr>
          </a:p>
        </p:txBody>
      </p:sp>
      <p:sp>
        <p:nvSpPr>
          <p:cNvPr id="28675" name="Content Placeholder 2"/>
          <p:cNvSpPr>
            <a:spLocks noGrp="1"/>
          </p:cNvSpPr>
          <p:nvPr>
            <p:ph idx="1"/>
          </p:nvPr>
        </p:nvSpPr>
        <p:spPr>
          <a:xfrm>
            <a:off x="457200" y="1214438"/>
            <a:ext cx="8229600" cy="4911725"/>
          </a:xfrm>
        </p:spPr>
        <p:txBody>
          <a:bodyPr/>
          <a:lstStyle/>
          <a:p>
            <a:r>
              <a:rPr lang="en-US" sz="2800" dirty="0" smtClean="0">
                <a:latin typeface="Garamond" pitchFamily="18" charset="0"/>
              </a:rPr>
              <a:t>There are several potential constraints associated with intensified exploitation of ICTs that may or may be under the control of the Higher Education Institutions. </a:t>
            </a:r>
          </a:p>
          <a:p>
            <a:pPr lvl="2"/>
            <a:r>
              <a:rPr lang="en-US" sz="2800" dirty="0" smtClean="0">
                <a:latin typeface="Garamond" pitchFamily="18" charset="0"/>
              </a:rPr>
              <a:t>Inadequacy of ICT infrastructure and access;</a:t>
            </a:r>
          </a:p>
          <a:p>
            <a:pPr lvl="2"/>
            <a:r>
              <a:rPr lang="en-US" sz="2800" dirty="0" smtClean="0">
                <a:latin typeface="Garamond" pitchFamily="18" charset="0"/>
              </a:rPr>
              <a:t>Illiteracy of some lecturers and learners;</a:t>
            </a:r>
          </a:p>
          <a:p>
            <a:pPr lvl="2"/>
            <a:r>
              <a:rPr lang="en-US" sz="2800" dirty="0" smtClean="0">
                <a:latin typeface="Garamond" pitchFamily="18" charset="0"/>
              </a:rPr>
              <a:t>Lack of pedagogical skills and competence of some lecturers in using ICT;</a:t>
            </a:r>
          </a:p>
          <a:p>
            <a:pPr lvl="2"/>
            <a:r>
              <a:rPr lang="en-US" sz="2800" dirty="0" smtClean="0">
                <a:latin typeface="Garamond" pitchFamily="18" charset="0"/>
              </a:rPr>
              <a:t>Limited motivation of some instructors; </a:t>
            </a:r>
          </a:p>
          <a:p>
            <a:pPr lvl="2"/>
            <a:r>
              <a:rPr lang="en-US" sz="2800" dirty="0" smtClean="0">
                <a:latin typeface="Garamond" pitchFamily="18" charset="0"/>
              </a:rPr>
              <a:t>Mindset and perceptions of some lecturers and students;</a:t>
            </a:r>
          </a:p>
        </p:txBody>
      </p:sp>
      <p:sp>
        <p:nvSpPr>
          <p:cNvPr id="4" name="Slide Number Placeholder 3"/>
          <p:cNvSpPr>
            <a:spLocks noGrp="1"/>
          </p:cNvSpPr>
          <p:nvPr>
            <p:ph type="sldNum" sz="quarter" idx="12"/>
          </p:nvPr>
        </p:nvSpPr>
        <p:spPr/>
        <p:txBody>
          <a:bodyPr/>
          <a:lstStyle/>
          <a:p>
            <a:pPr>
              <a:defRPr/>
            </a:pPr>
            <a:fld id="{757EE6BF-3435-4A9F-9793-F3AA28445406}" type="slidenum">
              <a:rPr lang="en-GB" smtClean="0"/>
              <a:pPr>
                <a:defRPr/>
              </a:pPr>
              <a:t>31</a:t>
            </a:fld>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z="3200" b="1" smtClean="0">
                <a:latin typeface="Garamond" pitchFamily="18" charset="0"/>
              </a:rPr>
              <a:t>EMERGING CHALLENGES </a:t>
            </a:r>
            <a:r>
              <a:rPr lang="en-GB" sz="2400" b="1" smtClean="0">
                <a:latin typeface="Garamond" pitchFamily="18" charset="0"/>
              </a:rPr>
              <a:t>Contd…</a:t>
            </a:r>
            <a:endParaRPr lang="en-US" sz="3200" smtClean="0"/>
          </a:p>
        </p:txBody>
      </p:sp>
      <p:sp>
        <p:nvSpPr>
          <p:cNvPr id="29699" name="Content Placeholder 2"/>
          <p:cNvSpPr>
            <a:spLocks noGrp="1"/>
          </p:cNvSpPr>
          <p:nvPr>
            <p:ph idx="1"/>
          </p:nvPr>
        </p:nvSpPr>
        <p:spPr/>
        <p:txBody>
          <a:bodyPr/>
          <a:lstStyle/>
          <a:p>
            <a:pPr lvl="2"/>
            <a:endParaRPr lang="en-US" sz="2800" dirty="0" smtClean="0">
              <a:latin typeface="Garamond" pitchFamily="18" charset="0"/>
            </a:endParaRPr>
          </a:p>
          <a:p>
            <a:pPr lvl="2"/>
            <a:r>
              <a:rPr lang="en-US" sz="2800" dirty="0" smtClean="0">
                <a:latin typeface="Garamond" pitchFamily="18" charset="0"/>
              </a:rPr>
              <a:t>Power fluctuations and regular power cuts;</a:t>
            </a:r>
          </a:p>
          <a:p>
            <a:pPr lvl="2"/>
            <a:r>
              <a:rPr lang="en-US" sz="2800" dirty="0" smtClean="0">
                <a:latin typeface="Garamond" pitchFamily="18" charset="0"/>
              </a:rPr>
              <a:t>Low speed of internet as a result of narrow bandwidth. </a:t>
            </a:r>
          </a:p>
          <a:p>
            <a:pPr lvl="2"/>
            <a:r>
              <a:rPr lang="en-US" sz="2800" dirty="0" smtClean="0">
                <a:latin typeface="Garamond" pitchFamily="18" charset="0"/>
              </a:rPr>
              <a:t>Inability to buy laptops or other ICT accessories. </a:t>
            </a:r>
          </a:p>
          <a:p>
            <a:endParaRPr lang="en-GB" sz="2800" dirty="0" smtClean="0">
              <a:latin typeface="Garamond" pitchFamily="18" charset="0"/>
            </a:endParaRPr>
          </a:p>
          <a:p>
            <a:endParaRPr lang="en-US" dirty="0" smtClean="0"/>
          </a:p>
        </p:txBody>
      </p:sp>
      <p:sp>
        <p:nvSpPr>
          <p:cNvPr id="4" name="Slide Number Placeholder 3"/>
          <p:cNvSpPr>
            <a:spLocks noGrp="1"/>
          </p:cNvSpPr>
          <p:nvPr>
            <p:ph type="sldNum" sz="quarter" idx="12"/>
          </p:nvPr>
        </p:nvSpPr>
        <p:spPr/>
        <p:txBody>
          <a:bodyPr/>
          <a:lstStyle/>
          <a:p>
            <a:pPr>
              <a:defRPr/>
            </a:pPr>
            <a:fld id="{FE58CF28-B7F4-4077-943D-1CD3F01E458A}" type="slidenum">
              <a:rPr lang="en-GB" smtClean="0"/>
              <a:pPr>
                <a:defRPr/>
              </a:pPr>
              <a:t>32</a:t>
            </a:fld>
            <a:endParaRPr lang="en-GB"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00063" y="642938"/>
            <a:ext cx="8229600" cy="928687"/>
          </a:xfrm>
        </p:spPr>
        <p:txBody>
          <a:bodyPr/>
          <a:lstStyle/>
          <a:p>
            <a:r>
              <a:rPr lang="en-GB" sz="3200" b="1" smtClean="0">
                <a:latin typeface="Garamond" pitchFamily="18" charset="0"/>
              </a:rPr>
              <a:t>EMERGING CHALLENGES </a:t>
            </a:r>
            <a:r>
              <a:rPr lang="en-GB" sz="2400" b="1" smtClean="0">
                <a:latin typeface="Garamond" pitchFamily="18" charset="0"/>
              </a:rPr>
              <a:t>Contd…</a:t>
            </a:r>
            <a:endParaRPr lang="en-US" sz="3200" b="1" smtClean="0">
              <a:latin typeface="Garamond" pitchFamily="18" charset="0"/>
            </a:endParaRPr>
          </a:p>
        </p:txBody>
      </p:sp>
      <p:sp>
        <p:nvSpPr>
          <p:cNvPr id="30723" name="Content Placeholder 2"/>
          <p:cNvSpPr>
            <a:spLocks noGrp="1"/>
          </p:cNvSpPr>
          <p:nvPr>
            <p:ph idx="1"/>
          </p:nvPr>
        </p:nvSpPr>
        <p:spPr/>
        <p:txBody>
          <a:bodyPr/>
          <a:lstStyle/>
          <a:p>
            <a:pPr marL="342900" lvl="2" indent="-342900"/>
            <a:r>
              <a:rPr lang="en-US" sz="2800" dirty="0" smtClean="0">
                <a:latin typeface="Garamond" pitchFamily="18" charset="0"/>
              </a:rPr>
              <a:t>Limited skills of integration of the different databases to ensure all databases can talk to each other. This calls for linkage with such friendly but non-commercial institutions as some from Asia or South America if such capacities do not exist in Africa. </a:t>
            </a:r>
          </a:p>
          <a:p>
            <a:pPr>
              <a:buFont typeface="Arial" charset="0"/>
              <a:buNone/>
            </a:pPr>
            <a:endParaRPr lang="en-GB" sz="2800" b="1" dirty="0" smtClean="0">
              <a:latin typeface="Garamond" pitchFamily="18" charset="0"/>
            </a:endParaRPr>
          </a:p>
        </p:txBody>
      </p:sp>
      <p:sp>
        <p:nvSpPr>
          <p:cNvPr id="4" name="Slide Number Placeholder 3"/>
          <p:cNvSpPr>
            <a:spLocks noGrp="1"/>
          </p:cNvSpPr>
          <p:nvPr>
            <p:ph type="sldNum" sz="quarter" idx="12"/>
          </p:nvPr>
        </p:nvSpPr>
        <p:spPr/>
        <p:txBody>
          <a:bodyPr/>
          <a:lstStyle/>
          <a:p>
            <a:pPr>
              <a:defRPr/>
            </a:pPr>
            <a:fld id="{458A8AB0-2591-4614-A4F1-89B777CCE9FB}" type="slidenum">
              <a:rPr lang="en-GB" smtClean="0"/>
              <a:pPr>
                <a:defRPr/>
              </a:pPr>
              <a:t>33</a:t>
            </a:fld>
            <a:endParaRPr lang="en-GB"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fontScale="92500" lnSpcReduction="20000"/>
          </a:bodyPr>
          <a:lstStyle/>
          <a:p>
            <a:pPr marL="274320" indent="-274320" fontAlgn="auto">
              <a:spcAft>
                <a:spcPts val="0"/>
              </a:spcAft>
              <a:buClr>
                <a:schemeClr val="accent3"/>
              </a:buClr>
              <a:buFont typeface="Wingdings 2"/>
              <a:buChar char=""/>
              <a:defRPr/>
            </a:pPr>
            <a:r>
              <a:rPr lang="en-US" dirty="0">
                <a:latin typeface="Garamond" pitchFamily="18" charset="0"/>
              </a:rPr>
              <a:t>Unmotivated learners or those with poor study habits may fall behind</a:t>
            </a:r>
          </a:p>
          <a:p>
            <a:pPr marL="274320" indent="-274320" fontAlgn="auto">
              <a:spcAft>
                <a:spcPts val="0"/>
              </a:spcAft>
              <a:buClr>
                <a:schemeClr val="accent3"/>
              </a:buClr>
              <a:buFont typeface="Wingdings 2"/>
              <a:buChar char=""/>
              <a:defRPr/>
            </a:pPr>
            <a:r>
              <a:rPr lang="en-US" dirty="0" smtClean="0">
                <a:latin typeface="Garamond" pitchFamily="18" charset="0"/>
              </a:rPr>
              <a:t>Students </a:t>
            </a:r>
            <a:r>
              <a:rPr lang="en-US" dirty="0">
                <a:latin typeface="Garamond" pitchFamily="18" charset="0"/>
              </a:rPr>
              <a:t>may feel isolated or miss social interaction</a:t>
            </a:r>
          </a:p>
          <a:p>
            <a:pPr marL="274320" indent="-274320" fontAlgn="auto">
              <a:spcAft>
                <a:spcPts val="0"/>
              </a:spcAft>
              <a:buClr>
                <a:schemeClr val="accent3"/>
              </a:buClr>
              <a:buFont typeface="Wingdings 2"/>
              <a:buChar char=""/>
              <a:defRPr/>
            </a:pPr>
            <a:r>
              <a:rPr lang="en-US" dirty="0">
                <a:latin typeface="Garamond" pitchFamily="18" charset="0"/>
              </a:rPr>
              <a:t>Instructor may not always be available on demand</a:t>
            </a:r>
          </a:p>
          <a:p>
            <a:pPr marL="274320" indent="-274320" fontAlgn="auto">
              <a:spcAft>
                <a:spcPts val="0"/>
              </a:spcAft>
              <a:buClr>
                <a:schemeClr val="accent3"/>
              </a:buClr>
              <a:buFont typeface="Wingdings 2"/>
              <a:buChar char=""/>
              <a:defRPr/>
            </a:pPr>
            <a:r>
              <a:rPr lang="en-US" dirty="0">
                <a:latin typeface="Garamond" pitchFamily="18" charset="0"/>
              </a:rPr>
              <a:t>Slow or unreliable Internet connections can be frustrating</a:t>
            </a:r>
          </a:p>
          <a:p>
            <a:pPr marL="274320" indent="-274320" fontAlgn="auto">
              <a:spcAft>
                <a:spcPts val="0"/>
              </a:spcAft>
              <a:buClr>
                <a:schemeClr val="accent3"/>
              </a:buClr>
              <a:buFont typeface="Wingdings 2"/>
              <a:buChar char=""/>
              <a:defRPr/>
            </a:pPr>
            <a:r>
              <a:rPr lang="en-US" dirty="0">
                <a:latin typeface="Garamond" pitchFamily="18" charset="0"/>
              </a:rPr>
              <a:t>Managing learning software can involve a learning curve</a:t>
            </a:r>
          </a:p>
          <a:p>
            <a:pPr marL="274320" indent="-274320" fontAlgn="auto">
              <a:spcAft>
                <a:spcPts val="0"/>
              </a:spcAft>
              <a:buClr>
                <a:schemeClr val="accent3"/>
              </a:buClr>
              <a:buFont typeface="Wingdings 2"/>
              <a:buChar char=""/>
              <a:defRPr/>
            </a:pPr>
            <a:r>
              <a:rPr lang="en-US" dirty="0">
                <a:latin typeface="Garamond" pitchFamily="18" charset="0"/>
              </a:rPr>
              <a:t>Some courses such as traditional hands-on courses can be difficult to simulate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669" y="152400"/>
            <a:ext cx="8229600" cy="1143000"/>
          </a:xfrm>
        </p:spPr>
        <p:txBody>
          <a:bodyPr/>
          <a:lstStyle/>
          <a:p>
            <a:r>
              <a:rPr lang="en-US" dirty="0" smtClean="0"/>
              <a:t>E-learning </a:t>
            </a:r>
            <a:r>
              <a:rPr lang="en-US" dirty="0" err="1" smtClean="0"/>
              <a:t>organisation</a:t>
            </a:r>
            <a:endParaRPr lang="en-US" dirty="0"/>
          </a:p>
        </p:txBody>
      </p:sp>
      <p:sp>
        <p:nvSpPr>
          <p:cNvPr id="3" name="Content Placeholder 2"/>
          <p:cNvSpPr>
            <a:spLocks noGrp="1"/>
          </p:cNvSpPr>
          <p:nvPr>
            <p:ph idx="1"/>
          </p:nvPr>
        </p:nvSpPr>
        <p:spPr>
          <a:xfrm>
            <a:off x="419669" y="1066800"/>
            <a:ext cx="8229600" cy="4525963"/>
          </a:xfrm>
        </p:spPr>
        <p:txBody>
          <a:bodyPr>
            <a:noAutofit/>
          </a:bodyPr>
          <a:lstStyle/>
          <a:p>
            <a:pPr fontAlgn="t"/>
            <a:r>
              <a:rPr lang="en-US" sz="2000" dirty="0" smtClean="0">
                <a:latin typeface="Garamond" panose="02020404030301010803" pitchFamily="18" charset="0"/>
              </a:rPr>
              <a:t/>
            </a:r>
            <a:br>
              <a:rPr lang="en-US" sz="2000" dirty="0" smtClean="0">
                <a:latin typeface="Garamond" panose="02020404030301010803" pitchFamily="18" charset="0"/>
              </a:rPr>
            </a:br>
            <a:r>
              <a:rPr lang="en-US" sz="2000" b="1" dirty="0" smtClean="0">
                <a:latin typeface="Garamond" panose="02020404030301010803" pitchFamily="18" charset="0"/>
              </a:rPr>
              <a:t>McGraw-hill education</a:t>
            </a:r>
            <a:r>
              <a:rPr lang="en-US" sz="2000" dirty="0" smtClean="0">
                <a:latin typeface="Garamond" panose="02020404030301010803" pitchFamily="18" charset="0"/>
              </a:rPr>
              <a:t> based in </a:t>
            </a:r>
            <a:r>
              <a:rPr lang="en-US" sz="2000" dirty="0" err="1" smtClean="0">
                <a:latin typeface="Garamond" panose="02020404030301010803" pitchFamily="18" charset="0"/>
              </a:rPr>
              <a:t>Grece</a:t>
            </a:r>
            <a:r>
              <a:rPr lang="en-US" sz="2000" dirty="0" smtClean="0">
                <a:latin typeface="Garamond" panose="02020404030301010803" pitchFamily="18" charset="0"/>
              </a:rPr>
              <a:t> with McGraw-hill education digital learning products,  conference on 2/06/2014 at UR-CST</a:t>
            </a:r>
          </a:p>
          <a:p>
            <a:pPr fontAlgn="t"/>
            <a:r>
              <a:rPr lang="en-US" sz="2000" b="1" dirty="0" smtClean="0">
                <a:latin typeface="Garamond" panose="02020404030301010803" pitchFamily="18" charset="0"/>
              </a:rPr>
              <a:t>KTM with its MOOCs and POOCs</a:t>
            </a:r>
            <a:r>
              <a:rPr lang="en-US" sz="2000" dirty="0" smtClean="0">
                <a:latin typeface="Garamond" panose="02020404030301010803" pitchFamily="18" charset="0"/>
              </a:rPr>
              <a:t> at MINEDUC on 19/04/2014</a:t>
            </a:r>
          </a:p>
          <a:p>
            <a:pPr fontAlgn="t"/>
            <a:r>
              <a:rPr lang="en-US" sz="2000" b="1" dirty="0" err="1" smtClean="0">
                <a:latin typeface="Garamond" panose="02020404030301010803" pitchFamily="18" charset="0"/>
              </a:rPr>
              <a:t>SCIPro</a:t>
            </a:r>
            <a:r>
              <a:rPr lang="en-US" sz="2000" b="1" dirty="0" smtClean="0">
                <a:latin typeface="Garamond" panose="02020404030301010803" pitchFamily="18" charset="0"/>
              </a:rPr>
              <a:t> with </a:t>
            </a:r>
            <a:r>
              <a:rPr lang="en-US" sz="2000" b="1" dirty="0" err="1" smtClean="0">
                <a:latin typeface="Garamond" panose="02020404030301010803" pitchFamily="18" charset="0"/>
              </a:rPr>
              <a:t>turntin</a:t>
            </a:r>
            <a:r>
              <a:rPr lang="en-US" sz="2000" b="1" dirty="0" smtClean="0">
                <a:latin typeface="Garamond" panose="02020404030301010803" pitchFamily="18" charset="0"/>
              </a:rPr>
              <a:t> software, </a:t>
            </a:r>
            <a:r>
              <a:rPr lang="en-US" sz="2000" b="1" dirty="0" err="1" smtClean="0">
                <a:latin typeface="Garamond" panose="02020404030301010803" pitchFamily="18" charset="0"/>
              </a:rPr>
              <a:t>antiplagiarism</a:t>
            </a:r>
            <a:r>
              <a:rPr lang="en-US" sz="2000" dirty="0" smtClean="0">
                <a:latin typeface="Garamond" panose="02020404030301010803" pitchFamily="18" charset="0"/>
              </a:rPr>
              <a:t>, for project assignment and supervision, </a:t>
            </a:r>
            <a:r>
              <a:rPr lang="en-US" sz="2000" dirty="0" err="1" smtClean="0">
                <a:latin typeface="Garamond" panose="02020404030301010803" pitchFamily="18" charset="0"/>
              </a:rPr>
              <a:t>confernce</a:t>
            </a:r>
            <a:r>
              <a:rPr lang="en-US" sz="2000" dirty="0" smtClean="0">
                <a:latin typeface="Garamond" panose="02020404030301010803" pitchFamily="18" charset="0"/>
              </a:rPr>
              <a:t> at UR head quarter on 18/1/2014</a:t>
            </a:r>
          </a:p>
          <a:p>
            <a:pPr fontAlgn="t"/>
            <a:r>
              <a:rPr lang="en-US" sz="2000" b="1" dirty="0" err="1" smtClean="0">
                <a:latin typeface="Garamond" panose="02020404030301010803" pitchFamily="18" charset="0"/>
              </a:rPr>
              <a:t>SmartEvals</a:t>
            </a:r>
            <a:r>
              <a:rPr lang="en-US" sz="2000" b="1" dirty="0" smtClean="0">
                <a:latin typeface="Garamond" panose="02020404030301010803" pitchFamily="18" charset="0"/>
              </a:rPr>
              <a:t> for course evaluation </a:t>
            </a:r>
            <a:r>
              <a:rPr lang="en-US" sz="2000" dirty="0" smtClean="0">
                <a:latin typeface="Garamond" panose="02020404030301010803" pitchFamily="18" charset="0"/>
              </a:rPr>
              <a:t>on 29/04/2014/</a:t>
            </a:r>
          </a:p>
          <a:p>
            <a:pPr fontAlgn="t"/>
            <a:r>
              <a:rPr lang="en-US" sz="2000" b="1" dirty="0" err="1" smtClean="0">
                <a:latin typeface="Garamond" panose="02020404030301010803" pitchFamily="18" charset="0"/>
              </a:rPr>
              <a:t>NextThought</a:t>
            </a:r>
            <a:r>
              <a:rPr lang="en-US" sz="2000" b="1" dirty="0" smtClean="0">
                <a:latin typeface="Garamond" panose="02020404030301010803" pitchFamily="18" charset="0"/>
              </a:rPr>
              <a:t> software</a:t>
            </a:r>
            <a:r>
              <a:rPr lang="en-US" sz="2000" dirty="0" smtClean="0">
                <a:latin typeface="Garamond" panose="02020404030301010803" pitchFamily="18" charset="0"/>
              </a:rPr>
              <a:t> from next </a:t>
            </a:r>
            <a:r>
              <a:rPr lang="en-US" sz="2000" dirty="0" err="1" smtClean="0">
                <a:latin typeface="Garamond" panose="02020404030301010803" pitchFamily="18" charset="0"/>
              </a:rPr>
              <a:t>hrough</a:t>
            </a:r>
            <a:r>
              <a:rPr lang="en-US" sz="2000" dirty="0" smtClean="0">
                <a:latin typeface="Garamond" panose="02020404030301010803" pitchFamily="18" charset="0"/>
              </a:rPr>
              <a:t> </a:t>
            </a:r>
            <a:r>
              <a:rPr lang="en-US" sz="2000" dirty="0" err="1" smtClean="0">
                <a:latin typeface="Garamond" panose="02020404030301010803" pitchFamily="18" charset="0"/>
              </a:rPr>
              <a:t>compan</a:t>
            </a:r>
            <a:r>
              <a:rPr lang="en-US" sz="2000" dirty="0" smtClean="0">
                <a:latin typeface="Garamond" panose="02020404030301010803" pitchFamily="18" charset="0"/>
              </a:rPr>
              <a:t>/y </a:t>
            </a:r>
            <a:r>
              <a:rPr lang="en-US" sz="2000" dirty="0" err="1" smtClean="0">
                <a:latin typeface="Garamond" panose="02020404030301010803" pitchFamily="18" charset="0"/>
              </a:rPr>
              <a:t>recievced</a:t>
            </a:r>
            <a:r>
              <a:rPr lang="en-US" sz="2000" dirty="0" smtClean="0">
                <a:latin typeface="Garamond" panose="02020404030301010803" pitchFamily="18" charset="0"/>
              </a:rPr>
              <a:t> email on 18/12/2014. I hope that Dr. Diane N. </a:t>
            </a:r>
            <a:r>
              <a:rPr lang="en-US" sz="2000" dirty="0" err="1" smtClean="0">
                <a:latin typeface="Garamond" panose="02020404030301010803" pitchFamily="18" charset="0"/>
              </a:rPr>
              <a:t>Karusisi</a:t>
            </a:r>
            <a:r>
              <a:rPr lang="en-US" sz="2000" dirty="0" smtClean="0">
                <a:latin typeface="Garamond" panose="02020404030301010803" pitchFamily="18" charset="0"/>
              </a:rPr>
              <a:t>  knows more about it.</a:t>
            </a:r>
          </a:p>
          <a:p>
            <a:pPr fontAlgn="t"/>
            <a:r>
              <a:rPr lang="en-US" sz="2000" b="1" dirty="0" smtClean="0">
                <a:latin typeface="Garamond" panose="02020404030301010803" pitchFamily="18" charset="0"/>
              </a:rPr>
              <a:t>EPFL -Center for Digital  Education</a:t>
            </a:r>
            <a:r>
              <a:rPr lang="en-US" sz="2000" dirty="0" smtClean="0">
                <a:latin typeface="Garamond" panose="02020404030301010803" pitchFamily="18" charset="0"/>
              </a:rPr>
              <a:t>. (Requested partnership to College of Science and Technology)</a:t>
            </a:r>
          </a:p>
          <a:p>
            <a:pPr fontAlgn="t"/>
            <a:r>
              <a:rPr lang="en-US" sz="2000" dirty="0" smtClean="0">
                <a:latin typeface="Garamond" panose="02020404030301010803" pitchFamily="18" charset="0"/>
              </a:rPr>
              <a:t>There was another 2 days workshop on 20th/1/2015 and 21/01/2015 In line with the “</a:t>
            </a:r>
            <a:r>
              <a:rPr lang="en-US" sz="2000" b="1" dirty="0" smtClean="0">
                <a:latin typeface="Garamond" panose="02020404030301010803" pitchFamily="18" charset="0"/>
              </a:rPr>
              <a:t>UR-Sweden Program for Research, Higher Learning and Institution Advancement</a:t>
            </a:r>
            <a:r>
              <a:rPr lang="en-US" sz="2000" dirty="0" smtClean="0">
                <a:latin typeface="Garamond" panose="02020404030301010803" pitchFamily="18" charset="0"/>
              </a:rPr>
              <a:t>”; the “Instructional Technology”.</a:t>
            </a:r>
          </a:p>
          <a:p>
            <a:pPr fontAlgn="t"/>
            <a:r>
              <a:rPr lang="en-US" sz="2000" b="1" dirty="0" smtClean="0">
                <a:latin typeface="Garamond" panose="02020404030301010803" pitchFamily="18" charset="0"/>
              </a:rPr>
              <a:t>HUAWEI e-course and e-classroom</a:t>
            </a:r>
            <a:r>
              <a:rPr lang="en-US" sz="2000" dirty="0" smtClean="0">
                <a:latin typeface="Garamond" panose="02020404030301010803" pitchFamily="18" charset="0"/>
              </a:rPr>
              <a:t> currently being used at College of Science and Technology.</a:t>
            </a:r>
          </a:p>
          <a:p>
            <a:pPr fontAlgn="t"/>
            <a:r>
              <a:rPr lang="en-US" sz="2000" dirty="0" smtClean="0">
                <a:latin typeface="Garamond" panose="02020404030301010803" pitchFamily="18" charset="0"/>
              </a:rPr>
              <a:t>And many others each one of us knows</a:t>
            </a:r>
          </a:p>
          <a:p>
            <a:endParaRPr lang="en-US" sz="2000"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latin typeface="Garamond" panose="02020404030301010803" pitchFamily="18" charset="0"/>
                <a:hlinkClick r:id="rId2"/>
              </a:rPr>
              <a:t>The Changing Pedagogical Landscape</a:t>
            </a:r>
            <a:r>
              <a:rPr lang="en-US" b="1" dirty="0" smtClean="0">
                <a:latin typeface="Garamond" panose="02020404030301010803" pitchFamily="18" charset="0"/>
              </a:rPr>
              <a:t>-</a:t>
            </a:r>
            <a:r>
              <a:rPr lang="en-US" b="1" dirty="0" err="1" smtClean="0">
                <a:latin typeface="Garamond" panose="02020404030301010803" pitchFamily="18" charset="0"/>
              </a:rPr>
              <a:t>europe</a:t>
            </a:r>
            <a:endParaRPr lang="en-US" dirty="0">
              <a:latin typeface="Garamond" panose="02020404030301010803" pitchFamily="18" charset="0"/>
            </a:endParaRPr>
          </a:p>
        </p:txBody>
      </p:sp>
      <p:sp>
        <p:nvSpPr>
          <p:cNvPr id="3" name="Content Placeholder 2"/>
          <p:cNvSpPr>
            <a:spLocks noGrp="1"/>
          </p:cNvSpPr>
          <p:nvPr>
            <p:ph idx="1"/>
          </p:nvPr>
        </p:nvSpPr>
        <p:spPr/>
        <p:txBody>
          <a:bodyPr/>
          <a:lstStyle/>
          <a:p>
            <a:pPr algn="just"/>
            <a:r>
              <a:rPr lang="en-US" dirty="0" smtClean="0">
                <a:latin typeface="Garamond" panose="02020404030301010803" pitchFamily="18" charset="0"/>
              </a:rPr>
              <a:t>The </a:t>
            </a:r>
            <a:r>
              <a:rPr lang="en-US" b="1" dirty="0" smtClean="0">
                <a:latin typeface="Garamond" panose="02020404030301010803" pitchFamily="18" charset="0"/>
              </a:rPr>
              <a:t>overall objective</a:t>
            </a:r>
            <a:r>
              <a:rPr lang="en-US" dirty="0" smtClean="0">
                <a:latin typeface="Garamond" panose="02020404030301010803" pitchFamily="18" charset="0"/>
              </a:rPr>
              <a:t> of the study is to examine to what extent government strategies and higher education regulatory and accreditation, funding, quality assurance, assessment and certification frameworks support or hinder new modes of learning and, in particular, the increased use of technology in the teaching and learning process.</a:t>
            </a:r>
            <a:endParaRPr lang="en-US" dirty="0">
              <a:latin typeface="Garamond" panose="02020404030301010803" pitchFamily="18" charset="0"/>
            </a:endParaRPr>
          </a:p>
        </p:txBody>
      </p:sp>
      <p:sp>
        <p:nvSpPr>
          <p:cNvPr id="4" name="Rectangle 3"/>
          <p:cNvSpPr/>
          <p:nvPr/>
        </p:nvSpPr>
        <p:spPr>
          <a:xfrm>
            <a:off x="4495800" y="5486400"/>
            <a:ext cx="4191000"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a:buFont typeface="Arial" pitchFamily="34" charset="0"/>
              <a:buChar char="•"/>
            </a:pPr>
            <a:r>
              <a:rPr lang="en-US" sz="1600" b="1" dirty="0" smtClean="0">
                <a:effectLst>
                  <a:outerShdw blurRad="38100" dist="38100" dir="2700000" algn="tl">
                    <a:srgbClr val="000000">
                      <a:alpha val="43137"/>
                    </a:srgbClr>
                  </a:outerShdw>
                </a:effectLst>
                <a:latin typeface="Garamond" panose="02020404030301010803" pitchFamily="18" charset="0"/>
              </a:rPr>
              <a:t>Brussels Education Services </a:t>
            </a:r>
            <a:r>
              <a:rPr lang="en-US" sz="1600" b="1" dirty="0" err="1" smtClean="0">
                <a:effectLst>
                  <a:outerShdw blurRad="38100" dist="38100" dir="2700000" algn="tl">
                    <a:srgbClr val="000000">
                      <a:alpha val="43137"/>
                    </a:srgbClr>
                  </a:outerShdw>
                </a:effectLst>
                <a:latin typeface="Garamond" panose="02020404030301010803" pitchFamily="18" charset="0"/>
              </a:rPr>
              <a:t>sprl</a:t>
            </a:r>
            <a:r>
              <a:rPr lang="en-US" sz="1600" b="1" dirty="0" smtClean="0">
                <a:effectLst>
                  <a:outerShdw blurRad="38100" dist="38100" dir="2700000" algn="tl">
                    <a:srgbClr val="000000">
                      <a:alpha val="43137"/>
                    </a:srgbClr>
                  </a:outerShdw>
                </a:effectLst>
                <a:latin typeface="Garamond" panose="02020404030301010803" pitchFamily="18" charset="0"/>
              </a:rPr>
              <a:t> (Coordinator)</a:t>
            </a:r>
          </a:p>
          <a:p>
            <a:pPr>
              <a:buFont typeface="Arial" pitchFamily="34" charset="0"/>
              <a:buChar char="•"/>
            </a:pPr>
            <a:r>
              <a:rPr lang="en-US" sz="1600" b="1" dirty="0" smtClean="0">
                <a:effectLst>
                  <a:outerShdw blurRad="38100" dist="38100" dir="2700000" algn="tl">
                    <a:srgbClr val="000000">
                      <a:alpha val="43137"/>
                    </a:srgbClr>
                  </a:outerShdw>
                </a:effectLst>
                <a:latin typeface="Garamond" panose="02020404030301010803" pitchFamily="18" charset="0"/>
              </a:rPr>
              <a:t>University of Edinburgh</a:t>
            </a:r>
          </a:p>
          <a:p>
            <a:pPr>
              <a:buFont typeface="Arial" pitchFamily="34" charset="0"/>
              <a:buChar char="•"/>
            </a:pPr>
            <a:r>
              <a:rPr lang="en-US" sz="1600" b="1" dirty="0" smtClean="0">
                <a:effectLst>
                  <a:outerShdw blurRad="38100" dist="38100" dir="2700000" algn="tl">
                    <a:srgbClr val="000000">
                      <a:alpha val="43137"/>
                    </a:srgbClr>
                  </a:outerShdw>
                </a:effectLst>
                <a:latin typeface="Garamond" panose="02020404030301010803" pitchFamily="18" charset="0"/>
              </a:rPr>
              <a:t>European Association of Distance Teaching Universities (EADTU)</a:t>
            </a:r>
          </a:p>
          <a:p>
            <a:pPr>
              <a:buFont typeface="Arial" pitchFamily="34" charset="0"/>
              <a:buChar char="•"/>
            </a:pPr>
            <a:r>
              <a:rPr lang="en-US" sz="1600" b="1" dirty="0" err="1" smtClean="0">
                <a:effectLst>
                  <a:outerShdw blurRad="38100" dist="38100" dir="2700000" algn="tl">
                    <a:srgbClr val="000000">
                      <a:alpha val="43137"/>
                    </a:srgbClr>
                  </a:outerShdw>
                </a:effectLst>
                <a:latin typeface="Garamond" panose="02020404030301010803" pitchFamily="18" charset="0"/>
              </a:rPr>
              <a:t>UPCnet</a:t>
            </a:r>
            <a:endParaRPr lang="en-US" sz="1600" b="1" dirty="0">
              <a:effectLst>
                <a:outerShdw blurRad="38100" dist="38100" dir="2700000" algn="tl">
                  <a:srgbClr val="000000">
                    <a:alpha val="43137"/>
                  </a:srgbClr>
                </a:outerShdw>
              </a:effectLst>
              <a:latin typeface="Garamond" panose="02020404030301010803" pitchFamily="18" charset="0"/>
            </a:endParaRPr>
          </a:p>
        </p:txBody>
      </p:sp>
      <p:sp>
        <p:nvSpPr>
          <p:cNvPr id="5" name="Rectangle 4"/>
          <p:cNvSpPr/>
          <p:nvPr/>
        </p:nvSpPr>
        <p:spPr>
          <a:xfrm>
            <a:off x="0" y="5943600"/>
            <a:ext cx="4114800" cy="92333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en-US" b="1" dirty="0" smtClean="0">
                <a:effectLst>
                  <a:outerShdw blurRad="38100" dist="38100" dir="2700000" algn="tl">
                    <a:srgbClr val="000000">
                      <a:alpha val="43137"/>
                    </a:srgbClr>
                  </a:outerShdw>
                </a:effectLst>
                <a:latin typeface="Garamond" panose="02020404030301010803" pitchFamily="18" charset="0"/>
              </a:rPr>
              <a:t>Brussels Education Services (BES) was founded in 2006 to provide education support services for EU cooperation</a:t>
            </a:r>
            <a:endParaRPr lang="en-US" b="1" dirty="0">
              <a:effectLst>
                <a:outerShdw blurRad="38100" dist="38100" dir="2700000" algn="tl">
                  <a:srgbClr val="000000">
                    <a:alpha val="43137"/>
                  </a:srgbClr>
                </a:outerShdw>
              </a:effectLst>
              <a:latin typeface="Garamond" panose="02020404030301010803" pitchFamily="18" charset="0"/>
            </a:endParaRPr>
          </a:p>
        </p:txBody>
      </p:sp>
      <p:sp>
        <p:nvSpPr>
          <p:cNvPr id="6" name="TextBox 5"/>
          <p:cNvSpPr txBox="1"/>
          <p:nvPr/>
        </p:nvSpPr>
        <p:spPr>
          <a:xfrm>
            <a:off x="228600" y="5105400"/>
            <a:ext cx="3810000" cy="92333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dirty="0" smtClean="0"/>
              <a:t>Openness</a:t>
            </a:r>
          </a:p>
          <a:p>
            <a:r>
              <a:rPr lang="en-US" dirty="0" smtClean="0"/>
              <a:t>Open text book by creative common </a:t>
            </a:r>
            <a:r>
              <a:rPr lang="en-US" dirty="0" err="1" smtClean="0"/>
              <a:t>licence</a:t>
            </a:r>
            <a:r>
              <a:rPr lang="en-US" dirty="0" smtClean="0"/>
              <a:t> from AGH University Sc &amp; Tech.</a:t>
            </a:r>
            <a:endParaRPr lang="en-US" dirty="0"/>
          </a:p>
        </p:txBody>
      </p:sp>
    </p:spTree>
    <p:extLst>
      <p:ext uri="{BB962C8B-B14F-4D97-AF65-F5344CB8AC3E}">
        <p14:creationId xmlns:p14="http://schemas.microsoft.com/office/powerpoint/2010/main" xmlns="" val="39421870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Garamond" panose="02020404030301010803" pitchFamily="18" charset="0"/>
              </a:rPr>
              <a:t>Recommendations</a:t>
            </a:r>
            <a:endParaRPr lang="en-US" sz="4800" dirty="0">
              <a:latin typeface="Garamond" panose="02020404030301010803" pitchFamily="18" charset="0"/>
            </a:endParaRPr>
          </a:p>
        </p:txBody>
      </p:sp>
      <p:sp>
        <p:nvSpPr>
          <p:cNvPr id="3" name="Content Placeholder 2"/>
          <p:cNvSpPr>
            <a:spLocks noGrp="1"/>
          </p:cNvSpPr>
          <p:nvPr>
            <p:ph idx="1"/>
          </p:nvPr>
        </p:nvSpPr>
        <p:spPr>
          <a:xfrm>
            <a:off x="457200" y="1524000"/>
            <a:ext cx="8382000" cy="4602163"/>
          </a:xfrm>
        </p:spPr>
        <p:txBody>
          <a:bodyPr>
            <a:normAutofit/>
          </a:bodyPr>
          <a:lstStyle/>
          <a:p>
            <a:pPr>
              <a:defRPr/>
            </a:pPr>
            <a:r>
              <a:rPr lang="en-US" dirty="0">
                <a:latin typeface="Garamond" panose="02020404030301010803" pitchFamily="18" charset="0"/>
              </a:rPr>
              <a:t>T</a:t>
            </a:r>
            <a:r>
              <a:rPr lang="en-US" dirty="0" smtClean="0">
                <a:latin typeface="Garamond" panose="02020404030301010803" pitchFamily="18" charset="0"/>
              </a:rPr>
              <a:t>raining </a:t>
            </a:r>
            <a:r>
              <a:rPr lang="en-US" dirty="0">
                <a:latin typeface="Garamond" panose="02020404030301010803" pitchFamily="18" charset="0"/>
              </a:rPr>
              <a:t>schools’ staff and faculty in the use of ICT in education, </a:t>
            </a:r>
          </a:p>
          <a:p>
            <a:pPr>
              <a:defRPr/>
            </a:pPr>
            <a:r>
              <a:rPr lang="en-US" dirty="0">
                <a:latin typeface="Garamond" panose="02020404030301010803" pitchFamily="18" charset="0"/>
              </a:rPr>
              <a:t>upgrading schools existing technologies and try to buy new technologies</a:t>
            </a:r>
          </a:p>
          <a:p>
            <a:pPr>
              <a:defRPr/>
            </a:pPr>
            <a:r>
              <a:rPr lang="en-US" dirty="0">
                <a:latin typeface="Garamond" panose="02020404030301010803" pitchFamily="18" charset="0"/>
              </a:rPr>
              <a:t>to create schools’ own </a:t>
            </a:r>
            <a:r>
              <a:rPr lang="en-US" dirty="0" err="1">
                <a:latin typeface="Garamond" panose="02020404030301010803" pitchFamily="18" charset="0"/>
              </a:rPr>
              <a:t>softwares</a:t>
            </a:r>
            <a:r>
              <a:rPr lang="en-US" dirty="0">
                <a:latin typeface="Garamond" panose="02020404030301010803" pitchFamily="18" charset="0"/>
              </a:rPr>
              <a:t> to manage  libraries, registration &amp; helping the community </a:t>
            </a:r>
          </a:p>
          <a:p>
            <a:pPr>
              <a:defRPr/>
            </a:pPr>
            <a:r>
              <a:rPr lang="en-US" dirty="0">
                <a:latin typeface="Garamond" panose="02020404030301010803" pitchFamily="18" charset="0"/>
              </a:rPr>
              <a:t>more application of ICT in education 75% do not.</a:t>
            </a: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noAutofit/>
          </a:bodyPr>
          <a:lstStyle/>
          <a:p>
            <a:r>
              <a:rPr lang="en-US" dirty="0">
                <a:latin typeface="Garamond" panose="02020404030301010803" pitchFamily="18" charset="0"/>
              </a:rPr>
              <a:t>U</a:t>
            </a:r>
            <a:r>
              <a:rPr lang="en-US" dirty="0" smtClean="0">
                <a:latin typeface="Garamond" panose="02020404030301010803" pitchFamily="18" charset="0"/>
              </a:rPr>
              <a:t>se video conferencing, help students to have access to research and publication materials through the school’s website. </a:t>
            </a:r>
          </a:p>
          <a:p>
            <a:r>
              <a:rPr lang="en-US" dirty="0" smtClean="0">
                <a:latin typeface="Garamond" panose="02020404030301010803" pitchFamily="18" charset="0"/>
              </a:rPr>
              <a:t>design ways on how to discourage plagiarism in teaching and learning</a:t>
            </a:r>
          </a:p>
          <a:p>
            <a:r>
              <a:rPr lang="en-US" dirty="0" smtClean="0">
                <a:latin typeface="Garamond" panose="02020404030301010803" pitchFamily="18" charset="0"/>
              </a:rPr>
              <a:t>Provide teaching and learning materials online</a:t>
            </a:r>
          </a:p>
          <a:p>
            <a:r>
              <a:rPr lang="en-US" dirty="0">
                <a:latin typeface="Garamond" panose="02020404030301010803" pitchFamily="18" charset="0"/>
              </a:rPr>
              <a:t>R</a:t>
            </a:r>
            <a:r>
              <a:rPr lang="en-US" dirty="0" smtClean="0">
                <a:latin typeface="Garamond" panose="02020404030301010803" pitchFamily="18" charset="0"/>
              </a:rPr>
              <a:t>esearch and publication materials be accessed online by both students and teachers.</a:t>
            </a:r>
          </a:p>
          <a:p>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z="3200" b="1" dirty="0" smtClean="0">
                <a:latin typeface="Garamond" pitchFamily="18" charset="0"/>
              </a:rPr>
              <a:t>CONCLUSION</a:t>
            </a:r>
          </a:p>
        </p:txBody>
      </p:sp>
      <p:sp>
        <p:nvSpPr>
          <p:cNvPr id="31747" name="Content Placeholder 2"/>
          <p:cNvSpPr>
            <a:spLocks noGrp="1"/>
          </p:cNvSpPr>
          <p:nvPr>
            <p:ph idx="1"/>
          </p:nvPr>
        </p:nvSpPr>
        <p:spPr/>
        <p:txBody>
          <a:bodyPr/>
          <a:lstStyle/>
          <a:p>
            <a:r>
              <a:rPr lang="en-US" sz="2800" smtClean="0">
                <a:latin typeface="Garamond" pitchFamily="18" charset="0"/>
              </a:rPr>
              <a:t>It has also demonstrated that the benefits of exploiting ICTs in the delivery of higher education are numerous.</a:t>
            </a:r>
          </a:p>
          <a:p>
            <a:r>
              <a:rPr lang="en-US" sz="2800" smtClean="0">
                <a:latin typeface="Garamond" pitchFamily="18" charset="0"/>
              </a:rPr>
              <a:t>Experience from OUT is a challenge to other higher learning institutions and ODL institutions in particular in Sub-Sahara Africa to also consider exploiting ICTs for enhanced learning of students. </a:t>
            </a:r>
          </a:p>
          <a:p>
            <a:r>
              <a:rPr lang="en-US" sz="2800" smtClean="0">
                <a:latin typeface="Garamond" pitchFamily="18" charset="0"/>
              </a:rPr>
              <a:t>However, the endeavour is challenging.</a:t>
            </a:r>
          </a:p>
          <a:p>
            <a:endParaRPr lang="en-US" sz="2800" smtClean="0">
              <a:latin typeface="Garamond" pitchFamily="18" charset="0"/>
            </a:endParaRPr>
          </a:p>
        </p:txBody>
      </p:sp>
      <p:sp>
        <p:nvSpPr>
          <p:cNvPr id="4" name="Slide Number Placeholder 3"/>
          <p:cNvSpPr>
            <a:spLocks noGrp="1"/>
          </p:cNvSpPr>
          <p:nvPr>
            <p:ph type="sldNum" sz="quarter" idx="12"/>
          </p:nvPr>
        </p:nvSpPr>
        <p:spPr/>
        <p:txBody>
          <a:bodyPr/>
          <a:lstStyle/>
          <a:p>
            <a:pPr>
              <a:defRPr/>
            </a:pPr>
            <a:fld id="{BDDC0E97-3B65-4262-8A78-A2ED8C1DFFC6}" type="slidenum">
              <a:rPr lang="en-GB" smtClean="0"/>
              <a:pPr>
                <a:defRPr/>
              </a:pPr>
              <a:t>39</a:t>
            </a:fld>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latin typeface="Garamond" panose="02020404030301010803" pitchFamily="18" charset="0"/>
              </a:rPr>
              <a:t>Introduction</a:t>
            </a:r>
          </a:p>
        </p:txBody>
      </p:sp>
      <p:sp>
        <p:nvSpPr>
          <p:cNvPr id="5123" name="Content Placeholder 2"/>
          <p:cNvSpPr>
            <a:spLocks noGrp="1"/>
          </p:cNvSpPr>
          <p:nvPr>
            <p:ph idx="1"/>
          </p:nvPr>
        </p:nvSpPr>
        <p:spPr/>
        <p:txBody>
          <a:bodyPr/>
          <a:lstStyle/>
          <a:p>
            <a:pPr eaLnBrk="1" hangingPunct="1"/>
            <a:r>
              <a:rPr lang="en-US" sz="2400" dirty="0" smtClean="0">
                <a:latin typeface="Garamond" panose="02020404030301010803" pitchFamily="18" charset="0"/>
              </a:rPr>
              <a:t>Rwanda aims towards a knowledge based society and ICT stands as a key pillar</a:t>
            </a:r>
          </a:p>
          <a:p>
            <a:pPr eaLnBrk="1" hangingPunct="1">
              <a:buFont typeface="Arial" charset="0"/>
              <a:buNone/>
            </a:pPr>
            <a:endParaRPr lang="en-US" sz="2400" dirty="0" smtClean="0">
              <a:latin typeface="Garamond" panose="02020404030301010803" pitchFamily="18" charset="0"/>
            </a:endParaRPr>
          </a:p>
          <a:p>
            <a:pPr eaLnBrk="1" hangingPunct="1"/>
            <a:r>
              <a:rPr lang="en-US" sz="2400" dirty="0" smtClean="0">
                <a:latin typeface="Garamond" panose="02020404030301010803" pitchFamily="18" charset="0"/>
              </a:rPr>
              <a:t>The 21</a:t>
            </a:r>
            <a:r>
              <a:rPr lang="en-US" sz="2400" baseline="30000" dirty="0" smtClean="0">
                <a:latin typeface="Garamond" panose="02020404030301010803" pitchFamily="18" charset="0"/>
              </a:rPr>
              <a:t>st</a:t>
            </a:r>
            <a:r>
              <a:rPr lang="en-US" sz="2400" dirty="0" smtClean="0">
                <a:latin typeface="Garamond" panose="02020404030301010803" pitchFamily="18" charset="0"/>
              </a:rPr>
              <a:t> century needs people who can solve problems, make decisions, think critically, communicate ideas effectively and work efficiently within teams and groups. </a:t>
            </a:r>
          </a:p>
          <a:p>
            <a:pPr eaLnBrk="1" hangingPunct="1">
              <a:buFont typeface="Arial" charset="0"/>
              <a:buNone/>
            </a:pPr>
            <a:endParaRPr lang="en-US" sz="2400" dirty="0" smtClean="0">
              <a:latin typeface="Garamond" panose="02020404030301010803" pitchFamily="18" charset="0"/>
            </a:endParaRPr>
          </a:p>
          <a:p>
            <a:pPr eaLnBrk="1" hangingPunct="1"/>
            <a:r>
              <a:rPr lang="en-US" sz="2400" dirty="0" smtClean="0">
                <a:latin typeface="Garamond" panose="02020404030301010803" pitchFamily="18" charset="0"/>
              </a:rPr>
              <a:t>Technologies are going to change school education especially in the way teachers teach and the way our students will learn (Surry and Land, 2000).</a:t>
            </a:r>
          </a:p>
          <a:p>
            <a:pPr eaLnBrk="1" hangingPunct="1">
              <a:buFont typeface="Arial" charset="0"/>
              <a:buNone/>
            </a:pPr>
            <a:endParaRPr lang="en-US" sz="2000" dirty="0" smtClean="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4800" y="838200"/>
            <a:ext cx="8839200" cy="685800"/>
          </a:xfrm>
        </p:spPr>
        <p:txBody>
          <a:bodyPr>
            <a:normAutofit fontScale="90000"/>
          </a:bodyPr>
          <a:lstStyle/>
          <a:p>
            <a:r>
              <a:rPr lang="en-US" b="1" dirty="0">
                <a:latin typeface="Garamond" pitchFamily="18" charset="0"/>
              </a:rPr>
              <a:t>CONCLUSION</a:t>
            </a:r>
            <a:endParaRPr lang="en-US" dirty="0" smtClean="0"/>
          </a:p>
        </p:txBody>
      </p:sp>
      <p:sp>
        <p:nvSpPr>
          <p:cNvPr id="3" name="Content Placeholder 2"/>
          <p:cNvSpPr>
            <a:spLocks noGrp="1"/>
          </p:cNvSpPr>
          <p:nvPr>
            <p:ph idx="1"/>
          </p:nvPr>
        </p:nvSpPr>
        <p:spPr>
          <a:xfrm>
            <a:off x="0" y="1752600"/>
            <a:ext cx="8915400" cy="4343400"/>
          </a:xfrm>
        </p:spPr>
        <p:txBody>
          <a:bodyPr>
            <a:normAutofit lnSpcReduction="10000"/>
          </a:bodyPr>
          <a:lstStyle/>
          <a:p>
            <a:r>
              <a:rPr lang="en-US" dirty="0" smtClean="0">
                <a:latin typeface="Garamond" panose="02020404030301010803" pitchFamily="18" charset="0"/>
              </a:rPr>
              <a:t>Learning to teach ICT and teaching with ICT</a:t>
            </a:r>
          </a:p>
          <a:p>
            <a:r>
              <a:rPr lang="sv-SE" dirty="0" smtClean="0">
                <a:latin typeface="Garamond" panose="02020404030301010803" pitchFamily="18" charset="0"/>
              </a:rPr>
              <a:t>Development of school-based ICT skills backage for teachers and related pedagogy</a:t>
            </a:r>
          </a:p>
          <a:p>
            <a:r>
              <a:rPr lang="en-US" b="1" dirty="0" smtClean="0">
                <a:latin typeface="Garamond" panose="02020404030301010803" pitchFamily="18" charset="0"/>
              </a:rPr>
              <a:t>Conclusion 6</a:t>
            </a:r>
            <a:r>
              <a:rPr lang="en-US" dirty="0" smtClean="0">
                <a:latin typeface="Garamond" panose="02020404030301010803" pitchFamily="18" charset="0"/>
              </a:rPr>
              <a:t>: it seems that both individual students’ and institutional inputs are needed as conditions to establish </a:t>
            </a:r>
            <a:r>
              <a:rPr lang="en-US" b="1" dirty="0" smtClean="0">
                <a:latin typeface="Garamond" panose="02020404030301010803" pitchFamily="18" charset="0"/>
              </a:rPr>
              <a:t>a sustainable ICT-based projects</a:t>
            </a:r>
            <a:r>
              <a:rPr lang="en-US" dirty="0" smtClean="0">
                <a:latin typeface="Garamond" panose="02020404030301010803" pitchFamily="18" charset="0"/>
              </a:rPr>
              <a:t>: motivated and committed students/teachers; institutional involvement in training and equipment</a:t>
            </a:r>
          </a:p>
          <a:p>
            <a:endParaRPr lang="sv-SE" dirty="0" smtClean="0">
              <a:latin typeface="Garamond" panose="02020404030301010803" pitchFamily="18" charset="0"/>
            </a:endParaRPr>
          </a:p>
          <a:p>
            <a:endParaRPr lang="en-US" dirty="0" smtClean="0">
              <a:latin typeface="Garamond" panose="02020404030301010803" pitchFamily="18" charset="0"/>
            </a:endParaRPr>
          </a:p>
        </p:txBody>
      </p:sp>
      <p:sp>
        <p:nvSpPr>
          <p:cNvPr id="4" name="Slide Number Placeholder 3"/>
          <p:cNvSpPr>
            <a:spLocks noGrp="1"/>
          </p:cNvSpPr>
          <p:nvPr>
            <p:ph type="sldNum" sz="quarter" idx="12"/>
          </p:nvPr>
        </p:nvSpPr>
        <p:spPr/>
        <p:txBody>
          <a:bodyPr/>
          <a:lstStyle/>
          <a:p>
            <a:pPr>
              <a:defRPr/>
            </a:pPr>
            <a:fld id="{38AEA3D0-38E4-46D0-80C2-6152E627500F}" type="slidenum">
              <a:rPr lang="en-US" smtClean="0"/>
              <a:pPr>
                <a:defRPr/>
              </a:pPr>
              <a:t>40</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00" y="685800"/>
            <a:ext cx="6553200" cy="838200"/>
          </a:xfrm>
        </p:spPr>
        <p:txBody>
          <a:bodyPr/>
          <a:lstStyle/>
          <a:p>
            <a:r>
              <a:rPr lang="en-US" b="1" dirty="0" smtClean="0">
                <a:latin typeface="Garamond" panose="02020404030301010803" pitchFamily="18" charset="0"/>
              </a:rPr>
              <a:t>Concluding</a:t>
            </a:r>
          </a:p>
        </p:txBody>
      </p:sp>
      <p:sp>
        <p:nvSpPr>
          <p:cNvPr id="27651" name="Content Placeholder 2"/>
          <p:cNvSpPr>
            <a:spLocks noGrp="1"/>
          </p:cNvSpPr>
          <p:nvPr>
            <p:ph idx="1"/>
          </p:nvPr>
        </p:nvSpPr>
        <p:spPr>
          <a:xfrm>
            <a:off x="0" y="1524000"/>
            <a:ext cx="8915400" cy="4572000"/>
          </a:xfrm>
        </p:spPr>
        <p:txBody>
          <a:bodyPr/>
          <a:lstStyle/>
          <a:p>
            <a:pPr>
              <a:buFontTx/>
              <a:buNone/>
            </a:pPr>
            <a:r>
              <a:rPr lang="en-US" dirty="0" smtClean="0">
                <a:latin typeface="Garamond" panose="02020404030301010803" pitchFamily="18" charset="0"/>
              </a:rPr>
              <a:t>The interplay of learning conditions based on reducing complexity of ICT-based learning and teaching materials for </a:t>
            </a:r>
            <a:r>
              <a:rPr lang="en-US" b="1" u="sng" dirty="0" smtClean="0">
                <a:latin typeface="Garamond" panose="02020404030301010803" pitchFamily="18" charset="0"/>
              </a:rPr>
              <a:t>students’ proximity</a:t>
            </a:r>
            <a:r>
              <a:rPr lang="en-US" dirty="0" smtClean="0">
                <a:latin typeface="Garamond" panose="02020404030301010803" pitchFamily="18" charset="0"/>
              </a:rPr>
              <a:t>, using ICTs to cope with change, </a:t>
            </a:r>
            <a:r>
              <a:rPr lang="en-US" b="1" dirty="0" smtClean="0">
                <a:latin typeface="Garamond" panose="02020404030301010803" pitchFamily="18" charset="0"/>
              </a:rPr>
              <a:t> </a:t>
            </a:r>
            <a:r>
              <a:rPr lang="en-US" b="1" u="sng" dirty="0" smtClean="0">
                <a:latin typeface="Garamond" panose="02020404030301010803" pitchFamily="18" charset="0"/>
              </a:rPr>
              <a:t>reflective practice</a:t>
            </a:r>
            <a:r>
              <a:rPr lang="en-US" dirty="0" smtClean="0">
                <a:latin typeface="Garamond" panose="02020404030301010803" pitchFamily="18" charset="0"/>
              </a:rPr>
              <a:t>, exposing students to </a:t>
            </a:r>
            <a:r>
              <a:rPr lang="en-US" b="1" u="sng" dirty="0" smtClean="0">
                <a:latin typeface="Garamond" panose="02020404030301010803" pitchFamily="18" charset="0"/>
              </a:rPr>
              <a:t>authentic experiences </a:t>
            </a:r>
            <a:r>
              <a:rPr lang="en-US" dirty="0" smtClean="0">
                <a:latin typeface="Garamond" panose="02020404030301010803" pitchFamily="18" charset="0"/>
              </a:rPr>
              <a:t>and supporting </a:t>
            </a:r>
            <a:r>
              <a:rPr lang="en-US" b="1" dirty="0" smtClean="0">
                <a:latin typeface="Garamond" panose="02020404030301010803" pitchFamily="18" charset="0"/>
              </a:rPr>
              <a:t>active</a:t>
            </a:r>
            <a:r>
              <a:rPr lang="en-US" dirty="0" smtClean="0">
                <a:latin typeface="Garamond" panose="02020404030301010803" pitchFamily="18" charset="0"/>
              </a:rPr>
              <a:t> </a:t>
            </a:r>
            <a:r>
              <a:rPr lang="en-US" b="1" u="sng" dirty="0" smtClean="0">
                <a:latin typeface="Garamond" panose="02020404030301010803" pitchFamily="18" charset="0"/>
              </a:rPr>
              <a:t>individual and institutional involvement </a:t>
            </a:r>
            <a:r>
              <a:rPr lang="en-US" dirty="0" smtClean="0">
                <a:latin typeface="Garamond" panose="02020404030301010803" pitchFamily="18" charset="0"/>
              </a:rPr>
              <a:t>can help to create a framework for the conceptualization of a formalized and sustainable ICT-based learning projects</a:t>
            </a:r>
          </a:p>
          <a:p>
            <a:endParaRPr lang="en-US" dirty="0" smtClean="0">
              <a:latin typeface="Garamond" panose="02020404030301010803" pitchFamily="18" charset="0"/>
            </a:endParaRPr>
          </a:p>
        </p:txBody>
      </p:sp>
      <p:sp>
        <p:nvSpPr>
          <p:cNvPr id="4" name="Slide Number Placeholder 3"/>
          <p:cNvSpPr>
            <a:spLocks noGrp="1"/>
          </p:cNvSpPr>
          <p:nvPr>
            <p:ph type="sldNum" sz="quarter" idx="12"/>
          </p:nvPr>
        </p:nvSpPr>
        <p:spPr/>
        <p:txBody>
          <a:bodyPr/>
          <a:lstStyle/>
          <a:p>
            <a:pPr>
              <a:defRPr/>
            </a:pPr>
            <a:fld id="{6FBA7DE7-9CC5-4426-9027-9BB879B0D0E7}" type="slidenum">
              <a:rPr lang="en-US" smtClean="0"/>
              <a:pPr>
                <a:defRPr/>
              </a:pPr>
              <a:t>41</a:t>
            </a:fld>
            <a:endParaRPr lang="en-US"/>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6600" dirty="0" smtClean="0"/>
              <a:t>THANKS</a:t>
            </a:r>
            <a:endParaRPr lang="en-GB" sz="6600" dirty="0"/>
          </a:p>
        </p:txBody>
      </p:sp>
    </p:spTree>
    <p:extLst>
      <p:ext uri="{BB962C8B-B14F-4D97-AF65-F5344CB8AC3E}">
        <p14:creationId xmlns:p14="http://schemas.microsoft.com/office/powerpoint/2010/main" xmlns="" val="2641405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aramond" panose="02020404030301010803" pitchFamily="18" charset="0"/>
              </a:rPr>
              <a:t>Introduction</a:t>
            </a:r>
            <a:endParaRPr lang="en-US" dirty="0">
              <a:latin typeface="Garamond" panose="02020404030301010803"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Garamond" panose="02020404030301010803" pitchFamily="18" charset="0"/>
              </a:rPr>
              <a:t>The Government of Rwanda aims to transform Rwanda into a middle income country by 2020.</a:t>
            </a:r>
          </a:p>
          <a:p>
            <a:r>
              <a:rPr lang="en-US" dirty="0" smtClean="0">
                <a:latin typeface="Garamond" panose="02020404030301010803" pitchFamily="18" charset="0"/>
              </a:rPr>
              <a:t>The application of eLearning in education has many benefits. </a:t>
            </a:r>
            <a:endParaRPr lang="en-US" dirty="0" smtClean="0">
              <a:latin typeface="Garamond" panose="02020404030301010803" pitchFamily="18" charset="0"/>
            </a:endParaRPr>
          </a:p>
          <a:p>
            <a:r>
              <a:rPr lang="en-US" dirty="0" smtClean="0">
                <a:latin typeface="Garamond" panose="02020404030301010803" pitchFamily="18" charset="0"/>
              </a:rPr>
              <a:t>First </a:t>
            </a:r>
            <a:r>
              <a:rPr lang="en-US" dirty="0" smtClean="0">
                <a:latin typeface="Garamond" panose="02020404030301010803" pitchFamily="18" charset="0"/>
              </a:rPr>
              <a:t>and </a:t>
            </a:r>
            <a:r>
              <a:rPr lang="en-US" dirty="0" smtClean="0">
                <a:latin typeface="Garamond" panose="02020404030301010803" pitchFamily="18" charset="0"/>
              </a:rPr>
              <a:t>foremost electronically </a:t>
            </a:r>
            <a:r>
              <a:rPr lang="en-US" dirty="0" smtClean="0">
                <a:latin typeface="Garamond" panose="02020404030301010803" pitchFamily="18" charset="0"/>
              </a:rPr>
              <a:t>delivered content allows a student to learn at his or her own pace</a:t>
            </a:r>
          </a:p>
          <a:p>
            <a:r>
              <a:rPr lang="en-US" dirty="0" smtClean="0">
                <a:latin typeface="Garamond" panose="02020404030301010803" pitchFamily="18" charset="0"/>
              </a:rPr>
              <a:t>until they have a complete understanding of the content.</a:t>
            </a:r>
            <a:endParaRPr lang="en-US" dirty="0">
              <a:latin typeface="Garamond" panose="02020404030301010803" pitchFamily="18" charset="0"/>
            </a:endParaRPr>
          </a:p>
        </p:txBody>
      </p:sp>
    </p:spTree>
    <p:extLst>
      <p:ext uri="{BB962C8B-B14F-4D97-AF65-F5344CB8AC3E}">
        <p14:creationId xmlns:p14="http://schemas.microsoft.com/office/powerpoint/2010/main" xmlns="" val="28427206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in Rwanda</a:t>
            </a:r>
            <a:endParaRPr lang="en-US" dirty="0"/>
          </a:p>
        </p:txBody>
      </p:sp>
      <p:sp>
        <p:nvSpPr>
          <p:cNvPr id="3" name="Content Placeholder 2"/>
          <p:cNvSpPr>
            <a:spLocks noGrp="1"/>
          </p:cNvSpPr>
          <p:nvPr>
            <p:ph idx="1"/>
          </p:nvPr>
        </p:nvSpPr>
        <p:spPr/>
        <p:txBody>
          <a:bodyPr/>
          <a:lstStyle/>
          <a:p>
            <a:r>
              <a:rPr lang="en-US" dirty="0" smtClean="0">
                <a:latin typeface="Garamond" panose="02020404030301010803" pitchFamily="18" charset="0"/>
              </a:rPr>
              <a:t>In Rwanda the Information and Communication Technology (ICT) sector is singled out as a priority that can change dramatically society. ICT can contribute towards creating employment and generating incomes, including disadvantaged communities, notably among women, youth, and persons with disabilities.</a:t>
            </a:r>
            <a:endParaRPr lang="en-US"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err="1" smtClean="0"/>
              <a:t>Cont</a:t>
            </a:r>
            <a:r>
              <a:rPr lang="en-US" dirty="0" smtClean="0"/>
              <a:t>’</a:t>
            </a:r>
          </a:p>
        </p:txBody>
      </p:sp>
      <p:sp>
        <p:nvSpPr>
          <p:cNvPr id="4099" name="Content Placeholder 2"/>
          <p:cNvSpPr>
            <a:spLocks noGrp="1"/>
          </p:cNvSpPr>
          <p:nvPr>
            <p:ph idx="1"/>
          </p:nvPr>
        </p:nvSpPr>
        <p:spPr>
          <a:xfrm>
            <a:off x="228600" y="1905000"/>
            <a:ext cx="8458200" cy="4191000"/>
          </a:xfrm>
        </p:spPr>
        <p:txBody>
          <a:bodyPr/>
          <a:lstStyle/>
          <a:p>
            <a:pPr eaLnBrk="1" hangingPunct="1"/>
            <a:r>
              <a:rPr lang="en-GB" dirty="0" smtClean="0">
                <a:latin typeface="Garamond" panose="02020404030301010803" pitchFamily="18" charset="0"/>
              </a:rPr>
              <a:t>Since 1998, the Government of Rwanda has initiated an ICT development programme</a:t>
            </a:r>
          </a:p>
          <a:p>
            <a:pPr eaLnBrk="1" hangingPunct="1"/>
            <a:r>
              <a:rPr lang="en-GB" dirty="0" smtClean="0">
                <a:latin typeface="Garamond" panose="02020404030301010803" pitchFamily="18" charset="0"/>
              </a:rPr>
              <a:t>An ICT-related policy was launched in 2000 in Rwanda</a:t>
            </a:r>
          </a:p>
          <a:p>
            <a:pPr eaLnBrk="1" hangingPunct="1"/>
            <a:r>
              <a:rPr lang="en-GB" dirty="0" smtClean="0">
                <a:latin typeface="Garamond" panose="02020404030301010803" pitchFamily="18" charset="0"/>
              </a:rPr>
              <a:t>ICT as a development policy is expected to be realised through the implementation of four 5-year rolling National Information and Communication Infrastructure (NICI) Plans</a:t>
            </a:r>
          </a:p>
        </p:txBody>
      </p:sp>
      <p:sp>
        <p:nvSpPr>
          <p:cNvPr id="4" name="Slide Number Placeholder 3"/>
          <p:cNvSpPr>
            <a:spLocks noGrp="1"/>
          </p:cNvSpPr>
          <p:nvPr>
            <p:ph type="sldNum" sz="quarter" idx="12"/>
          </p:nvPr>
        </p:nvSpPr>
        <p:spPr/>
        <p:txBody>
          <a:bodyPr/>
          <a:lstStyle/>
          <a:p>
            <a:pPr>
              <a:defRPr/>
            </a:pPr>
            <a:fld id="{EE831730-B3D3-40C0-8573-FBD9C5430537}" type="slidenum">
              <a:rPr lang="en-US" smtClean="0"/>
              <a:pPr>
                <a:defRPr/>
              </a:pPr>
              <a:t>7</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a:xfrm>
            <a:off x="0" y="1600200"/>
            <a:ext cx="8686800" cy="4525963"/>
          </a:xfrm>
        </p:spPr>
        <p:txBody>
          <a:bodyPr>
            <a:noAutofit/>
          </a:bodyPr>
          <a:lstStyle/>
          <a:p>
            <a:r>
              <a:rPr lang="en-US" sz="1600" b="1" dirty="0">
                <a:latin typeface="Garamond" panose="02020404030301010803" pitchFamily="18" charset="0"/>
              </a:rPr>
              <a:t>In 2000 </a:t>
            </a:r>
            <a:r>
              <a:rPr lang="en-US" sz="1600" b="1" dirty="0" err="1">
                <a:latin typeface="Garamond" panose="02020404030301010803" pitchFamily="18" charset="0"/>
              </a:rPr>
              <a:t>GoR</a:t>
            </a:r>
            <a:r>
              <a:rPr lang="en-US" sz="1600" b="1" dirty="0">
                <a:latin typeface="Garamond" panose="02020404030301010803" pitchFamily="18" charset="0"/>
              </a:rPr>
              <a:t> begun implementing </a:t>
            </a:r>
            <a:r>
              <a:rPr lang="en-US" sz="1600" b="1" dirty="0" smtClean="0">
                <a:latin typeface="Garamond" panose="02020404030301010803" pitchFamily="18" charset="0"/>
              </a:rPr>
              <a:t>the ICT4D </a:t>
            </a:r>
            <a:r>
              <a:rPr lang="en-US" sz="1600" b="1" dirty="0">
                <a:latin typeface="Garamond" panose="02020404030301010803" pitchFamily="18" charset="0"/>
              </a:rPr>
              <a:t>policy, commonly known as NICI, and subsequently developed and implemented NICI I</a:t>
            </a:r>
          </a:p>
          <a:p>
            <a:r>
              <a:rPr lang="en-US" sz="1600" b="1" dirty="0">
                <a:latin typeface="Garamond" panose="02020404030301010803" pitchFamily="18" charset="0"/>
              </a:rPr>
              <a:t>(NICI-2005 Plan), the first of the four five-year rolling plans</a:t>
            </a:r>
            <a:r>
              <a:rPr lang="en-US" sz="1600" b="1" dirty="0" smtClean="0">
                <a:latin typeface="Garamond" panose="02020404030301010803" pitchFamily="18" charset="0"/>
              </a:rPr>
              <a:t>.</a:t>
            </a:r>
          </a:p>
          <a:p>
            <a:endParaRPr lang="en-US" sz="1600" b="1" dirty="0" smtClean="0">
              <a:latin typeface="Garamond" panose="02020404030301010803" pitchFamily="18" charset="0"/>
            </a:endParaRPr>
          </a:p>
          <a:p>
            <a:r>
              <a:rPr lang="en-US" sz="1600" b="1" dirty="0" smtClean="0">
                <a:latin typeface="Garamond" panose="02020404030301010803" pitchFamily="18" charset="0"/>
              </a:rPr>
              <a:t>NICI I: </a:t>
            </a:r>
            <a:r>
              <a:rPr lang="en-US" sz="1600" b="1" i="1" dirty="0"/>
              <a:t>Goal: </a:t>
            </a:r>
            <a:r>
              <a:rPr lang="en-US" sz="1600" dirty="0"/>
              <a:t>To build the foundation and create an enabling environment for ICT development by putting in place the required institutional framework and policies in order to transform Rwanda into a knowledge-based society</a:t>
            </a:r>
            <a:r>
              <a:rPr lang="en-US" sz="1600" dirty="0" smtClean="0"/>
              <a:t>.</a:t>
            </a:r>
          </a:p>
          <a:p>
            <a:r>
              <a:rPr lang="en-US" sz="1600" b="1" dirty="0" smtClean="0"/>
              <a:t>NICI II: </a:t>
            </a:r>
            <a:r>
              <a:rPr lang="en-US" sz="1600" b="1" i="1" dirty="0"/>
              <a:t>Goal</a:t>
            </a:r>
            <a:r>
              <a:rPr lang="en-US" sz="1600" i="1" dirty="0"/>
              <a:t>: To develop and deploy world class ICT infrastructure that will support and </a:t>
            </a:r>
            <a:r>
              <a:rPr lang="en-US" sz="1600" i="1" dirty="0" smtClean="0"/>
              <a:t>accelerate </a:t>
            </a:r>
            <a:r>
              <a:rPr lang="en-US" sz="1600" dirty="0" smtClean="0"/>
              <a:t>ICT </a:t>
            </a:r>
            <a:r>
              <a:rPr lang="en-US" sz="1600" dirty="0"/>
              <a:t>development and growth</a:t>
            </a:r>
            <a:r>
              <a:rPr lang="en-US" sz="1600" dirty="0" smtClean="0"/>
              <a:t>.</a:t>
            </a:r>
          </a:p>
          <a:p>
            <a:endParaRPr lang="en-US" sz="1600" b="1" dirty="0" smtClean="0"/>
          </a:p>
          <a:p>
            <a:r>
              <a:rPr lang="en-US" sz="1600" b="1" dirty="0" smtClean="0"/>
              <a:t>NICI III: </a:t>
            </a:r>
            <a:r>
              <a:rPr lang="en-US" sz="1600" dirty="0"/>
              <a:t>more flexible than previous ones in that it allows for easy adaptation to emerging technologies and </a:t>
            </a:r>
            <a:r>
              <a:rPr lang="en-US" sz="1600" dirty="0" err="1"/>
              <a:t>sectoral</a:t>
            </a:r>
            <a:r>
              <a:rPr lang="en-US" sz="1600" dirty="0"/>
              <a:t> changes. This approach ensures coherence and continuity throughout implementation of NICI III. </a:t>
            </a:r>
            <a:r>
              <a:rPr lang="en-US" sz="1600" i="1" dirty="0"/>
              <a:t>Goal: To accelerate service development through ICT thereby facilitating sustainable </a:t>
            </a:r>
            <a:r>
              <a:rPr lang="en-US" sz="1600" i="1" dirty="0" smtClean="0"/>
              <a:t>economic</a:t>
            </a:r>
          </a:p>
          <a:p>
            <a:endParaRPr lang="en-US" sz="1600" b="1" i="1" dirty="0"/>
          </a:p>
          <a:p>
            <a:r>
              <a:rPr lang="en-US" sz="1600" b="1" dirty="0" smtClean="0"/>
              <a:t>NICI IV: </a:t>
            </a:r>
            <a:r>
              <a:rPr lang="en-US" sz="1600" b="1" i="1" dirty="0"/>
              <a:t>Goal</a:t>
            </a:r>
            <a:r>
              <a:rPr lang="en-US" sz="1600" i="1" dirty="0"/>
              <a:t>: To consolidate the NICI process towards achieving a middle-income country status and an </a:t>
            </a:r>
            <a:r>
              <a:rPr lang="en-US" sz="1600" dirty="0"/>
              <a:t>information-rich knowledge-based society and economy</a:t>
            </a:r>
            <a:r>
              <a:rPr lang="en-US" sz="1600" dirty="0" smtClean="0"/>
              <a:t>. </a:t>
            </a:r>
            <a:r>
              <a:rPr lang="en-US" sz="1600" dirty="0"/>
              <a:t>The fourth plan will complete the NICI process by consolidating the country’s ICT transformation.</a:t>
            </a:r>
          </a:p>
          <a:p>
            <a:endParaRPr lang="en-US" sz="1600" b="1" dirty="0"/>
          </a:p>
          <a:p>
            <a:endParaRPr lang="en-US" sz="1600" b="1" dirty="0"/>
          </a:p>
          <a:p>
            <a:endParaRPr lang="en-US" sz="1600" b="1" dirty="0"/>
          </a:p>
          <a:p>
            <a:endParaRPr lang="en-US" sz="1600" b="1" dirty="0">
              <a:latin typeface="Garamond" panose="02020404030301010803"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NICI plan</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NICI I Plan (2001-2005), the first of four to be developed within the framework of the Vision for</a:t>
            </a:r>
          </a:p>
          <a:p>
            <a:r>
              <a:rPr lang="en-US" dirty="0"/>
              <a:t>Rwanda (</a:t>
            </a:r>
            <a:r>
              <a:rPr lang="en-US" dirty="0" err="1"/>
              <a:t>VfR</a:t>
            </a:r>
            <a:r>
              <a:rPr lang="en-US" dirty="0"/>
              <a:t>), served as the cornerstone of the Government’s socio-economic development plan</a:t>
            </a:r>
          </a:p>
          <a:p>
            <a:r>
              <a:rPr lang="en-US" dirty="0"/>
              <a:t>over the period. The NICI I Plan was designed to provide details of how these policy commitments</a:t>
            </a:r>
          </a:p>
          <a:p>
            <a:r>
              <a:rPr lang="en-US" dirty="0"/>
              <a:t>of the Government could be translated into concrete programs and initiatives for </a:t>
            </a:r>
            <a:r>
              <a:rPr lang="en-US" dirty="0" err="1" smtClean="0"/>
              <a:t>implementation.s</a:t>
            </a:r>
            <a:endParaRPr lang="en-US" dirty="0" smtClean="0"/>
          </a:p>
          <a:p>
            <a:r>
              <a:rPr lang="en-US" dirty="0"/>
              <a:t>The timeframes of the other NICI Plans were:</a:t>
            </a:r>
          </a:p>
          <a:p>
            <a:pPr>
              <a:buFont typeface="Wingdings" pitchFamily="2" charset="2"/>
              <a:buChar char="ü"/>
            </a:pPr>
            <a:r>
              <a:rPr lang="en-US" dirty="0" smtClean="0"/>
              <a:t>The </a:t>
            </a:r>
            <a:r>
              <a:rPr lang="en-US" dirty="0"/>
              <a:t>NICI II Plan (2006 to 2010);</a:t>
            </a:r>
          </a:p>
          <a:p>
            <a:pPr>
              <a:buFont typeface="Wingdings" pitchFamily="2" charset="2"/>
              <a:buChar char="ü"/>
            </a:pPr>
            <a:r>
              <a:rPr lang="en-US" dirty="0" smtClean="0"/>
              <a:t>The </a:t>
            </a:r>
            <a:r>
              <a:rPr lang="en-US" dirty="0"/>
              <a:t>NICI III Plan (2011 to 2015); and</a:t>
            </a:r>
          </a:p>
          <a:p>
            <a:pPr>
              <a:buFont typeface="Wingdings" pitchFamily="2" charset="2"/>
              <a:buChar char="ü"/>
            </a:pPr>
            <a:r>
              <a:rPr lang="en-US" dirty="0" smtClean="0"/>
              <a:t>The </a:t>
            </a:r>
            <a:r>
              <a:rPr lang="en-US" dirty="0"/>
              <a:t>NICI IV Plan (2016 to 2020).</a:t>
            </a:r>
          </a:p>
        </p:txBody>
      </p:sp>
      <p:pic>
        <p:nvPicPr>
          <p:cNvPr id="4" name="Picture 2"/>
          <p:cNvPicPr>
            <a:picLocks noChangeAspect="1" noChangeArrowheads="1"/>
          </p:cNvPicPr>
          <p:nvPr/>
        </p:nvPicPr>
        <p:blipFill>
          <a:blip r:embed="rId2" cstate="print"/>
          <a:srcRect/>
          <a:stretch>
            <a:fillRect/>
          </a:stretch>
        </p:blipFill>
        <p:spPr bwMode="auto">
          <a:xfrm>
            <a:off x="304800" y="152400"/>
            <a:ext cx="8839200" cy="65290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2485</Words>
  <Application>Microsoft Office PowerPoint</Application>
  <PresentationFormat>On-screen Show (4:3)</PresentationFormat>
  <Paragraphs>287</Paragraphs>
  <Slides>42</Slides>
  <Notes>8</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Mr. Tom NTAMBARA Distance learning coordinator UR-CST -M.Sc in Information system  -B.Sc in compter Eng. &amp; IT   Contacts: tomntambara@gmail.com  Tel: +250 788894624 /+250 728894624</vt:lpstr>
      <vt:lpstr>E-learning Course Attended……….</vt:lpstr>
      <vt:lpstr>PRESENTATION OUTLINE</vt:lpstr>
      <vt:lpstr>Introduction</vt:lpstr>
      <vt:lpstr>Introduction</vt:lpstr>
      <vt:lpstr>ICT in Rwanda</vt:lpstr>
      <vt:lpstr>Cont’</vt:lpstr>
      <vt:lpstr>Cont’</vt:lpstr>
      <vt:lpstr>NICI plan</vt:lpstr>
      <vt:lpstr>What others say………</vt:lpstr>
      <vt:lpstr>E-learning Definition</vt:lpstr>
      <vt:lpstr>Cont’</vt:lpstr>
      <vt:lpstr>Types of e-learning</vt:lpstr>
      <vt:lpstr>Synchronous E-Learning (Virtual Classrooms): </vt:lpstr>
      <vt:lpstr>Asynchronous E-Learning: </vt:lpstr>
      <vt:lpstr>Blended learning</vt:lpstr>
      <vt:lpstr>Status of e-learning at UR-CST</vt:lpstr>
      <vt:lpstr>Importance/Benefits of ODL</vt:lpstr>
      <vt:lpstr>Cont’</vt:lpstr>
      <vt:lpstr>Technology-enhanced education offers a variety of opportunities for higher education institutions (HEI): </vt:lpstr>
      <vt:lpstr>Cont’</vt:lpstr>
      <vt:lpstr>ICT WITH PWD</vt:lpstr>
      <vt:lpstr>Slide 23</vt:lpstr>
      <vt:lpstr>Accessibility Testing – Manual</vt:lpstr>
      <vt:lpstr>E-learning tool</vt:lpstr>
      <vt:lpstr>Moodle Definition</vt:lpstr>
      <vt:lpstr>Moodle stands</vt:lpstr>
      <vt:lpstr>Slide 28</vt:lpstr>
      <vt:lpstr>Instructional design models</vt:lpstr>
      <vt:lpstr>Moocs-Massive Open Online Courses</vt:lpstr>
      <vt:lpstr>EMERGING CHALLENGES</vt:lpstr>
      <vt:lpstr>EMERGING CHALLENGES Contd…</vt:lpstr>
      <vt:lpstr>EMERGING CHALLENGES Contd…</vt:lpstr>
      <vt:lpstr>Challenges………..</vt:lpstr>
      <vt:lpstr>E-learning organisation</vt:lpstr>
      <vt:lpstr>The Changing Pedagogical Landscape-europe</vt:lpstr>
      <vt:lpstr>Recommendations</vt:lpstr>
      <vt:lpstr>Recommendations</vt:lpstr>
      <vt:lpstr>CONCLUSION</vt:lpstr>
      <vt:lpstr>CONCLUSION</vt:lpstr>
      <vt:lpstr>Concluding</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CST</dc:creator>
  <cp:lastModifiedBy>jmugiraneza</cp:lastModifiedBy>
  <cp:revision>181</cp:revision>
  <dcterms:created xsi:type="dcterms:W3CDTF">2015-06-09T00:01:49Z</dcterms:created>
  <dcterms:modified xsi:type="dcterms:W3CDTF">2015-06-25T07:59:31Z</dcterms:modified>
</cp:coreProperties>
</file>