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handoutMasterIdLst>
    <p:handoutMasterId r:id="rId24"/>
  </p:handoutMasterIdLst>
  <p:sldIdLst>
    <p:sldId id="460" r:id="rId3"/>
    <p:sldId id="461" r:id="rId4"/>
    <p:sldId id="462" r:id="rId5"/>
    <p:sldId id="463" r:id="rId6"/>
    <p:sldId id="464" r:id="rId7"/>
    <p:sldId id="465" r:id="rId8"/>
    <p:sldId id="466" r:id="rId9"/>
    <p:sldId id="467" r:id="rId10"/>
    <p:sldId id="468" r:id="rId11"/>
    <p:sldId id="469" r:id="rId12"/>
    <p:sldId id="470" r:id="rId13"/>
    <p:sldId id="471" r:id="rId14"/>
    <p:sldId id="472" r:id="rId15"/>
    <p:sldId id="473" r:id="rId16"/>
    <p:sldId id="474" r:id="rId17"/>
    <p:sldId id="475" r:id="rId18"/>
    <p:sldId id="476" r:id="rId19"/>
    <p:sldId id="477" r:id="rId20"/>
    <p:sldId id="478" r:id="rId21"/>
    <p:sldId id="479" r:id="rId22"/>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3399"/>
    <a:srgbClr val="FF0000"/>
    <a:srgbClr val="0066FF"/>
    <a:srgbClr val="6699FF"/>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787"/>
    <p:restoredTop sz="90860" autoAdjust="0"/>
  </p:normalViewPr>
  <p:slideViewPr>
    <p:cSldViewPr>
      <p:cViewPr varScale="1">
        <p:scale>
          <a:sx n="68" d="100"/>
          <a:sy n="68" d="100"/>
        </p:scale>
        <p:origin x="780" y="48"/>
      </p:cViewPr>
      <p:guideLst>
        <p:guide orient="horz" pos="2159"/>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handoutMaster" Target="handoutMasters/handoutMaster1.xml"/><Relationship Id="rId23" Type="http://schemas.openxmlformats.org/officeDocument/2006/relationships/notesMaster" Target="notesMasters/notesMaster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6" Type="http://schemas.openxmlformats.org/officeDocument/2006/relationships/image" Target="../media/image63.wmf"/><Relationship Id="rId5" Type="http://schemas.openxmlformats.org/officeDocument/2006/relationships/image" Target="../media/image62.wmf"/><Relationship Id="rId4" Type="http://schemas.openxmlformats.org/officeDocument/2006/relationships/image" Target="../media/image61.wmf"/><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s>
</file>

<file path=ppt/drawings/_rels/vmlDrawing11.vml.rels><?xml version="1.0" encoding="UTF-8" standalone="yes"?>
<Relationships xmlns="http://schemas.openxmlformats.org/package/2006/relationships"><Relationship Id="rId6" Type="http://schemas.openxmlformats.org/officeDocument/2006/relationships/image" Target="../media/image69.wmf"/><Relationship Id="rId5" Type="http://schemas.openxmlformats.org/officeDocument/2006/relationships/image" Target="../media/image62.wmf"/><Relationship Id="rId4" Type="http://schemas.openxmlformats.org/officeDocument/2006/relationships/image" Target="../media/image68.wmf"/><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s>
</file>

<file path=ppt/drawings/_rels/vmlDrawing12.vml.rels><?xml version="1.0" encoding="UTF-8" standalone="yes"?>
<Relationships xmlns="http://schemas.openxmlformats.org/package/2006/relationships"><Relationship Id="rId9" Type="http://schemas.openxmlformats.org/officeDocument/2006/relationships/image" Target="../media/image78.wmf"/><Relationship Id="rId8" Type="http://schemas.openxmlformats.org/officeDocument/2006/relationships/image" Target="../media/image77.wmf"/><Relationship Id="rId7" Type="http://schemas.openxmlformats.org/officeDocument/2006/relationships/image" Target="../media/image76.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s>
</file>

<file path=ppt/drawings/_rels/vmlDrawing13.vml.rels><?xml version="1.0" encoding="UTF-8" standalone="yes"?>
<Relationships xmlns="http://schemas.openxmlformats.org/package/2006/relationships"><Relationship Id="rId5" Type="http://schemas.openxmlformats.org/officeDocument/2006/relationships/image" Target="../media/image83.wmf"/><Relationship Id="rId4" Type="http://schemas.openxmlformats.org/officeDocument/2006/relationships/image" Target="../media/image82.wmf"/><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2.wmf"/><Relationship Id="rId7" Type="http://schemas.openxmlformats.org/officeDocument/2006/relationships/image" Target="../media/image11.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9" Type="http://schemas.openxmlformats.org/officeDocument/2006/relationships/image" Target="../media/image29.wmf"/><Relationship Id="rId8" Type="http://schemas.openxmlformats.org/officeDocument/2006/relationships/image" Target="../media/image28.wmf"/><Relationship Id="rId7" Type="http://schemas.openxmlformats.org/officeDocument/2006/relationships/image" Target="../media/image27.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 Id="rId3" Type="http://schemas.openxmlformats.org/officeDocument/2006/relationships/image" Target="../media/image23.wmf"/><Relationship Id="rId2" Type="http://schemas.openxmlformats.org/officeDocument/2006/relationships/image" Target="../media/image22.wmf"/><Relationship Id="rId11" Type="http://schemas.openxmlformats.org/officeDocument/2006/relationships/image" Target="../media/image31.wmf"/><Relationship Id="rId10" Type="http://schemas.openxmlformats.org/officeDocument/2006/relationships/image" Target="../media/image30.wmf"/><Relationship Id="rId1"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9" Type="http://schemas.openxmlformats.org/officeDocument/2006/relationships/image" Target="../media/image40.wmf"/><Relationship Id="rId8" Type="http://schemas.openxmlformats.org/officeDocument/2006/relationships/image" Target="../media/image39.wmf"/><Relationship Id="rId7" Type="http://schemas.openxmlformats.org/officeDocument/2006/relationships/image" Target="../media/image38.wmf"/><Relationship Id="rId6" Type="http://schemas.openxmlformats.org/officeDocument/2006/relationships/image" Target="../media/image37.wmf"/><Relationship Id="rId5" Type="http://schemas.openxmlformats.org/officeDocument/2006/relationships/image" Target="../media/image36.wmf"/><Relationship Id="rId4" Type="http://schemas.openxmlformats.org/officeDocument/2006/relationships/image" Target="../media/image35.wmf"/><Relationship Id="rId3" Type="http://schemas.openxmlformats.org/officeDocument/2006/relationships/image" Target="../media/image34.wmf"/><Relationship Id="rId2" Type="http://schemas.openxmlformats.org/officeDocument/2006/relationships/image" Target="../media/image33.wmf"/><Relationship Id="rId10" Type="http://schemas.openxmlformats.org/officeDocument/2006/relationships/image" Target="../media/image41.wmf"/><Relationship Id="rId1" Type="http://schemas.openxmlformats.org/officeDocument/2006/relationships/image" Target="../media/image3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image" Target="../media/image4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54.wmf"/><Relationship Id="rId7" Type="http://schemas.openxmlformats.org/officeDocument/2006/relationships/image" Target="../media/image52.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3037840" cy="464820"/>
          </a:xfrm>
          <a:prstGeom prst="rect">
            <a:avLst/>
          </a:prstGeom>
          <a:noFill/>
          <a:ln w="9525">
            <a:noFill/>
            <a:miter lim="800000"/>
          </a:ln>
          <a:effectLst/>
        </p:spPr>
        <p:txBody>
          <a:bodyPr vert="horz" wrap="square" lIns="93177" tIns="46589" rIns="93177" bIns="46589" numCol="1" anchor="t" anchorCtr="0" compatLnSpc="1"/>
          <a:lstStyle>
            <a:lvl1pPr>
              <a:defRPr sz="1200"/>
            </a:lvl1pPr>
          </a:lstStyle>
          <a:p>
            <a:endParaRPr lang="en-US"/>
          </a:p>
        </p:txBody>
      </p:sp>
      <p:sp>
        <p:nvSpPr>
          <p:cNvPr id="45059" name="Rectangle 3"/>
          <p:cNvSpPr>
            <a:spLocks noGrp="1" noChangeArrowheads="1"/>
          </p:cNvSpPr>
          <p:nvPr>
            <p:ph type="dt" sz="quarter" idx="1"/>
          </p:nvPr>
        </p:nvSpPr>
        <p:spPr bwMode="auto">
          <a:xfrm>
            <a:off x="3972560" y="0"/>
            <a:ext cx="3037840" cy="464820"/>
          </a:xfrm>
          <a:prstGeom prst="rect">
            <a:avLst/>
          </a:prstGeom>
          <a:noFill/>
          <a:ln w="9525">
            <a:noFill/>
            <a:miter lim="800000"/>
          </a:ln>
          <a:effectLst/>
        </p:spPr>
        <p:txBody>
          <a:bodyPr vert="horz" wrap="square" lIns="93177" tIns="46589" rIns="93177" bIns="46589" numCol="1" anchor="t" anchorCtr="0" compatLnSpc="1"/>
          <a:lstStyle>
            <a:lvl1pPr algn="r">
              <a:defRPr sz="1200"/>
            </a:lvl1pPr>
          </a:lstStyle>
          <a:p>
            <a:endParaRPr lang="en-US"/>
          </a:p>
        </p:txBody>
      </p:sp>
      <p:sp>
        <p:nvSpPr>
          <p:cNvPr id="45060" name="Rectangle 4"/>
          <p:cNvSpPr>
            <a:spLocks noGrp="1" noChangeArrowheads="1"/>
          </p:cNvSpPr>
          <p:nvPr>
            <p:ph type="ftr" sz="quarter" idx="2"/>
          </p:nvPr>
        </p:nvSpPr>
        <p:spPr bwMode="auto">
          <a:xfrm>
            <a:off x="0" y="8831580"/>
            <a:ext cx="3037840" cy="464820"/>
          </a:xfrm>
          <a:prstGeom prst="rect">
            <a:avLst/>
          </a:prstGeom>
          <a:noFill/>
          <a:ln w="9525">
            <a:noFill/>
            <a:miter lim="800000"/>
          </a:ln>
          <a:effectLst/>
        </p:spPr>
        <p:txBody>
          <a:bodyPr vert="horz" wrap="square" lIns="93177" tIns="46589" rIns="93177" bIns="46589" numCol="1" anchor="b" anchorCtr="0" compatLnSpc="1"/>
          <a:lstStyle>
            <a:lvl1pPr>
              <a:defRPr sz="1200"/>
            </a:lvl1pPr>
          </a:lstStyle>
          <a:p>
            <a:endParaRPr lang="en-US"/>
          </a:p>
        </p:txBody>
      </p:sp>
      <p:sp>
        <p:nvSpPr>
          <p:cNvPr id="45061" name="Rectangle 5"/>
          <p:cNvSpPr>
            <a:spLocks noGrp="1" noChangeArrowheads="1"/>
          </p:cNvSpPr>
          <p:nvPr>
            <p:ph type="sldNum" sz="quarter" idx="3"/>
          </p:nvPr>
        </p:nvSpPr>
        <p:spPr bwMode="auto">
          <a:xfrm>
            <a:off x="3972560" y="8831580"/>
            <a:ext cx="3037840" cy="464820"/>
          </a:xfrm>
          <a:prstGeom prst="rect">
            <a:avLst/>
          </a:prstGeom>
          <a:noFill/>
          <a:ln w="9525">
            <a:noFill/>
            <a:miter lim="800000"/>
          </a:ln>
          <a:effectLst/>
        </p:spPr>
        <p:txBody>
          <a:bodyPr vert="horz" wrap="square" lIns="93177" tIns="46589" rIns="93177" bIns="46589" numCol="1" anchor="b" anchorCtr="0" compatLnSpc="1"/>
          <a:lstStyle>
            <a:lvl1pPr algn="r">
              <a:defRPr sz="1200"/>
            </a:lvl1pPr>
          </a:lstStyle>
          <a:p>
            <a:fld id="{0AE827E1-7353-4F62-8F84-81069662F19E}" type="slidenum">
              <a:rPr lang="en-US"/>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37840" cy="464820"/>
          </a:xfrm>
          <a:prstGeom prst="rect">
            <a:avLst/>
          </a:prstGeom>
          <a:noFill/>
          <a:ln w="9525">
            <a:noFill/>
            <a:miter lim="800000"/>
          </a:ln>
          <a:effectLst/>
        </p:spPr>
        <p:txBody>
          <a:bodyPr vert="horz" wrap="square" lIns="93177" tIns="46589" rIns="93177" bIns="46589" numCol="1" anchor="t" anchorCtr="0" compatLnSpc="1"/>
          <a:lstStyle>
            <a:lvl1pPr>
              <a:defRPr sz="1200"/>
            </a:lvl1pPr>
          </a:lstStyle>
          <a:p>
            <a:endParaRPr lang="en-US"/>
          </a:p>
        </p:txBody>
      </p:sp>
      <p:sp>
        <p:nvSpPr>
          <p:cNvPr id="31747" name="Rectangle 3"/>
          <p:cNvSpPr>
            <a:spLocks noGrp="1" noChangeArrowheads="1"/>
          </p:cNvSpPr>
          <p:nvPr>
            <p:ph type="dt" idx="1"/>
          </p:nvPr>
        </p:nvSpPr>
        <p:spPr bwMode="auto">
          <a:xfrm>
            <a:off x="3972560" y="0"/>
            <a:ext cx="3037840" cy="464820"/>
          </a:xfrm>
          <a:prstGeom prst="rect">
            <a:avLst/>
          </a:prstGeom>
          <a:noFill/>
          <a:ln w="9525">
            <a:noFill/>
            <a:miter lim="800000"/>
          </a:ln>
          <a:effectLst/>
        </p:spPr>
        <p:txBody>
          <a:bodyPr vert="horz" wrap="square" lIns="93177" tIns="46589" rIns="93177" bIns="46589" numCol="1" anchor="t" anchorCtr="0" compatLnSpc="1"/>
          <a:lstStyle>
            <a:lvl1pPr algn="r">
              <a:defRPr sz="1200"/>
            </a:lvl1pPr>
          </a:lstStyle>
          <a:p>
            <a:endParaRPr lang="en-US"/>
          </a:p>
        </p:txBody>
      </p:sp>
      <p:sp>
        <p:nvSpPr>
          <p:cNvPr id="3174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ln>
          <a:effectLst/>
        </p:spPr>
      </p:sp>
      <p:sp>
        <p:nvSpPr>
          <p:cNvPr id="31749" name="Rectangle 5"/>
          <p:cNvSpPr>
            <a:spLocks noGrp="1" noChangeArrowheads="1"/>
          </p:cNvSpPr>
          <p:nvPr>
            <p:ph type="body" sz="quarter" idx="3"/>
          </p:nvPr>
        </p:nvSpPr>
        <p:spPr bwMode="auto">
          <a:xfrm>
            <a:off x="934720" y="4415790"/>
            <a:ext cx="5140960" cy="4183380"/>
          </a:xfrm>
          <a:prstGeom prst="rect">
            <a:avLst/>
          </a:prstGeom>
          <a:noFill/>
          <a:ln w="9525">
            <a:noFill/>
            <a:miter lim="800000"/>
          </a:ln>
          <a:effectLst/>
        </p:spPr>
        <p:txBody>
          <a:bodyPr vert="horz" wrap="square" lIns="93177" tIns="46589" rIns="93177" bIns="46589" numCol="1" anchor="t" anchorCtr="0" compatLnSpc="1"/>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smtClean="0"/>
          </a:p>
        </p:txBody>
      </p:sp>
      <p:sp>
        <p:nvSpPr>
          <p:cNvPr id="31750" name="Rectangle 6"/>
          <p:cNvSpPr>
            <a:spLocks noGrp="1" noChangeArrowheads="1"/>
          </p:cNvSpPr>
          <p:nvPr>
            <p:ph type="ftr" sz="quarter" idx="4"/>
          </p:nvPr>
        </p:nvSpPr>
        <p:spPr bwMode="auto">
          <a:xfrm>
            <a:off x="0" y="8831580"/>
            <a:ext cx="3037840" cy="464820"/>
          </a:xfrm>
          <a:prstGeom prst="rect">
            <a:avLst/>
          </a:prstGeom>
          <a:noFill/>
          <a:ln w="9525">
            <a:noFill/>
            <a:miter lim="800000"/>
          </a:ln>
          <a:effectLst/>
        </p:spPr>
        <p:txBody>
          <a:bodyPr vert="horz" wrap="square" lIns="93177" tIns="46589" rIns="93177" bIns="46589" numCol="1" anchor="b" anchorCtr="0" compatLnSpc="1"/>
          <a:lstStyle>
            <a:lvl1pPr>
              <a:defRPr sz="1200"/>
            </a:lvl1pPr>
          </a:lstStyle>
          <a:p>
            <a:endParaRPr lang="en-US"/>
          </a:p>
        </p:txBody>
      </p:sp>
      <p:sp>
        <p:nvSpPr>
          <p:cNvPr id="31751" name="Rectangle 7"/>
          <p:cNvSpPr>
            <a:spLocks noGrp="1" noChangeArrowheads="1"/>
          </p:cNvSpPr>
          <p:nvPr>
            <p:ph type="sldNum" sz="quarter" idx="5"/>
          </p:nvPr>
        </p:nvSpPr>
        <p:spPr bwMode="auto">
          <a:xfrm>
            <a:off x="3972560" y="8831580"/>
            <a:ext cx="3037840" cy="464820"/>
          </a:xfrm>
          <a:prstGeom prst="rect">
            <a:avLst/>
          </a:prstGeom>
          <a:noFill/>
          <a:ln w="9525">
            <a:noFill/>
            <a:miter lim="800000"/>
          </a:ln>
          <a:effectLst/>
        </p:spPr>
        <p:txBody>
          <a:bodyPr vert="horz" wrap="square" lIns="93177" tIns="46589" rIns="93177" bIns="46589" numCol="1" anchor="b" anchorCtr="0" compatLnSpc="1"/>
          <a:lstStyle>
            <a:lvl1pPr algn="r">
              <a:defRPr sz="1200"/>
            </a:lvl1pPr>
          </a:lstStyle>
          <a:p>
            <a:fld id="{8A4F6A53-8A37-49A2-8106-5C507966CD5A}" type="slidenum">
              <a:rPr lang="en-US"/>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DEB2CBC-CE77-4274-AC73-5B55C6B0B144}" type="slidenum">
              <a:rPr lang="en-US" smtClean="0"/>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C8FAA6-8CED-4F54-9F8A-E43B9C4FC713}"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5BB84-D433-4960-9E40-DD52A8C0B4F4}"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552C7F-53D2-47FA-AB34-25E27961A239}" type="slidenum">
              <a:rPr lang="en-US" smtClean="0"/>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74123837-B949-44A5-BFBC-751B2AF80041}"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83984-9696-4B8E-AFD4-1B7ED87F1926}" type="slidenum">
              <a:rPr lang="en-US" smtClean="0"/>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203B1D-8D3D-4945-BE19-0971994C3C8C}" type="slidenum">
              <a:rPr lang="en-US" smtClean="0"/>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D6C841-D5AE-4B2B-B956-CEDE6A7623F0}"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B35DB8-290D-47F2-ABDF-9B6375CEA30D}"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endParaRPr kumimoji="0" lang="en-US" smtClean="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A8DC25-2B5C-420B-AE58-1ABDADBDF218}" type="slidenum">
              <a:rPr lang="en-US" smtClean="0"/>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endParaRPr kumimoji="0" lang="en-US" smtClean="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7C5632F0-32D3-4058-8D67-144D3D7DAD9A}" type="slidenum">
              <a:rPr lang="en-US" smtClean="0"/>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4D18E75-C126-43D2-A70F-14ABC525DE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panose="05020102010507070707"/>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panose="05020102010507070707"/>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panose="05020102010507070707"/>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panose="05020102010507070707"/>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vmlDrawing" Target="../drawings/vmlDrawing7.vml"/><Relationship Id="rId7" Type="http://schemas.openxmlformats.org/officeDocument/2006/relationships/slideLayout" Target="../slideLayouts/slideLayout7.xml"/><Relationship Id="rId6" Type="http://schemas.openxmlformats.org/officeDocument/2006/relationships/image" Target="../media/image45.wmf"/><Relationship Id="rId5" Type="http://schemas.openxmlformats.org/officeDocument/2006/relationships/oleObject" Target="../embeddings/oleObject43.bin"/><Relationship Id="rId4" Type="http://schemas.openxmlformats.org/officeDocument/2006/relationships/image" Target="../media/image44.wmf"/><Relationship Id="rId3" Type="http://schemas.openxmlformats.org/officeDocument/2006/relationships/oleObject" Target="../embeddings/oleObject42.bin"/><Relationship Id="rId2" Type="http://schemas.openxmlformats.org/officeDocument/2006/relationships/image" Target="../media/image43.wmf"/><Relationship Id="rId1" Type="http://schemas.openxmlformats.org/officeDocument/2006/relationships/oleObject" Target="../embeddings/oleObject41.bin"/></Relationships>
</file>

<file path=ppt/slides/_rels/slide11.xml.rels><?xml version="1.0" encoding="UTF-8" standalone="yes"?>
<Relationships xmlns="http://schemas.openxmlformats.org/package/2006/relationships"><Relationship Id="rId9" Type="http://schemas.openxmlformats.org/officeDocument/2006/relationships/oleObject" Target="../embeddings/oleObject48.bin"/><Relationship Id="rId8" Type="http://schemas.openxmlformats.org/officeDocument/2006/relationships/image" Target="../media/image49.wmf"/><Relationship Id="rId7" Type="http://schemas.openxmlformats.org/officeDocument/2006/relationships/oleObject" Target="../embeddings/oleObject47.bin"/><Relationship Id="rId6" Type="http://schemas.openxmlformats.org/officeDocument/2006/relationships/image" Target="../media/image48.wmf"/><Relationship Id="rId5" Type="http://schemas.openxmlformats.org/officeDocument/2006/relationships/oleObject" Target="../embeddings/oleObject46.bin"/><Relationship Id="rId4" Type="http://schemas.openxmlformats.org/officeDocument/2006/relationships/image" Target="../media/image47.wmf"/><Relationship Id="rId3" Type="http://schemas.openxmlformats.org/officeDocument/2006/relationships/oleObject" Target="../embeddings/oleObject45.bin"/><Relationship Id="rId2" Type="http://schemas.openxmlformats.org/officeDocument/2006/relationships/image" Target="../media/image46.wmf"/><Relationship Id="rId19" Type="http://schemas.openxmlformats.org/officeDocument/2006/relationships/vmlDrawing" Target="../drawings/vmlDrawing8.vml"/><Relationship Id="rId18" Type="http://schemas.openxmlformats.org/officeDocument/2006/relationships/slideLayout" Target="../slideLayouts/slideLayout7.xml"/><Relationship Id="rId17" Type="http://schemas.openxmlformats.org/officeDocument/2006/relationships/image" Target="../media/image54.wmf"/><Relationship Id="rId16" Type="http://schemas.openxmlformats.org/officeDocument/2006/relationships/oleObject" Target="../embeddings/oleObject51.bin"/><Relationship Id="rId15" Type="http://schemas.openxmlformats.org/officeDocument/2006/relationships/image" Target="../media/image53.jpeg"/><Relationship Id="rId14" Type="http://schemas.openxmlformats.org/officeDocument/2006/relationships/image" Target="../media/image52.wmf"/><Relationship Id="rId13" Type="http://schemas.openxmlformats.org/officeDocument/2006/relationships/oleObject" Target="../embeddings/oleObject50.bin"/><Relationship Id="rId12" Type="http://schemas.openxmlformats.org/officeDocument/2006/relationships/image" Target="../media/image51.wmf"/><Relationship Id="rId11" Type="http://schemas.openxmlformats.org/officeDocument/2006/relationships/oleObject" Target="../embeddings/oleObject49.bin"/><Relationship Id="rId10" Type="http://schemas.openxmlformats.org/officeDocument/2006/relationships/image" Target="../media/image50.wmf"/><Relationship Id="rId1" Type="http://schemas.openxmlformats.org/officeDocument/2006/relationships/oleObject" Target="../embeddings/oleObject44.bin"/></Relationships>
</file>

<file path=ppt/slides/_rels/slide12.xml.rels><?xml version="1.0" encoding="UTF-8" standalone="yes"?>
<Relationships xmlns="http://schemas.openxmlformats.org/package/2006/relationships"><Relationship Id="rId7" Type="http://schemas.openxmlformats.org/officeDocument/2006/relationships/vmlDrawing" Target="../drawings/vmlDrawing9.vml"/><Relationship Id="rId6" Type="http://schemas.openxmlformats.org/officeDocument/2006/relationships/slideLayout" Target="../slideLayouts/slideLayout7.xml"/><Relationship Id="rId5" Type="http://schemas.openxmlformats.org/officeDocument/2006/relationships/image" Target="../media/image57.jpeg"/><Relationship Id="rId4" Type="http://schemas.openxmlformats.org/officeDocument/2006/relationships/image" Target="../media/image56.wmf"/><Relationship Id="rId3" Type="http://schemas.openxmlformats.org/officeDocument/2006/relationships/oleObject" Target="../embeddings/oleObject53.bin"/><Relationship Id="rId2" Type="http://schemas.openxmlformats.org/officeDocument/2006/relationships/image" Target="../media/image55.wmf"/><Relationship Id="rId1" Type="http://schemas.openxmlformats.org/officeDocument/2006/relationships/oleObject" Target="../embeddings/oleObject52.bin"/></Relationships>
</file>

<file path=ppt/slides/_rels/slide13.xml.rels><?xml version="1.0" encoding="UTF-8" standalone="yes"?>
<Relationships xmlns="http://schemas.openxmlformats.org/package/2006/relationships"><Relationship Id="rId9" Type="http://schemas.openxmlformats.org/officeDocument/2006/relationships/oleObject" Target="../embeddings/oleObject58.bin"/><Relationship Id="rId8" Type="http://schemas.openxmlformats.org/officeDocument/2006/relationships/image" Target="../media/image61.wmf"/><Relationship Id="rId7" Type="http://schemas.openxmlformats.org/officeDocument/2006/relationships/oleObject" Target="../embeddings/oleObject57.bin"/><Relationship Id="rId6" Type="http://schemas.openxmlformats.org/officeDocument/2006/relationships/image" Target="../media/image60.wmf"/><Relationship Id="rId5" Type="http://schemas.openxmlformats.org/officeDocument/2006/relationships/oleObject" Target="../embeddings/oleObject56.bin"/><Relationship Id="rId4" Type="http://schemas.openxmlformats.org/officeDocument/2006/relationships/image" Target="../media/image59.wmf"/><Relationship Id="rId3" Type="http://schemas.openxmlformats.org/officeDocument/2006/relationships/oleObject" Target="../embeddings/oleObject55.bin"/><Relationship Id="rId2" Type="http://schemas.openxmlformats.org/officeDocument/2006/relationships/image" Target="../media/image58.wmf"/><Relationship Id="rId14" Type="http://schemas.openxmlformats.org/officeDocument/2006/relationships/vmlDrawing" Target="../drawings/vmlDrawing10.vml"/><Relationship Id="rId13" Type="http://schemas.openxmlformats.org/officeDocument/2006/relationships/slideLayout" Target="../slideLayouts/slideLayout7.xml"/><Relationship Id="rId12" Type="http://schemas.openxmlformats.org/officeDocument/2006/relationships/image" Target="../media/image63.wmf"/><Relationship Id="rId11" Type="http://schemas.openxmlformats.org/officeDocument/2006/relationships/oleObject" Target="../embeddings/oleObject59.bin"/><Relationship Id="rId10" Type="http://schemas.openxmlformats.org/officeDocument/2006/relationships/image" Target="../media/image62.wmf"/><Relationship Id="rId1" Type="http://schemas.openxmlformats.org/officeDocument/2006/relationships/oleObject" Target="../embeddings/oleObject54.bin"/></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4.jpeg"/></Relationships>
</file>

<file path=ppt/slides/_rels/slide15.xml.rels><?xml version="1.0" encoding="UTF-8" standalone="yes"?>
<Relationships xmlns="http://schemas.openxmlformats.org/package/2006/relationships"><Relationship Id="rId9" Type="http://schemas.openxmlformats.org/officeDocument/2006/relationships/oleObject" Target="../embeddings/oleObject64.bin"/><Relationship Id="rId8" Type="http://schemas.openxmlformats.org/officeDocument/2006/relationships/image" Target="../media/image68.wmf"/><Relationship Id="rId7" Type="http://schemas.openxmlformats.org/officeDocument/2006/relationships/oleObject" Target="../embeddings/oleObject63.bin"/><Relationship Id="rId6" Type="http://schemas.openxmlformats.org/officeDocument/2006/relationships/image" Target="../media/image67.wmf"/><Relationship Id="rId5" Type="http://schemas.openxmlformats.org/officeDocument/2006/relationships/oleObject" Target="../embeddings/oleObject62.bin"/><Relationship Id="rId4" Type="http://schemas.openxmlformats.org/officeDocument/2006/relationships/image" Target="../media/image66.wmf"/><Relationship Id="rId3" Type="http://schemas.openxmlformats.org/officeDocument/2006/relationships/oleObject" Target="../embeddings/oleObject61.bin"/><Relationship Id="rId2" Type="http://schemas.openxmlformats.org/officeDocument/2006/relationships/image" Target="../media/image65.wmf"/><Relationship Id="rId14" Type="http://schemas.openxmlformats.org/officeDocument/2006/relationships/vmlDrawing" Target="../drawings/vmlDrawing11.vml"/><Relationship Id="rId13" Type="http://schemas.openxmlformats.org/officeDocument/2006/relationships/slideLayout" Target="../slideLayouts/slideLayout7.xml"/><Relationship Id="rId12" Type="http://schemas.openxmlformats.org/officeDocument/2006/relationships/image" Target="../media/image69.wmf"/><Relationship Id="rId11" Type="http://schemas.openxmlformats.org/officeDocument/2006/relationships/oleObject" Target="../embeddings/oleObject65.bin"/><Relationship Id="rId10" Type="http://schemas.openxmlformats.org/officeDocument/2006/relationships/image" Target="../media/image62.wmf"/><Relationship Id="rId1" Type="http://schemas.openxmlformats.org/officeDocument/2006/relationships/oleObject" Target="../embeddings/oleObject60.bin"/></Relationships>
</file>

<file path=ppt/slides/_rels/slide16.xml.rels><?xml version="1.0" encoding="UTF-8" standalone="yes"?>
<Relationships xmlns="http://schemas.openxmlformats.org/package/2006/relationships"><Relationship Id="rId9" Type="http://schemas.openxmlformats.org/officeDocument/2006/relationships/oleObject" Target="../embeddings/oleObject70.bin"/><Relationship Id="rId8" Type="http://schemas.openxmlformats.org/officeDocument/2006/relationships/image" Target="../media/image73.wmf"/><Relationship Id="rId7" Type="http://schemas.openxmlformats.org/officeDocument/2006/relationships/oleObject" Target="../embeddings/oleObject69.bin"/><Relationship Id="rId6" Type="http://schemas.openxmlformats.org/officeDocument/2006/relationships/image" Target="../media/image72.wmf"/><Relationship Id="rId5" Type="http://schemas.openxmlformats.org/officeDocument/2006/relationships/oleObject" Target="../embeddings/oleObject68.bin"/><Relationship Id="rId4" Type="http://schemas.openxmlformats.org/officeDocument/2006/relationships/image" Target="../media/image71.wmf"/><Relationship Id="rId3" Type="http://schemas.openxmlformats.org/officeDocument/2006/relationships/oleObject" Target="../embeddings/oleObject67.bin"/><Relationship Id="rId20" Type="http://schemas.openxmlformats.org/officeDocument/2006/relationships/vmlDrawing" Target="../drawings/vmlDrawing12.vml"/><Relationship Id="rId2" Type="http://schemas.openxmlformats.org/officeDocument/2006/relationships/image" Target="../media/image70.wmf"/><Relationship Id="rId19" Type="http://schemas.openxmlformats.org/officeDocument/2006/relationships/slideLayout" Target="../slideLayouts/slideLayout7.xml"/><Relationship Id="rId18" Type="http://schemas.openxmlformats.org/officeDocument/2006/relationships/image" Target="../media/image78.wmf"/><Relationship Id="rId17" Type="http://schemas.openxmlformats.org/officeDocument/2006/relationships/oleObject" Target="../embeddings/oleObject74.bin"/><Relationship Id="rId16" Type="http://schemas.openxmlformats.org/officeDocument/2006/relationships/image" Target="../media/image77.wmf"/><Relationship Id="rId15" Type="http://schemas.openxmlformats.org/officeDocument/2006/relationships/oleObject" Target="../embeddings/oleObject73.bin"/><Relationship Id="rId14" Type="http://schemas.openxmlformats.org/officeDocument/2006/relationships/image" Target="../media/image76.wmf"/><Relationship Id="rId13" Type="http://schemas.openxmlformats.org/officeDocument/2006/relationships/oleObject" Target="../embeddings/oleObject72.bin"/><Relationship Id="rId12" Type="http://schemas.openxmlformats.org/officeDocument/2006/relationships/image" Target="../media/image75.wmf"/><Relationship Id="rId11" Type="http://schemas.openxmlformats.org/officeDocument/2006/relationships/oleObject" Target="../embeddings/oleObject71.bin"/><Relationship Id="rId10" Type="http://schemas.openxmlformats.org/officeDocument/2006/relationships/image" Target="../media/image74.wmf"/><Relationship Id="rId1" Type="http://schemas.openxmlformats.org/officeDocument/2006/relationships/oleObject" Target="../embeddings/oleObject66.bin"/></Relationships>
</file>

<file path=ppt/slides/_rels/slide17.xml.rels><?xml version="1.0" encoding="UTF-8" standalone="yes"?>
<Relationships xmlns="http://schemas.openxmlformats.org/package/2006/relationships"><Relationship Id="rId9" Type="http://schemas.openxmlformats.org/officeDocument/2006/relationships/oleObject" Target="../embeddings/oleObject79.bin"/><Relationship Id="rId8" Type="http://schemas.openxmlformats.org/officeDocument/2006/relationships/image" Target="../media/image82.wmf"/><Relationship Id="rId7" Type="http://schemas.openxmlformats.org/officeDocument/2006/relationships/oleObject" Target="../embeddings/oleObject78.bin"/><Relationship Id="rId6" Type="http://schemas.openxmlformats.org/officeDocument/2006/relationships/image" Target="../media/image81.wmf"/><Relationship Id="rId5" Type="http://schemas.openxmlformats.org/officeDocument/2006/relationships/oleObject" Target="../embeddings/oleObject77.bin"/><Relationship Id="rId4" Type="http://schemas.openxmlformats.org/officeDocument/2006/relationships/image" Target="../media/image80.wmf"/><Relationship Id="rId3" Type="http://schemas.openxmlformats.org/officeDocument/2006/relationships/oleObject" Target="../embeddings/oleObject76.bin"/><Relationship Id="rId2" Type="http://schemas.openxmlformats.org/officeDocument/2006/relationships/image" Target="../media/image79.wmf"/><Relationship Id="rId12" Type="http://schemas.openxmlformats.org/officeDocument/2006/relationships/vmlDrawing" Target="../drawings/vmlDrawing13.vml"/><Relationship Id="rId11" Type="http://schemas.openxmlformats.org/officeDocument/2006/relationships/slideLayout" Target="../slideLayouts/slideLayout7.xml"/><Relationship Id="rId10" Type="http://schemas.openxmlformats.org/officeDocument/2006/relationships/image" Target="../media/image83.wmf"/><Relationship Id="rId1" Type="http://schemas.openxmlformats.org/officeDocument/2006/relationships/oleObject" Target="../embeddings/oleObject75.bin"/></Relationships>
</file>

<file path=ppt/slides/_rels/slide18.xml.rels><?xml version="1.0" encoding="UTF-8" standalone="yes"?>
<Relationships xmlns="http://schemas.openxmlformats.org/package/2006/relationships"><Relationship Id="rId9" Type="http://schemas.openxmlformats.org/officeDocument/2006/relationships/vmlDrawing" Target="../drawings/vmlDrawing14.vml"/><Relationship Id="rId8" Type="http://schemas.openxmlformats.org/officeDocument/2006/relationships/slideLayout" Target="../slideLayouts/slideLayout7.xml"/><Relationship Id="rId7" Type="http://schemas.openxmlformats.org/officeDocument/2006/relationships/image" Target="../media/image86.wmf"/><Relationship Id="rId6" Type="http://schemas.openxmlformats.org/officeDocument/2006/relationships/oleObject" Target="../embeddings/oleObject83.bin"/><Relationship Id="rId5" Type="http://schemas.openxmlformats.org/officeDocument/2006/relationships/image" Target="../media/image85.wmf"/><Relationship Id="rId4" Type="http://schemas.openxmlformats.org/officeDocument/2006/relationships/oleObject" Target="../embeddings/oleObject82.bin"/><Relationship Id="rId3" Type="http://schemas.openxmlformats.org/officeDocument/2006/relationships/oleObject" Target="../embeddings/oleObject81.bin"/><Relationship Id="rId2" Type="http://schemas.openxmlformats.org/officeDocument/2006/relationships/image" Target="../media/image84.wmf"/><Relationship Id="rId1" Type="http://schemas.openxmlformats.org/officeDocument/2006/relationships/oleObject" Target="../embeddings/oleObject80.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vmlDrawing" Target="../drawings/vmlDrawing1.vml"/><Relationship Id="rId7" Type="http://schemas.openxmlformats.org/officeDocument/2006/relationships/slideLayout" Target="../slideLayouts/slideLayout7.xml"/><Relationship Id="rId6" Type="http://schemas.openxmlformats.org/officeDocument/2006/relationships/oleObject" Target="../embeddings/oleObject3.bin"/><Relationship Id="rId5" Type="http://schemas.openxmlformats.org/officeDocument/2006/relationships/image" Target="../media/image4.wmf"/><Relationship Id="rId4" Type="http://schemas.openxmlformats.org/officeDocument/2006/relationships/oleObject" Target="../embeddings/oleObject2.bin"/><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9" Type="http://schemas.openxmlformats.org/officeDocument/2006/relationships/oleObject" Target="../embeddings/oleObject8.bin"/><Relationship Id="rId8" Type="http://schemas.openxmlformats.org/officeDocument/2006/relationships/image" Target="../media/image8.wmf"/><Relationship Id="rId7" Type="http://schemas.openxmlformats.org/officeDocument/2006/relationships/oleObject" Target="../embeddings/oleObject7.bin"/><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 Id="rId3" Type="http://schemas.openxmlformats.org/officeDocument/2006/relationships/oleObject" Target="../embeddings/oleObject5.bin"/><Relationship Id="rId2" Type="http://schemas.openxmlformats.org/officeDocument/2006/relationships/image" Target="../media/image5.wmf"/><Relationship Id="rId18" Type="http://schemas.openxmlformats.org/officeDocument/2006/relationships/vmlDrawing" Target="../drawings/vmlDrawing2.vml"/><Relationship Id="rId17" Type="http://schemas.openxmlformats.org/officeDocument/2006/relationships/slideLayout" Target="../slideLayouts/slideLayout7.xml"/><Relationship Id="rId16" Type="http://schemas.openxmlformats.org/officeDocument/2006/relationships/image" Target="../media/image12.wmf"/><Relationship Id="rId15" Type="http://schemas.openxmlformats.org/officeDocument/2006/relationships/oleObject" Target="../embeddings/oleObject11.bin"/><Relationship Id="rId14" Type="http://schemas.openxmlformats.org/officeDocument/2006/relationships/image" Target="../media/image11.wmf"/><Relationship Id="rId13" Type="http://schemas.openxmlformats.org/officeDocument/2006/relationships/oleObject" Target="../embeddings/oleObject10.bin"/><Relationship Id="rId12" Type="http://schemas.openxmlformats.org/officeDocument/2006/relationships/image" Target="../media/image10.wmf"/><Relationship Id="rId11" Type="http://schemas.openxmlformats.org/officeDocument/2006/relationships/oleObject" Target="../embeddings/oleObject9.bin"/><Relationship Id="rId10" Type="http://schemas.openxmlformats.org/officeDocument/2006/relationships/image" Target="../media/image9.wmf"/><Relationship Id="rId1"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9" Type="http://schemas.openxmlformats.org/officeDocument/2006/relationships/oleObject" Target="../embeddings/oleObject15.bin"/><Relationship Id="rId8" Type="http://schemas.openxmlformats.org/officeDocument/2006/relationships/image" Target="../media/image17.wmf"/><Relationship Id="rId7" Type="http://schemas.openxmlformats.org/officeDocument/2006/relationships/oleObject" Target="../embeddings/oleObject14.bin"/><Relationship Id="rId6" Type="http://schemas.openxmlformats.org/officeDocument/2006/relationships/image" Target="../media/image16.wmf"/><Relationship Id="rId5" Type="http://schemas.openxmlformats.org/officeDocument/2006/relationships/oleObject" Target="../embeddings/oleObject13.bin"/><Relationship Id="rId4" Type="http://schemas.openxmlformats.org/officeDocument/2006/relationships/image" Target="../media/image15.wmf"/><Relationship Id="rId3" Type="http://schemas.openxmlformats.org/officeDocument/2006/relationships/oleObject" Target="../embeddings/oleObject12.bin"/><Relationship Id="rId2" Type="http://schemas.openxmlformats.org/officeDocument/2006/relationships/image" Target="../media/image14.png"/><Relationship Id="rId16" Type="http://schemas.openxmlformats.org/officeDocument/2006/relationships/vmlDrawing" Target="../drawings/vmlDrawing3.vml"/><Relationship Id="rId15" Type="http://schemas.openxmlformats.org/officeDocument/2006/relationships/slideLayout" Target="../slideLayouts/slideLayout7.xml"/><Relationship Id="rId14" Type="http://schemas.openxmlformats.org/officeDocument/2006/relationships/image" Target="../media/image20.wmf"/><Relationship Id="rId13" Type="http://schemas.openxmlformats.org/officeDocument/2006/relationships/oleObject" Target="../embeddings/oleObject17.bin"/><Relationship Id="rId12" Type="http://schemas.openxmlformats.org/officeDocument/2006/relationships/image" Target="../media/image19.wmf"/><Relationship Id="rId11" Type="http://schemas.openxmlformats.org/officeDocument/2006/relationships/oleObject" Target="../embeddings/oleObject16.bin"/><Relationship Id="rId10" Type="http://schemas.openxmlformats.org/officeDocument/2006/relationships/image" Target="../media/image18.wmf"/><Relationship Id="rId1" Type="http://schemas.openxmlformats.org/officeDocument/2006/relationships/image" Target="../media/image13.png"/></Relationships>
</file>

<file path=ppt/slides/_rels/slide7.xml.rels><?xml version="1.0" encoding="UTF-8" standalone="yes"?>
<Relationships xmlns="http://schemas.openxmlformats.org/package/2006/relationships"><Relationship Id="rId9" Type="http://schemas.openxmlformats.org/officeDocument/2006/relationships/oleObject" Target="../embeddings/oleObject22.bin"/><Relationship Id="rId8" Type="http://schemas.openxmlformats.org/officeDocument/2006/relationships/image" Target="../media/image24.wmf"/><Relationship Id="rId7" Type="http://schemas.openxmlformats.org/officeDocument/2006/relationships/oleObject" Target="../embeddings/oleObject21.bin"/><Relationship Id="rId6" Type="http://schemas.openxmlformats.org/officeDocument/2006/relationships/image" Target="../media/image23.wmf"/><Relationship Id="rId5" Type="http://schemas.openxmlformats.org/officeDocument/2006/relationships/oleObject" Target="../embeddings/oleObject20.bin"/><Relationship Id="rId4" Type="http://schemas.openxmlformats.org/officeDocument/2006/relationships/image" Target="../media/image22.wmf"/><Relationship Id="rId3" Type="http://schemas.openxmlformats.org/officeDocument/2006/relationships/oleObject" Target="../embeddings/oleObject19.bin"/><Relationship Id="rId24" Type="http://schemas.openxmlformats.org/officeDocument/2006/relationships/vmlDrawing" Target="../drawings/vmlDrawing4.vml"/><Relationship Id="rId23" Type="http://schemas.openxmlformats.org/officeDocument/2006/relationships/slideLayout" Target="../slideLayouts/slideLayout7.xml"/><Relationship Id="rId22" Type="http://schemas.openxmlformats.org/officeDocument/2006/relationships/image" Target="../media/image31.wmf"/><Relationship Id="rId21" Type="http://schemas.openxmlformats.org/officeDocument/2006/relationships/oleObject" Target="../embeddings/oleObject28.bin"/><Relationship Id="rId20" Type="http://schemas.openxmlformats.org/officeDocument/2006/relationships/image" Target="../media/image30.wmf"/><Relationship Id="rId2" Type="http://schemas.openxmlformats.org/officeDocument/2006/relationships/image" Target="../media/image21.wmf"/><Relationship Id="rId19" Type="http://schemas.openxmlformats.org/officeDocument/2006/relationships/oleObject" Target="../embeddings/oleObject27.bin"/><Relationship Id="rId18" Type="http://schemas.openxmlformats.org/officeDocument/2006/relationships/image" Target="../media/image29.wmf"/><Relationship Id="rId17" Type="http://schemas.openxmlformats.org/officeDocument/2006/relationships/oleObject" Target="../embeddings/oleObject26.bin"/><Relationship Id="rId16" Type="http://schemas.openxmlformats.org/officeDocument/2006/relationships/image" Target="../media/image28.wmf"/><Relationship Id="rId15" Type="http://schemas.openxmlformats.org/officeDocument/2006/relationships/oleObject" Target="../embeddings/oleObject25.bin"/><Relationship Id="rId14" Type="http://schemas.openxmlformats.org/officeDocument/2006/relationships/image" Target="../media/image27.wmf"/><Relationship Id="rId13" Type="http://schemas.openxmlformats.org/officeDocument/2006/relationships/oleObject" Target="../embeddings/oleObject24.bin"/><Relationship Id="rId12" Type="http://schemas.openxmlformats.org/officeDocument/2006/relationships/image" Target="../media/image26.wmf"/><Relationship Id="rId11" Type="http://schemas.openxmlformats.org/officeDocument/2006/relationships/oleObject" Target="../embeddings/oleObject23.bin"/><Relationship Id="rId10" Type="http://schemas.openxmlformats.org/officeDocument/2006/relationships/image" Target="../media/image25.wmf"/><Relationship Id="rId1" Type="http://schemas.openxmlformats.org/officeDocument/2006/relationships/oleObject" Target="../embeddings/oleObject18.bin"/></Relationships>
</file>

<file path=ppt/slides/_rels/slide8.xml.rels><?xml version="1.0" encoding="UTF-8" standalone="yes"?>
<Relationships xmlns="http://schemas.openxmlformats.org/package/2006/relationships"><Relationship Id="rId9" Type="http://schemas.openxmlformats.org/officeDocument/2006/relationships/oleObject" Target="../embeddings/oleObject33.bin"/><Relationship Id="rId8" Type="http://schemas.openxmlformats.org/officeDocument/2006/relationships/image" Target="../media/image35.wmf"/><Relationship Id="rId7" Type="http://schemas.openxmlformats.org/officeDocument/2006/relationships/oleObject" Target="../embeddings/oleObject32.bin"/><Relationship Id="rId6" Type="http://schemas.openxmlformats.org/officeDocument/2006/relationships/image" Target="../media/image34.wmf"/><Relationship Id="rId5" Type="http://schemas.openxmlformats.org/officeDocument/2006/relationships/oleObject" Target="../embeddings/oleObject31.bin"/><Relationship Id="rId4" Type="http://schemas.openxmlformats.org/officeDocument/2006/relationships/image" Target="../media/image33.wmf"/><Relationship Id="rId3" Type="http://schemas.openxmlformats.org/officeDocument/2006/relationships/oleObject" Target="../embeddings/oleObject30.bin"/><Relationship Id="rId22" Type="http://schemas.openxmlformats.org/officeDocument/2006/relationships/vmlDrawing" Target="../drawings/vmlDrawing5.vml"/><Relationship Id="rId21" Type="http://schemas.openxmlformats.org/officeDocument/2006/relationships/slideLayout" Target="../slideLayouts/slideLayout7.xml"/><Relationship Id="rId20" Type="http://schemas.openxmlformats.org/officeDocument/2006/relationships/image" Target="../media/image41.wmf"/><Relationship Id="rId2" Type="http://schemas.openxmlformats.org/officeDocument/2006/relationships/image" Target="../media/image32.wmf"/><Relationship Id="rId19" Type="http://schemas.openxmlformats.org/officeDocument/2006/relationships/oleObject" Target="../embeddings/oleObject38.bin"/><Relationship Id="rId18" Type="http://schemas.openxmlformats.org/officeDocument/2006/relationships/image" Target="../media/image40.wmf"/><Relationship Id="rId17" Type="http://schemas.openxmlformats.org/officeDocument/2006/relationships/oleObject" Target="../embeddings/oleObject37.bin"/><Relationship Id="rId16" Type="http://schemas.openxmlformats.org/officeDocument/2006/relationships/image" Target="../media/image39.wmf"/><Relationship Id="rId15" Type="http://schemas.openxmlformats.org/officeDocument/2006/relationships/oleObject" Target="../embeddings/oleObject36.bin"/><Relationship Id="rId14" Type="http://schemas.openxmlformats.org/officeDocument/2006/relationships/image" Target="../media/image38.wmf"/><Relationship Id="rId13" Type="http://schemas.openxmlformats.org/officeDocument/2006/relationships/oleObject" Target="../embeddings/oleObject35.bin"/><Relationship Id="rId12" Type="http://schemas.openxmlformats.org/officeDocument/2006/relationships/image" Target="../media/image37.wmf"/><Relationship Id="rId11" Type="http://schemas.openxmlformats.org/officeDocument/2006/relationships/oleObject" Target="../embeddings/oleObject34.bin"/><Relationship Id="rId10" Type="http://schemas.openxmlformats.org/officeDocument/2006/relationships/image" Target="../media/image36.wmf"/><Relationship Id="rId1" Type="http://schemas.openxmlformats.org/officeDocument/2006/relationships/oleObject" Target="../embeddings/oleObject29.bin"/></Relationships>
</file>

<file path=ppt/slides/_rels/slide9.xml.rels><?xml version="1.0" encoding="UTF-8" standalone="yes"?>
<Relationships xmlns="http://schemas.openxmlformats.org/package/2006/relationships"><Relationship Id="rId6" Type="http://schemas.openxmlformats.org/officeDocument/2006/relationships/vmlDrawing" Target="../drawings/vmlDrawing6.vml"/><Relationship Id="rId5" Type="http://schemas.openxmlformats.org/officeDocument/2006/relationships/slideLayout" Target="../slideLayouts/slideLayout7.xml"/><Relationship Id="rId4" Type="http://schemas.openxmlformats.org/officeDocument/2006/relationships/image" Target="../media/image41.wmf"/><Relationship Id="rId3" Type="http://schemas.openxmlformats.org/officeDocument/2006/relationships/oleObject" Target="../embeddings/oleObject40.bin"/><Relationship Id="rId2" Type="http://schemas.openxmlformats.org/officeDocument/2006/relationships/image" Target="../media/image42.wmf"/><Relationship Id="rId1" Type="http://schemas.openxmlformats.org/officeDocument/2006/relationships/oleObject" Target="../embeddings/oleObject3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304800" y="457200"/>
            <a:ext cx="7620000" cy="838200"/>
          </a:xfrm>
        </p:spPr>
        <p:txBody>
          <a:bodyPr>
            <a:normAutofit/>
          </a:bodyPr>
          <a:lstStyle/>
          <a:p>
            <a:r>
              <a:rPr lang="en-US" sz="2800" dirty="0">
                <a:solidFill>
                  <a:srgbClr val="FF0000"/>
                </a:solidFill>
                <a:latin typeface="Arial Black" panose="020B0A04020102020204" pitchFamily="34" charset="0"/>
                <a:ea typeface="+mn-ea"/>
                <a:cs typeface="Times New Roman" panose="02020603050405020304" pitchFamily="18" charset="0"/>
              </a:rPr>
              <a:t>Unit 12</a:t>
            </a:r>
            <a:r>
              <a:rPr lang="en-US" sz="2800" dirty="0" smtClean="0">
                <a:solidFill>
                  <a:srgbClr val="FF0000"/>
                </a:solidFill>
                <a:latin typeface="Arial Black" panose="020B0A04020102020204" pitchFamily="34" charset="0"/>
                <a:ea typeface="+mn-ea"/>
                <a:cs typeface="Times New Roman" panose="02020603050405020304" pitchFamily="18" charset="0"/>
              </a:rPr>
              <a:t>:  Kinetic theory of gases </a:t>
            </a:r>
            <a:endParaRPr lang="en-US" sz="2800" dirty="0">
              <a:solidFill>
                <a:srgbClr val="FF0000"/>
              </a:solidFill>
              <a:latin typeface="Arial Black" panose="020B0A04020102020204" pitchFamily="34" charset="0"/>
              <a:ea typeface="+mn-ea"/>
              <a:cs typeface="Times New Roman" panose="02020603050405020304" pitchFamily="18" charset="0"/>
            </a:endParaRPr>
          </a:p>
        </p:txBody>
      </p:sp>
      <p:sp>
        <p:nvSpPr>
          <p:cNvPr id="5" name="Rectangle 2"/>
          <p:cNvSpPr txBox="1">
            <a:spLocks noChangeArrowheads="1"/>
          </p:cNvSpPr>
          <p:nvPr/>
        </p:nvSpPr>
        <p:spPr bwMode="auto">
          <a:xfrm>
            <a:off x="457200" y="2514600"/>
            <a:ext cx="8077200" cy="3048000"/>
          </a:xfrm>
          <a:prstGeom prst="rect">
            <a:avLst/>
          </a:prstGeom>
          <a:noFill/>
          <a:ln w="9525">
            <a:noFill/>
            <a:miter lim="800000"/>
          </a:ln>
          <a:effectLst/>
        </p:spPr>
        <p:txBody>
          <a:bodyPr vert="horz" wrap="square" lIns="91440" tIns="45720" rIns="91440" bIns="45720" numCol="1" anchor="ctr" anchorCtr="0" compatLnSpc="1"/>
          <a:lstStyle/>
          <a:p>
            <a:pPr lvl="0">
              <a:defRPr/>
            </a:pPr>
            <a:r>
              <a:rPr lang="en-US" dirty="0" smtClean="0">
                <a:solidFill>
                  <a:srgbClr val="0033CC"/>
                </a:solidFill>
                <a:latin typeface="Arial Black" panose="020B0A04020102020204" pitchFamily="34" charset="0"/>
                <a:cs typeface="Times New Roman" panose="02020603050405020304" pitchFamily="18" charset="0"/>
              </a:rPr>
              <a:t>12.1 </a:t>
            </a:r>
            <a:r>
              <a:rPr lang="en-GB" dirty="0" smtClean="0">
                <a:solidFill>
                  <a:srgbClr val="0033CC"/>
                </a:solidFill>
                <a:latin typeface="Arial Black" panose="020B0A04020102020204" pitchFamily="34" charset="0"/>
                <a:cs typeface="Times New Roman" panose="02020603050405020304" pitchFamily="18" charset="0"/>
              </a:rPr>
              <a:t>Basic principles of the kinetic theory of </a:t>
            </a:r>
            <a:endParaRPr lang="en-GB" dirty="0" smtClean="0">
              <a:solidFill>
                <a:srgbClr val="0033CC"/>
              </a:solidFill>
              <a:latin typeface="Arial Black" panose="020B0A04020102020204" pitchFamily="34" charset="0"/>
              <a:cs typeface="Times New Roman" panose="02020603050405020304" pitchFamily="18" charset="0"/>
            </a:endParaRPr>
          </a:p>
          <a:p>
            <a:pPr lvl="0">
              <a:defRPr/>
            </a:pPr>
            <a:r>
              <a:rPr lang="en-GB" dirty="0" smtClean="0">
                <a:solidFill>
                  <a:srgbClr val="0033CC"/>
                </a:solidFill>
                <a:latin typeface="Arial Black" panose="020B0A04020102020204" pitchFamily="34" charset="0"/>
                <a:cs typeface="Times New Roman" panose="02020603050405020304" pitchFamily="18" charset="0"/>
              </a:rPr>
              <a:t>      gases </a:t>
            </a:r>
            <a:endParaRPr lang="en-US" dirty="0" smtClean="0">
              <a:solidFill>
                <a:srgbClr val="0033CC"/>
              </a:solidFill>
              <a:latin typeface="Arial Black" panose="020B0A04020102020204" pitchFamily="34"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endParaRPr lang="en-US" dirty="0" smtClean="0">
              <a:solidFill>
                <a:srgbClr val="0033CC"/>
              </a:solidFill>
              <a:latin typeface="Arial Black" panose="020B0A04020102020204" pitchFamily="34" charset="0"/>
              <a:cs typeface="Times New Roman" panose="02020603050405020304" pitchFamily="18" charset="0"/>
            </a:endParaRPr>
          </a:p>
          <a:p>
            <a:pPr lvl="0">
              <a:defRPr/>
            </a:pPr>
            <a:r>
              <a:rPr lang="en-US" dirty="0" smtClean="0">
                <a:solidFill>
                  <a:srgbClr val="0033CC"/>
                </a:solidFill>
                <a:latin typeface="Arial Black" panose="020B0A04020102020204" pitchFamily="34" charset="0"/>
                <a:cs typeface="Times New Roman" panose="02020603050405020304" pitchFamily="18" charset="0"/>
              </a:rPr>
              <a:t>12.2 </a:t>
            </a:r>
            <a:r>
              <a:rPr lang="en-GB" dirty="0" smtClean="0">
                <a:solidFill>
                  <a:srgbClr val="0033CC"/>
                </a:solidFill>
                <a:latin typeface="Arial Black" panose="020B0A04020102020204" pitchFamily="34" charset="0"/>
                <a:cs typeface="Times New Roman" panose="02020603050405020304" pitchFamily="18" charset="0"/>
              </a:rPr>
              <a:t>Fundamental equation of kinetic theory of</a:t>
            </a:r>
            <a:endParaRPr lang="en-GB" dirty="0" smtClean="0">
              <a:solidFill>
                <a:srgbClr val="0033CC"/>
              </a:solidFill>
              <a:latin typeface="Arial Black" panose="020B0A04020102020204" pitchFamily="34" charset="0"/>
              <a:cs typeface="Times New Roman" panose="02020603050405020304" pitchFamily="18" charset="0"/>
            </a:endParaRPr>
          </a:p>
          <a:p>
            <a:pPr lvl="0">
              <a:defRPr/>
            </a:pPr>
            <a:r>
              <a:rPr lang="en-GB" dirty="0" smtClean="0">
                <a:solidFill>
                  <a:srgbClr val="0033CC"/>
                </a:solidFill>
                <a:latin typeface="Arial Black" panose="020B0A04020102020204" pitchFamily="34" charset="0"/>
                <a:cs typeface="Times New Roman" panose="02020603050405020304" pitchFamily="18" charset="0"/>
              </a:rPr>
              <a:t>      ideal gases</a:t>
            </a:r>
            <a:endParaRPr lang="en-GB" dirty="0" smtClean="0">
              <a:solidFill>
                <a:srgbClr val="0033CC"/>
              </a:solidFill>
              <a:latin typeface="Arial Black" panose="020B0A04020102020204" pitchFamily="34" charset="0"/>
              <a:cs typeface="Times New Roman" panose="02020603050405020304" pitchFamily="18" charset="0"/>
            </a:endParaRPr>
          </a:p>
          <a:p>
            <a:pPr lvl="0">
              <a:defRPr/>
            </a:pPr>
            <a:endParaRPr lang="en-US" dirty="0" smtClean="0">
              <a:solidFill>
                <a:srgbClr val="0033CC"/>
              </a:solidFill>
              <a:latin typeface="Arial Black" panose="020B0A04020102020204" pitchFamily="34" charset="0"/>
              <a:cs typeface="Times New Roman" panose="02020603050405020304" pitchFamily="18" charset="0"/>
            </a:endParaRPr>
          </a:p>
          <a:p>
            <a:pPr lvl="0">
              <a:defRPr/>
            </a:pPr>
            <a:r>
              <a:rPr lang="en-US" dirty="0" smtClean="0">
                <a:solidFill>
                  <a:srgbClr val="0033CC"/>
                </a:solidFill>
                <a:latin typeface="Arial Black" panose="020B0A04020102020204" pitchFamily="34" charset="0"/>
                <a:cs typeface="Times New Roman" panose="02020603050405020304" pitchFamily="18" charset="0"/>
              </a:rPr>
              <a:t>12.3</a:t>
            </a:r>
            <a:r>
              <a:rPr lang="en-GB" dirty="0" smtClean="0">
                <a:solidFill>
                  <a:srgbClr val="0033CC"/>
                </a:solidFill>
                <a:latin typeface="Arial Black" panose="020B0A04020102020204" pitchFamily="34" charset="0"/>
                <a:cs typeface="Times New Roman" panose="02020603050405020304" pitchFamily="18" charset="0"/>
              </a:rPr>
              <a:t> Maxwell’s law on the distribution of</a:t>
            </a:r>
            <a:endParaRPr lang="en-GB" dirty="0" smtClean="0">
              <a:solidFill>
                <a:srgbClr val="0033CC"/>
              </a:solidFill>
              <a:latin typeface="Arial Black" panose="020B0A04020102020204" pitchFamily="34" charset="0"/>
              <a:cs typeface="Times New Roman" panose="02020603050405020304" pitchFamily="18" charset="0"/>
            </a:endParaRPr>
          </a:p>
          <a:p>
            <a:pPr lvl="0">
              <a:defRPr/>
            </a:pPr>
            <a:r>
              <a:rPr lang="en-GB" dirty="0" smtClean="0">
                <a:solidFill>
                  <a:srgbClr val="0033CC"/>
                </a:solidFill>
                <a:latin typeface="Arial Black" panose="020B0A04020102020204" pitchFamily="34" charset="0"/>
                <a:cs typeface="Times New Roman" panose="02020603050405020304" pitchFamily="18" charset="0"/>
              </a:rPr>
              <a:t>      molecules in an ideal gas according to the</a:t>
            </a:r>
            <a:endParaRPr lang="en-GB" dirty="0" smtClean="0">
              <a:solidFill>
                <a:srgbClr val="0033CC"/>
              </a:solidFill>
              <a:latin typeface="Arial Black" panose="020B0A04020102020204" pitchFamily="34" charset="0"/>
              <a:cs typeface="Times New Roman" panose="02020603050405020304" pitchFamily="18" charset="0"/>
            </a:endParaRPr>
          </a:p>
          <a:p>
            <a:pPr lvl="0">
              <a:defRPr/>
            </a:pPr>
            <a:r>
              <a:rPr lang="en-GB" dirty="0" smtClean="0">
                <a:solidFill>
                  <a:srgbClr val="0033CC"/>
                </a:solidFill>
                <a:latin typeface="Arial Black" panose="020B0A04020102020204" pitchFamily="34" charset="0"/>
                <a:cs typeface="Times New Roman" panose="02020603050405020304" pitchFamily="18" charset="0"/>
              </a:rPr>
              <a:t>      velocities and energies of thermal motion </a:t>
            </a:r>
            <a:endParaRPr lang="en-US" dirty="0" smtClean="0">
              <a:solidFill>
                <a:srgbClr val="0033CC"/>
              </a:solidFill>
              <a:latin typeface="Arial Black" panose="020B0A04020102020204" pitchFamily="34"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endParaRPr lang="en-US" dirty="0" smtClean="0">
              <a:solidFill>
                <a:srgbClr val="0033CC"/>
              </a:solidFill>
              <a:latin typeface="Arial Black" panose="020B0A04020102020204" pitchFamily="34" charset="0"/>
              <a:cs typeface="Times New Roman" panose="02020603050405020304" pitchFamily="18" charset="0"/>
            </a:endParaRPr>
          </a:p>
          <a:p>
            <a:pPr lvl="0">
              <a:defRPr/>
            </a:pPr>
            <a:r>
              <a:rPr lang="en-US" dirty="0" smtClean="0">
                <a:solidFill>
                  <a:srgbClr val="0033CC"/>
                </a:solidFill>
                <a:latin typeface="Arial Black" panose="020B0A04020102020204" pitchFamily="34" charset="0"/>
                <a:cs typeface="Times New Roman" panose="02020603050405020304" pitchFamily="18" charset="0"/>
              </a:rPr>
              <a:t>12.4 </a:t>
            </a:r>
            <a:r>
              <a:rPr lang="en-GB" dirty="0" smtClean="0">
                <a:solidFill>
                  <a:srgbClr val="0033CC"/>
                </a:solidFill>
                <a:latin typeface="Arial Black" panose="020B0A04020102020204" pitchFamily="34" charset="0"/>
                <a:cs typeface="Times New Roman" panose="02020603050405020304" pitchFamily="18" charset="0"/>
              </a:rPr>
              <a:t>Barometric formula and Boltzmann’s </a:t>
            </a:r>
            <a:endParaRPr lang="en-GB" dirty="0" smtClean="0">
              <a:solidFill>
                <a:srgbClr val="0033CC"/>
              </a:solidFill>
              <a:latin typeface="Arial Black" panose="020B0A04020102020204" pitchFamily="34" charset="0"/>
              <a:cs typeface="Times New Roman" panose="02020603050405020304" pitchFamily="18" charset="0"/>
            </a:endParaRPr>
          </a:p>
          <a:p>
            <a:pPr lvl="0">
              <a:defRPr/>
            </a:pPr>
            <a:r>
              <a:rPr lang="en-GB" dirty="0" smtClean="0">
                <a:solidFill>
                  <a:srgbClr val="0033CC"/>
                </a:solidFill>
                <a:latin typeface="Arial Black" panose="020B0A04020102020204" pitchFamily="34" charset="0"/>
                <a:cs typeface="Times New Roman" panose="02020603050405020304" pitchFamily="18" charset="0"/>
              </a:rPr>
              <a:t>      distribution</a:t>
            </a:r>
            <a:endParaRPr lang="en-US" dirty="0" smtClean="0">
              <a:solidFill>
                <a:srgbClr val="0033CC"/>
              </a:solidFill>
              <a:latin typeface="Arial Black" panose="020B0A04020102020204" pitchFamily="34"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endParaRPr lang="en-US" dirty="0" smtClean="0">
              <a:solidFill>
                <a:srgbClr val="0033CC"/>
              </a:solidFill>
              <a:latin typeface="Arial Black" panose="020B0A0402010202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E3B35DB8-290D-47F2-ABDF-9B6375CEA30D}" type="slidenum">
              <a:rPr lang="en-US" smtClean="0"/>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3" name="Rectangle 2"/>
          <p:cNvSpPr/>
          <p:nvPr/>
        </p:nvSpPr>
        <p:spPr>
          <a:xfrm>
            <a:off x="457200" y="457200"/>
            <a:ext cx="8077200" cy="1198880"/>
          </a:xfrm>
          <a:prstGeom prst="rect">
            <a:avLst/>
          </a:prstGeom>
        </p:spPr>
        <p:txBody>
          <a:bodyPr wrap="square">
            <a:spAutoFit/>
          </a:bodyPr>
          <a:lstStyle/>
          <a:p>
            <a:pPr lvl="0">
              <a:defRPr/>
            </a:pPr>
            <a:r>
              <a:rPr lang="en-US" dirty="0" smtClean="0">
                <a:solidFill>
                  <a:srgbClr val="0033CC"/>
                </a:solidFill>
                <a:latin typeface="Arial Black" panose="020B0A04020102020204" pitchFamily="34" charset="0"/>
                <a:cs typeface="Times New Roman" panose="02020603050405020304" pitchFamily="18" charset="0"/>
              </a:rPr>
              <a:t>12.3 </a:t>
            </a:r>
            <a:r>
              <a:rPr lang="en-GB" dirty="0" smtClean="0">
                <a:solidFill>
                  <a:srgbClr val="0033CC"/>
                </a:solidFill>
                <a:latin typeface="Arial Black" panose="020B0A04020102020204" pitchFamily="34" charset="0"/>
                <a:cs typeface="Times New Roman" panose="02020603050405020304" pitchFamily="18" charset="0"/>
              </a:rPr>
              <a:t>Maxwell’s law on the distribution of</a:t>
            </a:r>
            <a:endParaRPr lang="en-GB" dirty="0" smtClean="0">
              <a:solidFill>
                <a:srgbClr val="0033CC"/>
              </a:solidFill>
              <a:latin typeface="Arial Black" panose="020B0A04020102020204" pitchFamily="34" charset="0"/>
              <a:cs typeface="Times New Roman" panose="02020603050405020304" pitchFamily="18" charset="0"/>
            </a:endParaRPr>
          </a:p>
          <a:p>
            <a:pPr lvl="0">
              <a:defRPr/>
            </a:pPr>
            <a:r>
              <a:rPr lang="en-GB" dirty="0" smtClean="0">
                <a:solidFill>
                  <a:srgbClr val="0033CC"/>
                </a:solidFill>
                <a:latin typeface="Arial Black" panose="020B0A04020102020204" pitchFamily="34" charset="0"/>
                <a:cs typeface="Times New Roman" panose="02020603050405020304" pitchFamily="18" charset="0"/>
              </a:rPr>
              <a:t>      molecules in an ideal gas according to the</a:t>
            </a:r>
            <a:endParaRPr lang="en-GB" dirty="0" smtClean="0">
              <a:solidFill>
                <a:srgbClr val="0033CC"/>
              </a:solidFill>
              <a:latin typeface="Arial Black" panose="020B0A04020102020204" pitchFamily="34" charset="0"/>
              <a:cs typeface="Times New Roman" panose="02020603050405020304" pitchFamily="18" charset="0"/>
            </a:endParaRPr>
          </a:p>
          <a:p>
            <a:pPr lvl="0">
              <a:defRPr/>
            </a:pPr>
            <a:r>
              <a:rPr lang="en-GB" dirty="0" smtClean="0">
                <a:solidFill>
                  <a:srgbClr val="0033CC"/>
                </a:solidFill>
                <a:latin typeface="Arial Black" panose="020B0A04020102020204" pitchFamily="34" charset="0"/>
                <a:cs typeface="Times New Roman" panose="02020603050405020304" pitchFamily="18" charset="0"/>
              </a:rPr>
              <a:t>      velocities and energies of thermal motion </a:t>
            </a:r>
            <a:endParaRPr lang="en-US" dirty="0" smtClean="0">
              <a:solidFill>
                <a:srgbClr val="0033CC"/>
              </a:solidFill>
              <a:latin typeface="Arial Black" panose="020B0A04020102020204" pitchFamily="34" charset="0"/>
              <a:cs typeface="Times New Roman" panose="02020603050405020304" pitchFamily="18" charset="0"/>
            </a:endParaRPr>
          </a:p>
        </p:txBody>
      </p:sp>
      <p:sp>
        <p:nvSpPr>
          <p:cNvPr id="4" name="Rectangle 3"/>
          <p:cNvSpPr/>
          <p:nvPr/>
        </p:nvSpPr>
        <p:spPr>
          <a:xfrm>
            <a:off x="685800" y="2274838"/>
            <a:ext cx="7924800" cy="707886"/>
          </a:xfrm>
          <a:prstGeom prst="rect">
            <a:avLst/>
          </a:prstGeom>
        </p:spPr>
        <p:txBody>
          <a:bodyPr wrap="square">
            <a:spAutoFit/>
          </a:bodyPr>
          <a:lstStyle/>
          <a:p>
            <a:r>
              <a:rPr lang="en-GB" sz="2000" dirty="0" smtClean="0"/>
              <a:t>The root-mean-square speed of a molecule in a ideal gas in thermodynamic equilibrium state (at </a:t>
            </a:r>
            <a:r>
              <a:rPr lang="en-GB" sz="2000" i="1" dirty="0" smtClean="0"/>
              <a:t>T=const)</a:t>
            </a:r>
            <a:r>
              <a:rPr lang="en-GB" sz="2000" dirty="0" smtClean="0"/>
              <a:t> remains constant and is:</a:t>
            </a:r>
            <a:endParaRPr lang="en-US" sz="2000" dirty="0"/>
          </a:p>
        </p:txBody>
      </p:sp>
      <p:sp>
        <p:nvSpPr>
          <p:cNvPr id="1562626" name="Rectangle 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62625" name="Object 1"/>
          <p:cNvGraphicFramePr>
            <a:graphicFrameLocks noChangeAspect="1"/>
          </p:cNvGraphicFramePr>
          <p:nvPr/>
        </p:nvGraphicFramePr>
        <p:xfrm>
          <a:off x="3352799" y="3124200"/>
          <a:ext cx="1295401" cy="857993"/>
        </p:xfrm>
        <a:graphic>
          <a:graphicData uri="http://schemas.openxmlformats.org/presentationml/2006/ole">
            <mc:AlternateContent xmlns:mc="http://schemas.openxmlformats.org/markup-compatibility/2006">
              <mc:Choice xmlns:v="urn:schemas-microsoft-com:vml" Requires="v">
                <p:oleObj spid="_x0000_s1562636" name="" r:id="rId1" imgW="736600" imgH="482600" progId="Equation.3">
                  <p:embed/>
                </p:oleObj>
              </mc:Choice>
              <mc:Fallback>
                <p:oleObj name="" r:id="rId1" imgW="736600" imgH="482600" progId="Equation.3">
                  <p:embed/>
                  <p:pic>
                    <p:nvPicPr>
                      <p:cNvPr id="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799" y="3124200"/>
                        <a:ext cx="1295401" cy="85799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62628" name="Rectangle 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62627" name="Object 3"/>
          <p:cNvGraphicFramePr>
            <a:graphicFrameLocks noChangeAspect="1"/>
          </p:cNvGraphicFramePr>
          <p:nvPr/>
        </p:nvGraphicFramePr>
        <p:xfrm>
          <a:off x="5943599" y="3080384"/>
          <a:ext cx="1371601" cy="805816"/>
        </p:xfrm>
        <a:graphic>
          <a:graphicData uri="http://schemas.openxmlformats.org/presentationml/2006/ole">
            <mc:AlternateContent xmlns:mc="http://schemas.openxmlformats.org/markup-compatibility/2006">
              <mc:Choice xmlns:v="urn:schemas-microsoft-com:vml" Requires="v">
                <p:oleObj spid="_x0000_s1562637" name="" r:id="rId3" imgW="761365" imgH="444500" progId="Equation.3">
                  <p:embed/>
                </p:oleObj>
              </mc:Choice>
              <mc:Fallback>
                <p:oleObj name="" r:id="rId3" imgW="761365" imgH="4445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599" y="3080384"/>
                        <a:ext cx="1371601" cy="8058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8"/>
          <p:cNvSpPr/>
          <p:nvPr/>
        </p:nvSpPr>
        <p:spPr>
          <a:xfrm>
            <a:off x="4953000" y="3276600"/>
            <a:ext cx="441146" cy="461665"/>
          </a:xfrm>
          <a:prstGeom prst="rect">
            <a:avLst/>
          </a:prstGeom>
        </p:spPr>
        <p:txBody>
          <a:bodyPr wrap="none">
            <a:spAutoFit/>
          </a:bodyPr>
          <a:lstStyle/>
          <a:p>
            <a:r>
              <a:rPr lang="en-GB" dirty="0" smtClean="0"/>
              <a:t>or</a:t>
            </a:r>
            <a:endParaRPr lang="en-US" dirty="0"/>
          </a:p>
        </p:txBody>
      </p:sp>
      <p:sp>
        <p:nvSpPr>
          <p:cNvPr id="10" name="Rectangle 9"/>
          <p:cNvSpPr/>
          <p:nvPr/>
        </p:nvSpPr>
        <p:spPr>
          <a:xfrm>
            <a:off x="685800" y="4114800"/>
            <a:ext cx="7696200" cy="1323439"/>
          </a:xfrm>
          <a:prstGeom prst="rect">
            <a:avLst/>
          </a:prstGeom>
        </p:spPr>
        <p:txBody>
          <a:bodyPr wrap="square">
            <a:spAutoFit/>
          </a:bodyPr>
          <a:lstStyle/>
          <a:p>
            <a:r>
              <a:rPr lang="en-GB" sz="2000" dirty="0" smtClean="0"/>
              <a:t>This can be explained by the fact that in a gas in a thermodynamic equilibrium state, some stationary distribution of molecules according to the speeds and governed by a well defined statistical law takes place. This law was theoretically established by Maxwell. </a:t>
            </a:r>
            <a:endParaRPr lang="en-US" sz="2000" dirty="0"/>
          </a:p>
        </p:txBody>
      </p:sp>
      <p:sp>
        <p:nvSpPr>
          <p:cNvPr id="1562630" name="Rectangle 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62629" name="Object 5"/>
          <p:cNvGraphicFramePr>
            <a:graphicFrameLocks noChangeAspect="1"/>
          </p:cNvGraphicFramePr>
          <p:nvPr/>
        </p:nvGraphicFramePr>
        <p:xfrm>
          <a:off x="7467600" y="5715000"/>
          <a:ext cx="457200" cy="318655"/>
        </p:xfrm>
        <a:graphic>
          <a:graphicData uri="http://schemas.openxmlformats.org/presentationml/2006/ole">
            <mc:AlternateContent xmlns:mc="http://schemas.openxmlformats.org/markup-compatibility/2006">
              <mc:Choice xmlns:v="urn:schemas-microsoft-com:vml" Requires="v">
                <p:oleObj spid="_x0000_s1562638" name="" r:id="rId5" imgW="316865" imgH="215900" progId="Equation.3">
                  <p:embed/>
                </p:oleObj>
              </mc:Choice>
              <mc:Fallback>
                <p:oleObj name="" r:id="rId5" imgW="316865" imgH="2159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67600" y="5715000"/>
                        <a:ext cx="457200" cy="31865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62631" name="Rectangle 7"/>
          <p:cNvSpPr>
            <a:spLocks noChangeArrowheads="1"/>
          </p:cNvSpPr>
          <p:nvPr/>
        </p:nvSpPr>
        <p:spPr bwMode="auto">
          <a:xfrm>
            <a:off x="685800" y="5638800"/>
            <a:ext cx="8229600" cy="70788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lang="en-GB" sz="2000" dirty="0" smtClean="0"/>
              <a:t>The law of Maxwell’s distribution is described by some  function         called </a:t>
            </a:r>
            <a:r>
              <a:rPr lang="en-GB" sz="2000" b="1" dirty="0" smtClean="0"/>
              <a:t>function of the distribution of molecules according to speeds</a:t>
            </a:r>
            <a:r>
              <a:rPr lang="en-GB" sz="2000" dirty="0" smtClean="0"/>
              <a:t>.</a:t>
            </a:r>
            <a:endParaRPr lang="en-GB"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1629186" name="Rectangle 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29185" name="Object 1"/>
          <p:cNvGraphicFramePr>
            <a:graphicFrameLocks noChangeAspect="1"/>
          </p:cNvGraphicFramePr>
          <p:nvPr/>
        </p:nvGraphicFramePr>
        <p:xfrm>
          <a:off x="7315200" y="685800"/>
          <a:ext cx="401053" cy="381000"/>
        </p:xfrm>
        <a:graphic>
          <a:graphicData uri="http://schemas.openxmlformats.org/presentationml/2006/ole">
            <mc:AlternateContent xmlns:mc="http://schemas.openxmlformats.org/markup-compatibility/2006">
              <mc:Choice xmlns:v="urn:schemas-microsoft-com:vml" Requires="v">
                <p:oleObj spid="_x0000_s1629218" name="" r:id="rId1" imgW="190500" imgH="177800" progId="Equation.3">
                  <p:embed/>
                </p:oleObj>
              </mc:Choice>
              <mc:Fallback>
                <p:oleObj name="" r:id="rId1" imgW="190500" imgH="177800" progId="Equation.3">
                  <p:embed/>
                  <p:pic>
                    <p:nvPicPr>
                      <p:cNvPr id="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685800"/>
                        <a:ext cx="401053"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29188" name="Rectangle 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29187" name="Object 3"/>
          <p:cNvGraphicFramePr>
            <a:graphicFrameLocks noChangeAspect="1"/>
          </p:cNvGraphicFramePr>
          <p:nvPr/>
        </p:nvGraphicFramePr>
        <p:xfrm>
          <a:off x="762000" y="1295400"/>
          <a:ext cx="712304" cy="381000"/>
        </p:xfrm>
        <a:graphic>
          <a:graphicData uri="http://schemas.openxmlformats.org/presentationml/2006/ole">
            <mc:AlternateContent xmlns:mc="http://schemas.openxmlformats.org/markup-compatibility/2006">
              <mc:Choice xmlns:v="urn:schemas-microsoft-com:vml" Requires="v">
                <p:oleObj spid="_x0000_s1629219" name="" r:id="rId3" imgW="405765" imgH="215900" progId="Equation.3">
                  <p:embed/>
                </p:oleObj>
              </mc:Choice>
              <mc:Fallback>
                <p:oleObj name="" r:id="rId3" imgW="405765" imgH="2159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295400"/>
                        <a:ext cx="712304"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29189" name="Rectangle 5"/>
          <p:cNvSpPr>
            <a:spLocks noChangeArrowheads="1"/>
          </p:cNvSpPr>
          <p:nvPr/>
        </p:nvSpPr>
        <p:spPr bwMode="auto">
          <a:xfrm>
            <a:off x="685800" y="609600"/>
            <a:ext cx="7848600" cy="1015663"/>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lang="en-GB" sz="2000" dirty="0" smtClean="0"/>
              <a:t>If we divide the interval of molecule speeds into small intervals        , then to each small interval of speeds will correspond some number of molecules</a:t>
            </a:r>
            <a:endParaRPr lang="en-GB" sz="2000" dirty="0" smtClean="0"/>
          </a:p>
          <a:p>
            <a:pPr marL="0" marR="0" lvl="0" indent="0" algn="l" defTabSz="914400" rtl="0" eaLnBrk="1" fontAlgn="base" latinLnBrk="0" hangingPunct="1">
              <a:lnSpc>
                <a:spcPct val="100000"/>
              </a:lnSpc>
              <a:spcBef>
                <a:spcPct val="0"/>
              </a:spcBef>
              <a:spcAft>
                <a:spcPct val="0"/>
              </a:spcAft>
              <a:buClrTx/>
              <a:buSzTx/>
              <a:buFontTx/>
              <a:buNone/>
            </a:pPr>
            <a:r>
              <a:rPr lang="en-GB" sz="2000" dirty="0" smtClean="0"/>
              <a:t>            having a speed belonging to that interval.</a:t>
            </a:r>
            <a:endParaRPr lang="en-GB" sz="2000" dirty="0" smtClean="0"/>
          </a:p>
        </p:txBody>
      </p:sp>
      <p:sp>
        <p:nvSpPr>
          <p:cNvPr id="1629191" name="Rectangle 7"/>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29190" name="Object 6"/>
          <p:cNvGraphicFramePr>
            <a:graphicFrameLocks noChangeAspect="1"/>
          </p:cNvGraphicFramePr>
          <p:nvPr/>
        </p:nvGraphicFramePr>
        <p:xfrm>
          <a:off x="2209800" y="1905000"/>
          <a:ext cx="635000" cy="381000"/>
        </p:xfrm>
        <a:graphic>
          <a:graphicData uri="http://schemas.openxmlformats.org/presentationml/2006/ole">
            <mc:AlternateContent xmlns:mc="http://schemas.openxmlformats.org/markup-compatibility/2006">
              <mc:Choice xmlns:v="urn:schemas-microsoft-com:vml" Requires="v">
                <p:oleObj spid="_x0000_s1629220" name="" r:id="rId5" imgW="330200" imgH="203200" progId="Equation.3">
                  <p:embed/>
                </p:oleObj>
              </mc:Choice>
              <mc:Fallback>
                <p:oleObj name="" r:id="rId5" imgW="330200" imgH="20320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1905000"/>
                        <a:ext cx="635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29193" name="Rectangle 9"/>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29192" name="Object 8"/>
          <p:cNvGraphicFramePr>
            <a:graphicFrameLocks noChangeAspect="1"/>
          </p:cNvGraphicFramePr>
          <p:nvPr/>
        </p:nvGraphicFramePr>
        <p:xfrm>
          <a:off x="7467600" y="1828800"/>
          <a:ext cx="786161" cy="685800"/>
        </p:xfrm>
        <a:graphic>
          <a:graphicData uri="http://schemas.openxmlformats.org/presentationml/2006/ole">
            <mc:AlternateContent xmlns:mc="http://schemas.openxmlformats.org/markup-compatibility/2006">
              <mc:Choice xmlns:v="urn:schemas-microsoft-com:vml" Requires="v">
                <p:oleObj spid="_x0000_s1629221" name="" r:id="rId7" imgW="444500" imgH="393700" progId="Equation.3">
                  <p:embed/>
                </p:oleObj>
              </mc:Choice>
              <mc:Fallback>
                <p:oleObj name="" r:id="rId7" imgW="444500" imgH="393700"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67600" y="1828800"/>
                        <a:ext cx="786161"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29195" name="Rectangle 11"/>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29194" name="Object 10"/>
          <p:cNvGraphicFramePr>
            <a:graphicFrameLocks noChangeAspect="1"/>
          </p:cNvGraphicFramePr>
          <p:nvPr/>
        </p:nvGraphicFramePr>
        <p:xfrm>
          <a:off x="3886200" y="2209800"/>
          <a:ext cx="1272209" cy="457200"/>
        </p:xfrm>
        <a:graphic>
          <a:graphicData uri="http://schemas.openxmlformats.org/presentationml/2006/ole">
            <mc:AlternateContent xmlns:mc="http://schemas.openxmlformats.org/markup-compatibility/2006">
              <mc:Choice xmlns:v="urn:schemas-microsoft-com:vml" Requires="v">
                <p:oleObj spid="_x0000_s1629222" name="" r:id="rId9" imgW="609600" imgH="215900" progId="Equation.3">
                  <p:embed/>
                </p:oleObj>
              </mc:Choice>
              <mc:Fallback>
                <p:oleObj name="" r:id="rId9" imgW="609600" imgH="215900" progId="Equation.3">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86200" y="2209800"/>
                        <a:ext cx="1272209"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29196" name="Rectangle 12"/>
          <p:cNvSpPr>
            <a:spLocks noChangeArrowheads="1"/>
          </p:cNvSpPr>
          <p:nvPr/>
        </p:nvSpPr>
        <p:spPr bwMode="auto">
          <a:xfrm>
            <a:off x="762000" y="1879937"/>
            <a:ext cx="7924800" cy="1015663"/>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lang="en-GB" sz="2000" dirty="0" smtClean="0"/>
              <a:t>The function           determines the relative number of molecules                , whose speeds are in interval                       , </a:t>
            </a:r>
            <a:endParaRPr lang="en-GB" sz="2000" dirty="0" smtClean="0"/>
          </a:p>
          <a:p>
            <a:pPr marL="0" marR="0" lvl="0" indent="0" algn="l" defTabSz="914400" rtl="0" eaLnBrk="1" fontAlgn="base" latinLnBrk="0" hangingPunct="1">
              <a:lnSpc>
                <a:spcPct val="100000"/>
              </a:lnSpc>
              <a:spcBef>
                <a:spcPct val="0"/>
              </a:spcBef>
              <a:spcAft>
                <a:spcPct val="0"/>
              </a:spcAft>
              <a:buClrTx/>
              <a:buSzTx/>
              <a:buFontTx/>
              <a:buNone/>
            </a:pPr>
            <a:r>
              <a:rPr lang="en-GB" sz="2000" dirty="0" smtClean="0"/>
              <a:t> i.e.</a:t>
            </a:r>
            <a:endParaRPr lang="en-GB" sz="2000" dirty="0" smtClean="0"/>
          </a:p>
        </p:txBody>
      </p:sp>
      <p:sp>
        <p:nvSpPr>
          <p:cNvPr id="1629198" name="Rectangle 1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29197" name="Object 13"/>
          <p:cNvGraphicFramePr>
            <a:graphicFrameLocks noChangeAspect="1"/>
          </p:cNvGraphicFramePr>
          <p:nvPr/>
        </p:nvGraphicFramePr>
        <p:xfrm>
          <a:off x="1447800" y="2895600"/>
          <a:ext cx="1756317" cy="685800"/>
        </p:xfrm>
        <a:graphic>
          <a:graphicData uri="http://schemas.openxmlformats.org/presentationml/2006/ole">
            <mc:AlternateContent xmlns:mc="http://schemas.openxmlformats.org/markup-compatibility/2006">
              <mc:Choice xmlns:v="urn:schemas-microsoft-com:vml" Requires="v">
                <p:oleObj spid="_x0000_s1629223" name="" r:id="rId11" imgW="1002665" imgH="393700" progId="Equation.3">
                  <p:embed/>
                </p:oleObj>
              </mc:Choice>
              <mc:Fallback>
                <p:oleObj name="" r:id="rId11" imgW="1002665" imgH="393700" progId="Equation.3">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47800" y="2895600"/>
                        <a:ext cx="1756317"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29200" name="Rectangle 1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29199" name="Object 15"/>
          <p:cNvGraphicFramePr>
            <a:graphicFrameLocks noChangeAspect="1"/>
          </p:cNvGraphicFramePr>
          <p:nvPr/>
        </p:nvGraphicFramePr>
        <p:xfrm>
          <a:off x="4495800" y="2819400"/>
          <a:ext cx="1600200" cy="720969"/>
        </p:xfrm>
        <a:graphic>
          <a:graphicData uri="http://schemas.openxmlformats.org/presentationml/2006/ole">
            <mc:AlternateContent xmlns:mc="http://schemas.openxmlformats.org/markup-compatibility/2006">
              <mc:Choice xmlns:v="urn:schemas-microsoft-com:vml" Requires="v">
                <p:oleObj spid="_x0000_s1629224" name="" r:id="rId13" imgW="862965" imgH="393700" progId="Equation.3">
                  <p:embed/>
                </p:oleObj>
              </mc:Choice>
              <mc:Fallback>
                <p:oleObj name="" r:id="rId13" imgW="862965" imgH="393700" progId="Equation.3">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95800" y="2819400"/>
                        <a:ext cx="1600200" cy="72096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a:xfrm>
            <a:off x="3657600" y="2971800"/>
            <a:ext cx="441146" cy="461665"/>
          </a:xfrm>
          <a:prstGeom prst="rect">
            <a:avLst/>
          </a:prstGeom>
        </p:spPr>
        <p:txBody>
          <a:bodyPr wrap="none">
            <a:spAutoFit/>
          </a:bodyPr>
          <a:lstStyle/>
          <a:p>
            <a:r>
              <a:rPr lang="en-GB" dirty="0" smtClean="0"/>
              <a:t>or</a:t>
            </a:r>
            <a:endParaRPr lang="en-US" dirty="0"/>
          </a:p>
        </p:txBody>
      </p:sp>
      <p:sp>
        <p:nvSpPr>
          <p:cNvPr id="20" name="Rectangle 19"/>
          <p:cNvSpPr/>
          <p:nvPr/>
        </p:nvSpPr>
        <p:spPr>
          <a:xfrm>
            <a:off x="762000" y="4038600"/>
            <a:ext cx="5410200" cy="707886"/>
          </a:xfrm>
          <a:prstGeom prst="rect">
            <a:avLst/>
          </a:prstGeom>
        </p:spPr>
        <p:txBody>
          <a:bodyPr wrap="square">
            <a:spAutoFit/>
          </a:bodyPr>
          <a:lstStyle/>
          <a:p>
            <a:r>
              <a:rPr lang="en-GB" sz="2000" dirty="0" smtClean="0"/>
              <a:t>Using the models of theory of probabilities, Maxwell found that:</a:t>
            </a:r>
            <a:endParaRPr lang="en-US" sz="2000" dirty="0"/>
          </a:p>
        </p:txBody>
      </p:sp>
      <p:pic>
        <p:nvPicPr>
          <p:cNvPr id="21" name="Picture 20" descr="page137"/>
          <p:cNvPicPr/>
          <p:nvPr/>
        </p:nvPicPr>
        <p:blipFill>
          <a:blip r:embed="rId15" cstate="print">
            <a:grayscl/>
            <a:lum contrast="-24000"/>
          </a:blip>
          <a:srcRect/>
          <a:stretch>
            <a:fillRect/>
          </a:stretch>
        </p:blipFill>
        <p:spPr bwMode="auto">
          <a:xfrm>
            <a:off x="6705600" y="2971800"/>
            <a:ext cx="2209800" cy="2590800"/>
          </a:xfrm>
          <a:prstGeom prst="rect">
            <a:avLst/>
          </a:prstGeom>
          <a:noFill/>
          <a:ln w="9525">
            <a:noFill/>
            <a:miter lim="800000"/>
            <a:headEnd/>
            <a:tailEnd/>
          </a:ln>
        </p:spPr>
      </p:pic>
      <p:sp>
        <p:nvSpPr>
          <p:cNvPr id="1629202" name="Rectangle 18"/>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29201" name="Object 17"/>
          <p:cNvGraphicFramePr>
            <a:graphicFrameLocks noChangeAspect="1"/>
          </p:cNvGraphicFramePr>
          <p:nvPr/>
        </p:nvGraphicFramePr>
        <p:xfrm>
          <a:off x="990600" y="5105400"/>
          <a:ext cx="3799844" cy="1219201"/>
        </p:xfrm>
        <a:graphic>
          <a:graphicData uri="http://schemas.openxmlformats.org/presentationml/2006/ole">
            <mc:AlternateContent xmlns:mc="http://schemas.openxmlformats.org/markup-compatibility/2006">
              <mc:Choice xmlns:v="urn:schemas-microsoft-com:vml" Requires="v">
                <p:oleObj spid="_x0000_s1629225" name="" r:id="rId16" imgW="1778000" imgH="571500" progId="Equation.3">
                  <p:embed/>
                </p:oleObj>
              </mc:Choice>
              <mc:Fallback>
                <p:oleObj name="" r:id="rId16" imgW="1778000" imgH="571500" progId="Equation.3">
                  <p:embed/>
                  <p:pic>
                    <p:nvPicPr>
                      <p:cNvPr id="0" name="Picture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90600" y="5105400"/>
                        <a:ext cx="3799844" cy="12192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1630210" name="Rectangle 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0209" name="Object 1"/>
          <p:cNvGraphicFramePr>
            <a:graphicFrameLocks noChangeAspect="1"/>
          </p:cNvGraphicFramePr>
          <p:nvPr/>
        </p:nvGraphicFramePr>
        <p:xfrm>
          <a:off x="5867400" y="457200"/>
          <a:ext cx="400050" cy="457200"/>
        </p:xfrm>
        <a:graphic>
          <a:graphicData uri="http://schemas.openxmlformats.org/presentationml/2006/ole">
            <mc:AlternateContent xmlns:mc="http://schemas.openxmlformats.org/markup-compatibility/2006">
              <mc:Choice xmlns:v="urn:schemas-microsoft-com:vml" Requires="v">
                <p:oleObj spid="_x0000_s1630216" name="" r:id="rId1" imgW="203200" imgH="228600" progId="Equation.3">
                  <p:embed/>
                </p:oleObj>
              </mc:Choice>
              <mc:Fallback>
                <p:oleObj name="" r:id="rId1" imgW="203200" imgH="228600" progId="Equation.3">
                  <p:embed/>
                  <p:pic>
                    <p:nvPicPr>
                      <p:cNvPr id="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457200"/>
                        <a:ext cx="40005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533400" y="457200"/>
            <a:ext cx="8001000" cy="707886"/>
          </a:xfrm>
          <a:prstGeom prst="rect">
            <a:avLst/>
          </a:prstGeom>
        </p:spPr>
        <p:txBody>
          <a:bodyPr wrap="square">
            <a:spAutoFit/>
          </a:bodyPr>
          <a:lstStyle/>
          <a:p>
            <a:r>
              <a:rPr lang="en-GB" sz="2000" dirty="0" smtClean="0"/>
              <a:t>The distribution function f(v) depends on the mass         of molecules and on a state parameter (the temperature T).</a:t>
            </a:r>
            <a:endParaRPr lang="en-US" sz="2000" dirty="0"/>
          </a:p>
        </p:txBody>
      </p:sp>
      <p:sp>
        <p:nvSpPr>
          <p:cNvPr id="6" name="Rectangle 5"/>
          <p:cNvSpPr/>
          <p:nvPr/>
        </p:nvSpPr>
        <p:spPr>
          <a:xfrm>
            <a:off x="533400" y="1371600"/>
            <a:ext cx="7391400" cy="400110"/>
          </a:xfrm>
          <a:prstGeom prst="rect">
            <a:avLst/>
          </a:prstGeom>
        </p:spPr>
        <p:txBody>
          <a:bodyPr wrap="square">
            <a:spAutoFit/>
          </a:bodyPr>
          <a:lstStyle/>
          <a:p>
            <a:r>
              <a:rPr lang="en-GB" sz="2000" dirty="0" smtClean="0"/>
              <a:t>The function f(v) fulfils the normalization condition:</a:t>
            </a:r>
            <a:endParaRPr lang="en-US" sz="2000" dirty="0"/>
          </a:p>
        </p:txBody>
      </p:sp>
      <p:sp>
        <p:nvSpPr>
          <p:cNvPr id="1630212" name="Rectangle 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0211" name="Object 3"/>
          <p:cNvGraphicFramePr>
            <a:graphicFrameLocks noChangeAspect="1"/>
          </p:cNvGraphicFramePr>
          <p:nvPr/>
        </p:nvGraphicFramePr>
        <p:xfrm>
          <a:off x="6324600" y="1143000"/>
          <a:ext cx="1314824" cy="838200"/>
        </p:xfrm>
        <a:graphic>
          <a:graphicData uri="http://schemas.openxmlformats.org/presentationml/2006/ole">
            <mc:AlternateContent xmlns:mc="http://schemas.openxmlformats.org/markup-compatibility/2006">
              <mc:Choice xmlns:v="urn:schemas-microsoft-com:vml" Requires="v">
                <p:oleObj spid="_x0000_s1630217" name="" r:id="rId3" imgW="761365" imgH="482600" progId="Equation.3">
                  <p:embed/>
                </p:oleObj>
              </mc:Choice>
              <mc:Fallback>
                <p:oleObj name="" r:id="rId3" imgW="761365" imgH="4826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1143000"/>
                        <a:ext cx="1314824"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 name="Picture 8" descr="page138"/>
          <p:cNvPicPr/>
          <p:nvPr/>
        </p:nvPicPr>
        <p:blipFill>
          <a:blip r:embed="rId5" cstate="print">
            <a:grayscl/>
            <a:lum contrast="-24000"/>
          </a:blip>
          <a:srcRect/>
          <a:stretch>
            <a:fillRect/>
          </a:stretch>
        </p:blipFill>
        <p:spPr bwMode="auto">
          <a:xfrm>
            <a:off x="609600" y="1981200"/>
            <a:ext cx="5638800" cy="3581400"/>
          </a:xfrm>
          <a:prstGeom prst="rect">
            <a:avLst/>
          </a:prstGeom>
          <a:noFill/>
          <a:ln w="9525">
            <a:noFill/>
            <a:miter lim="800000"/>
            <a:headEnd/>
            <a:tailEnd/>
          </a:ln>
        </p:spPr>
      </p:pic>
      <p:sp>
        <p:nvSpPr>
          <p:cNvPr id="10" name="Rectangle 9"/>
          <p:cNvSpPr/>
          <p:nvPr/>
        </p:nvSpPr>
        <p:spPr>
          <a:xfrm>
            <a:off x="1371600" y="5681246"/>
            <a:ext cx="3365408" cy="338554"/>
          </a:xfrm>
          <a:prstGeom prst="rect">
            <a:avLst/>
          </a:prstGeom>
        </p:spPr>
        <p:txBody>
          <a:bodyPr wrap="none">
            <a:spAutoFit/>
          </a:bodyPr>
          <a:lstStyle/>
          <a:p>
            <a:r>
              <a:rPr lang="en-GB" sz="1600" b="1" dirty="0" smtClean="0"/>
              <a:t>Maxwell’s distribution function f (v)</a:t>
            </a:r>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3" name="Rectangle 2"/>
          <p:cNvSpPr/>
          <p:nvPr/>
        </p:nvSpPr>
        <p:spPr>
          <a:xfrm>
            <a:off x="457200" y="381000"/>
            <a:ext cx="8001000" cy="707886"/>
          </a:xfrm>
          <a:prstGeom prst="rect">
            <a:avLst/>
          </a:prstGeom>
        </p:spPr>
        <p:txBody>
          <a:bodyPr wrap="square">
            <a:spAutoFit/>
          </a:bodyPr>
          <a:lstStyle/>
          <a:p>
            <a:r>
              <a:rPr lang="en-GB" sz="2000" dirty="0" smtClean="0"/>
              <a:t>We call </a:t>
            </a:r>
            <a:r>
              <a:rPr lang="en-GB" sz="2000" b="1" dirty="0" smtClean="0"/>
              <a:t>the most probable speed           </a:t>
            </a:r>
            <a:r>
              <a:rPr lang="en-GB" sz="2000" dirty="0" smtClean="0"/>
              <a:t>the speed corresponding to the maximum of the distribution function of molecules.</a:t>
            </a:r>
            <a:endParaRPr lang="en-US" sz="2000" dirty="0"/>
          </a:p>
        </p:txBody>
      </p:sp>
      <p:sp>
        <p:nvSpPr>
          <p:cNvPr id="1631234" name="Rectangle 2"/>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1233" name="Object 1"/>
          <p:cNvGraphicFramePr>
            <a:graphicFrameLocks noChangeAspect="1"/>
          </p:cNvGraphicFramePr>
          <p:nvPr/>
        </p:nvGraphicFramePr>
        <p:xfrm>
          <a:off x="4191000" y="304800"/>
          <a:ext cx="381000" cy="501316"/>
        </p:xfrm>
        <a:graphic>
          <a:graphicData uri="http://schemas.openxmlformats.org/presentationml/2006/ole">
            <mc:AlternateContent xmlns:mc="http://schemas.openxmlformats.org/markup-compatibility/2006">
              <mc:Choice xmlns:v="urn:schemas-microsoft-com:vml" Requires="v">
                <p:oleObj spid="_x0000_s1631256" name="" r:id="rId1" imgW="177800" imgH="241300" progId="Equation.3">
                  <p:embed/>
                </p:oleObj>
              </mc:Choice>
              <mc:Fallback>
                <p:oleObj name="" r:id="rId1" imgW="177800" imgH="241300" progId="Equation.3">
                  <p:embed/>
                  <p:pic>
                    <p:nvPicPr>
                      <p:cNvPr id="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304800"/>
                        <a:ext cx="381000" cy="5013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5"/>
          <p:cNvSpPr/>
          <p:nvPr/>
        </p:nvSpPr>
        <p:spPr>
          <a:xfrm>
            <a:off x="457200" y="1219200"/>
            <a:ext cx="6096000" cy="400110"/>
          </a:xfrm>
          <a:prstGeom prst="rect">
            <a:avLst/>
          </a:prstGeom>
        </p:spPr>
        <p:txBody>
          <a:bodyPr wrap="square">
            <a:spAutoFit/>
          </a:bodyPr>
          <a:lstStyle/>
          <a:p>
            <a:r>
              <a:rPr lang="en-GB" sz="2000" dirty="0" smtClean="0"/>
              <a:t>This speed is obtained by solving the equation:</a:t>
            </a:r>
            <a:endParaRPr lang="en-US" sz="2000" dirty="0"/>
          </a:p>
        </p:txBody>
      </p:sp>
      <p:sp>
        <p:nvSpPr>
          <p:cNvPr id="1631236" name="Rectangle 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1235" name="Object 3"/>
          <p:cNvGraphicFramePr>
            <a:graphicFrameLocks noChangeAspect="1"/>
          </p:cNvGraphicFramePr>
          <p:nvPr/>
        </p:nvGraphicFramePr>
        <p:xfrm>
          <a:off x="5562600" y="1066800"/>
          <a:ext cx="762000" cy="650875"/>
        </p:xfrm>
        <a:graphic>
          <a:graphicData uri="http://schemas.openxmlformats.org/presentationml/2006/ole">
            <mc:AlternateContent xmlns:mc="http://schemas.openxmlformats.org/markup-compatibility/2006">
              <mc:Choice xmlns:v="urn:schemas-microsoft-com:vml" Requires="v">
                <p:oleObj spid="_x0000_s1631257" name="" r:id="rId3" imgW="457200" imgH="393700" progId="Equation.3">
                  <p:embed/>
                </p:oleObj>
              </mc:Choice>
              <mc:Fallback>
                <p:oleObj name="" r:id="rId3" imgW="457200" imgH="3937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066800"/>
                        <a:ext cx="762000" cy="650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1238" name="Rectangle 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1237" name="Object 5"/>
          <p:cNvGraphicFramePr>
            <a:graphicFrameLocks noChangeAspect="1"/>
          </p:cNvGraphicFramePr>
          <p:nvPr/>
        </p:nvGraphicFramePr>
        <p:xfrm>
          <a:off x="610892" y="2514600"/>
          <a:ext cx="4646908" cy="1066800"/>
        </p:xfrm>
        <a:graphic>
          <a:graphicData uri="http://schemas.openxmlformats.org/presentationml/2006/ole">
            <mc:AlternateContent xmlns:mc="http://schemas.openxmlformats.org/markup-compatibility/2006">
              <mc:Choice xmlns:v="urn:schemas-microsoft-com:vml" Requires="v">
                <p:oleObj spid="_x0000_s1631258" name="" r:id="rId5" imgW="2451100" imgH="558800" progId="Equation.3">
                  <p:embed/>
                </p:oleObj>
              </mc:Choice>
              <mc:Fallback>
                <p:oleObj name="" r:id="rId5" imgW="2451100" imgH="5588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0892" y="2514600"/>
                        <a:ext cx="4646908"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533400" y="1828800"/>
            <a:ext cx="1486304" cy="400110"/>
          </a:xfrm>
          <a:prstGeom prst="rect">
            <a:avLst/>
          </a:prstGeom>
        </p:spPr>
        <p:txBody>
          <a:bodyPr wrap="none">
            <a:spAutoFit/>
          </a:bodyPr>
          <a:lstStyle/>
          <a:p>
            <a:r>
              <a:rPr lang="en-GB" sz="2000" dirty="0" smtClean="0"/>
              <a:t>which gives:</a:t>
            </a:r>
            <a:endParaRPr lang="en-US" sz="2000" dirty="0"/>
          </a:p>
        </p:txBody>
      </p:sp>
      <p:sp>
        <p:nvSpPr>
          <p:cNvPr id="1631240" name="Rectangle 8"/>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1239" name="Object 7"/>
          <p:cNvGraphicFramePr>
            <a:graphicFrameLocks noChangeAspect="1"/>
          </p:cNvGraphicFramePr>
          <p:nvPr/>
        </p:nvGraphicFramePr>
        <p:xfrm>
          <a:off x="2895600" y="3810000"/>
          <a:ext cx="833120" cy="304800"/>
        </p:xfrm>
        <a:graphic>
          <a:graphicData uri="http://schemas.openxmlformats.org/presentationml/2006/ole">
            <mc:AlternateContent xmlns:mc="http://schemas.openxmlformats.org/markup-compatibility/2006">
              <mc:Choice xmlns:v="urn:schemas-microsoft-com:vml" Requires="v">
                <p:oleObj spid="_x0000_s1631259" name="" r:id="rId7" imgW="393700" imgH="139700" progId="Equation.3">
                  <p:embed/>
                </p:oleObj>
              </mc:Choice>
              <mc:Fallback>
                <p:oleObj name="" r:id="rId7" imgW="393700" imgH="13970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3810000"/>
                        <a:ext cx="83312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Rectangle 13"/>
          <p:cNvSpPr/>
          <p:nvPr/>
        </p:nvSpPr>
        <p:spPr>
          <a:xfrm>
            <a:off x="609600" y="3733800"/>
            <a:ext cx="8305800" cy="707886"/>
          </a:xfrm>
          <a:prstGeom prst="rect">
            <a:avLst/>
          </a:prstGeom>
        </p:spPr>
        <p:txBody>
          <a:bodyPr wrap="square">
            <a:spAutoFit/>
          </a:bodyPr>
          <a:lstStyle/>
          <a:p>
            <a:r>
              <a:rPr lang="en-GB" sz="2000" dirty="0" smtClean="0"/>
              <a:t>The values </a:t>
            </a:r>
            <a:r>
              <a:rPr lang="en-GB" sz="2000" i="1" dirty="0" smtClean="0"/>
              <a:t>v = 0</a:t>
            </a:r>
            <a:r>
              <a:rPr lang="en-GB" sz="2000" dirty="0" smtClean="0"/>
              <a:t> and               in equation correspond to the minimum values of the distribution function f(v), whereas</a:t>
            </a:r>
            <a:endParaRPr lang="en-US" sz="2000" dirty="0"/>
          </a:p>
        </p:txBody>
      </p:sp>
      <p:sp>
        <p:nvSpPr>
          <p:cNvPr id="1631242" name="Rectangle 10"/>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1241" name="Object 9"/>
          <p:cNvGraphicFramePr>
            <a:graphicFrameLocks noChangeAspect="1"/>
          </p:cNvGraphicFramePr>
          <p:nvPr/>
        </p:nvGraphicFramePr>
        <p:xfrm>
          <a:off x="762000" y="4572000"/>
          <a:ext cx="2091766" cy="762000"/>
        </p:xfrm>
        <a:graphic>
          <a:graphicData uri="http://schemas.openxmlformats.org/presentationml/2006/ole">
            <mc:AlternateContent xmlns:mc="http://schemas.openxmlformats.org/markup-compatibility/2006">
              <mc:Choice xmlns:v="urn:schemas-microsoft-com:vml" Requires="v">
                <p:oleObj spid="_x0000_s1631260" name="" r:id="rId9" imgW="1333500" imgH="482600" progId="Equation.3">
                  <p:embed/>
                </p:oleObj>
              </mc:Choice>
              <mc:Fallback>
                <p:oleObj name="" r:id="rId9" imgW="1333500" imgH="482600" progId="Equation.3">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2000" y="4572000"/>
                        <a:ext cx="2091766"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1244" name="Rectangle 1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1243" name="Object 11"/>
          <p:cNvGraphicFramePr>
            <a:graphicFrameLocks noChangeAspect="1"/>
          </p:cNvGraphicFramePr>
          <p:nvPr/>
        </p:nvGraphicFramePr>
        <p:xfrm>
          <a:off x="2895600" y="5882640"/>
          <a:ext cx="609600" cy="365760"/>
        </p:xfrm>
        <a:graphic>
          <a:graphicData uri="http://schemas.openxmlformats.org/presentationml/2006/ole">
            <mc:AlternateContent xmlns:mc="http://schemas.openxmlformats.org/markup-compatibility/2006">
              <mc:Choice xmlns:v="urn:schemas-microsoft-com:vml" Requires="v">
                <p:oleObj spid="_x0000_s1631261" name="" r:id="rId11" imgW="330200" imgH="203200" progId="Equation.3">
                  <p:embed/>
                </p:oleObj>
              </mc:Choice>
              <mc:Fallback>
                <p:oleObj name="" r:id="rId11" imgW="330200" imgH="203200" progId="Equation.3">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95600" y="5882640"/>
                        <a:ext cx="609600" cy="3657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a:xfrm>
            <a:off x="838200" y="5540514"/>
            <a:ext cx="6781800" cy="707886"/>
          </a:xfrm>
          <a:prstGeom prst="rect">
            <a:avLst/>
          </a:prstGeom>
        </p:spPr>
        <p:txBody>
          <a:bodyPr wrap="square">
            <a:spAutoFit/>
          </a:bodyPr>
          <a:lstStyle/>
          <a:p>
            <a:r>
              <a:rPr lang="en-GB" sz="2000" dirty="0" smtClean="0"/>
              <a:t>is the most probable speed (i.e. the speed corresponding to the maximum value of           ).</a:t>
            </a:r>
            <a:endParaRPr 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3" name="Rectangle 2"/>
          <p:cNvSpPr/>
          <p:nvPr/>
        </p:nvSpPr>
        <p:spPr>
          <a:xfrm>
            <a:off x="533400" y="533400"/>
            <a:ext cx="8077200" cy="1938992"/>
          </a:xfrm>
          <a:prstGeom prst="rect">
            <a:avLst/>
          </a:prstGeom>
        </p:spPr>
        <p:txBody>
          <a:bodyPr wrap="square">
            <a:spAutoFit/>
          </a:bodyPr>
          <a:lstStyle/>
          <a:p>
            <a:r>
              <a:rPr lang="en-GB" sz="2000" dirty="0" smtClean="0"/>
              <a:t>When temperature increases, the maximum function of molecule distribution according to speeds is displaced on the right (which means that the most probable speed also increases) but the surface enclosed by the curve and the speed axis remains constant (equal to 1).</a:t>
            </a:r>
            <a:endParaRPr lang="en-US" sz="2000" dirty="0" smtClean="0"/>
          </a:p>
          <a:p>
            <a:r>
              <a:rPr lang="en-GB" sz="2000" dirty="0" smtClean="0"/>
              <a:t>This means that the maximum value of </a:t>
            </a:r>
            <a:r>
              <a:rPr lang="en-GB" sz="2000" i="1" dirty="0" smtClean="0"/>
              <a:t>f</a:t>
            </a:r>
            <a:r>
              <a:rPr lang="en-GB" sz="2000" dirty="0" smtClean="0"/>
              <a:t> </a:t>
            </a:r>
            <a:r>
              <a:rPr lang="en-GB" sz="2000" i="1" dirty="0" smtClean="0"/>
              <a:t>(v)</a:t>
            </a:r>
            <a:r>
              <a:rPr lang="en-GB" sz="2000" dirty="0" smtClean="0"/>
              <a:t> becomes more and more small when temperature increases  (see figure below)</a:t>
            </a:r>
            <a:endParaRPr lang="en-US" sz="2000" dirty="0"/>
          </a:p>
        </p:txBody>
      </p:sp>
      <p:pic>
        <p:nvPicPr>
          <p:cNvPr id="4" name="Picture 3" descr="figure 10"/>
          <p:cNvPicPr/>
          <p:nvPr/>
        </p:nvPicPr>
        <p:blipFill>
          <a:blip r:embed="rId1" cstate="print">
            <a:grayscl/>
            <a:lum contrast="-24000"/>
          </a:blip>
          <a:srcRect/>
          <a:stretch>
            <a:fillRect/>
          </a:stretch>
        </p:blipFill>
        <p:spPr bwMode="auto">
          <a:xfrm>
            <a:off x="762000" y="2667000"/>
            <a:ext cx="4676775" cy="3476625"/>
          </a:xfrm>
          <a:prstGeom prst="rect">
            <a:avLst/>
          </a:prstGeom>
          <a:noFill/>
          <a:ln w="9525">
            <a:noFill/>
            <a:miter lim="800000"/>
            <a:headEnd/>
            <a:tailEnd/>
          </a:ln>
        </p:spPr>
      </p:pic>
      <p:sp>
        <p:nvSpPr>
          <p:cNvPr id="5" name="Rectangle 4"/>
          <p:cNvSpPr/>
          <p:nvPr/>
        </p:nvSpPr>
        <p:spPr>
          <a:xfrm>
            <a:off x="1371600" y="6183868"/>
            <a:ext cx="3211457" cy="369332"/>
          </a:xfrm>
          <a:prstGeom prst="rect">
            <a:avLst/>
          </a:prstGeom>
        </p:spPr>
        <p:txBody>
          <a:bodyPr wrap="none">
            <a:spAutoFit/>
          </a:bodyPr>
          <a:lstStyle/>
          <a:p>
            <a:r>
              <a:rPr lang="en-GB" sz="1800" b="1" i="1" dirty="0" smtClean="0"/>
              <a:t>f (v) </a:t>
            </a:r>
            <a:r>
              <a:rPr lang="en-GB" sz="1800" b="1" dirty="0" smtClean="0"/>
              <a:t>for different temperatures</a:t>
            </a:r>
            <a:endParaRPr lang="en-US" sz="1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1632258" name="Rectangle 2"/>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2257" name="Object 1"/>
          <p:cNvGraphicFramePr>
            <a:graphicFrameLocks noChangeAspect="1"/>
          </p:cNvGraphicFramePr>
          <p:nvPr/>
        </p:nvGraphicFramePr>
        <p:xfrm>
          <a:off x="3733800" y="228600"/>
          <a:ext cx="263387" cy="504825"/>
        </p:xfrm>
        <a:graphic>
          <a:graphicData uri="http://schemas.openxmlformats.org/presentationml/2006/ole">
            <mc:AlternateContent xmlns:mc="http://schemas.openxmlformats.org/markup-compatibility/2006">
              <mc:Choice xmlns:v="urn:schemas-microsoft-com:vml" Requires="v">
                <p:oleObj spid="_x0000_s1632279" name="" r:id="rId1" imgW="114300" imgH="215900" progId="Equation.3">
                  <p:embed/>
                </p:oleObj>
              </mc:Choice>
              <mc:Fallback>
                <p:oleObj name="" r:id="rId1" imgW="114300" imgH="215900" progId="Equation.3">
                  <p:embed/>
                  <p:pic>
                    <p:nvPicPr>
                      <p:cNvPr id="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228600"/>
                        <a:ext cx="263387"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304800" y="304800"/>
            <a:ext cx="6858000" cy="400110"/>
          </a:xfrm>
          <a:prstGeom prst="rect">
            <a:avLst/>
          </a:prstGeom>
        </p:spPr>
        <p:txBody>
          <a:bodyPr wrap="square">
            <a:spAutoFit/>
          </a:bodyPr>
          <a:lstStyle/>
          <a:p>
            <a:r>
              <a:rPr lang="en-GB" sz="2000" b="1" dirty="0" smtClean="0"/>
              <a:t>The arithmetic average speed       </a:t>
            </a:r>
            <a:r>
              <a:rPr lang="en-GB" sz="2000" dirty="0" smtClean="0"/>
              <a:t> is defined as follows:</a:t>
            </a:r>
            <a:endParaRPr lang="en-US" sz="2000" dirty="0"/>
          </a:p>
        </p:txBody>
      </p:sp>
      <p:sp>
        <p:nvSpPr>
          <p:cNvPr id="1632260" name="Rectangle 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2259" name="Object 3"/>
          <p:cNvGraphicFramePr>
            <a:graphicFrameLocks noChangeAspect="1"/>
          </p:cNvGraphicFramePr>
          <p:nvPr/>
        </p:nvGraphicFramePr>
        <p:xfrm>
          <a:off x="457199" y="990600"/>
          <a:ext cx="2876177" cy="838200"/>
        </p:xfrm>
        <a:graphic>
          <a:graphicData uri="http://schemas.openxmlformats.org/presentationml/2006/ole">
            <mc:AlternateContent xmlns:mc="http://schemas.openxmlformats.org/markup-compatibility/2006">
              <mc:Choice xmlns:v="urn:schemas-microsoft-com:vml" Requires="v">
                <p:oleObj spid="_x0000_s1632280" name="" r:id="rId3" imgW="1663700" imgH="482600" progId="Equation.3">
                  <p:embed/>
                </p:oleObj>
              </mc:Choice>
              <mc:Fallback>
                <p:oleObj name="" r:id="rId3" imgW="1663700" imgH="4826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199" y="990600"/>
                        <a:ext cx="2876177"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p:cNvSpPr/>
          <p:nvPr/>
        </p:nvSpPr>
        <p:spPr>
          <a:xfrm>
            <a:off x="381000" y="1981200"/>
            <a:ext cx="2771913" cy="400110"/>
          </a:xfrm>
          <a:prstGeom prst="rect">
            <a:avLst/>
          </a:prstGeom>
        </p:spPr>
        <p:txBody>
          <a:bodyPr wrap="none">
            <a:spAutoFit/>
          </a:bodyPr>
          <a:lstStyle/>
          <a:p>
            <a:r>
              <a:rPr lang="en-GB" sz="2000" dirty="0" smtClean="0"/>
              <a:t>After integration, we get:</a:t>
            </a:r>
            <a:endParaRPr lang="en-US" sz="2000" dirty="0"/>
          </a:p>
        </p:txBody>
      </p:sp>
      <p:sp>
        <p:nvSpPr>
          <p:cNvPr id="1632262" name="Rectangle 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2261" name="Object 5"/>
          <p:cNvGraphicFramePr>
            <a:graphicFrameLocks noChangeAspect="1"/>
          </p:cNvGraphicFramePr>
          <p:nvPr/>
        </p:nvGraphicFramePr>
        <p:xfrm>
          <a:off x="533400" y="2514600"/>
          <a:ext cx="2032000" cy="762000"/>
        </p:xfrm>
        <a:graphic>
          <a:graphicData uri="http://schemas.openxmlformats.org/presentationml/2006/ole">
            <mc:AlternateContent xmlns:mc="http://schemas.openxmlformats.org/markup-compatibility/2006">
              <mc:Choice xmlns:v="urn:schemas-microsoft-com:vml" Requires="v">
                <p:oleObj spid="_x0000_s1632281" name="" r:id="rId5" imgW="1295400" imgH="482600" progId="Equation.3">
                  <p:embed/>
                </p:oleObj>
              </mc:Choice>
              <mc:Fallback>
                <p:oleObj name="" r:id="rId5" imgW="1295400" imgH="4826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514600"/>
                        <a:ext cx="20320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381000" y="3352800"/>
            <a:ext cx="7239000" cy="707886"/>
          </a:xfrm>
          <a:prstGeom prst="rect">
            <a:avLst/>
          </a:prstGeom>
        </p:spPr>
        <p:txBody>
          <a:bodyPr wrap="square">
            <a:spAutoFit/>
          </a:bodyPr>
          <a:lstStyle/>
          <a:p>
            <a:r>
              <a:rPr lang="en-GB" sz="2000" dirty="0" smtClean="0"/>
              <a:t>As we have seen above, </a:t>
            </a:r>
            <a:endParaRPr lang="en-GB" sz="2000" dirty="0" smtClean="0"/>
          </a:p>
          <a:p>
            <a:r>
              <a:rPr lang="en-GB" sz="2000" dirty="0" smtClean="0"/>
              <a:t>the root-mean-square speed is defined as:</a:t>
            </a:r>
            <a:endParaRPr lang="en-US" sz="2000" dirty="0"/>
          </a:p>
        </p:txBody>
      </p:sp>
      <p:sp>
        <p:nvSpPr>
          <p:cNvPr id="1632264" name="Rectangle 8"/>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2263" name="Object 7"/>
          <p:cNvGraphicFramePr>
            <a:graphicFrameLocks noChangeAspect="1"/>
          </p:cNvGraphicFramePr>
          <p:nvPr/>
        </p:nvGraphicFramePr>
        <p:xfrm>
          <a:off x="5105400" y="3352800"/>
          <a:ext cx="1297021" cy="762000"/>
        </p:xfrm>
        <a:graphic>
          <a:graphicData uri="http://schemas.openxmlformats.org/presentationml/2006/ole">
            <mc:AlternateContent xmlns:mc="http://schemas.openxmlformats.org/markup-compatibility/2006">
              <mc:Choice xmlns:v="urn:schemas-microsoft-com:vml" Requires="v">
                <p:oleObj spid="_x0000_s1632282" name="" r:id="rId7" imgW="761365" imgH="444500" progId="Equation.3">
                  <p:embed/>
                </p:oleObj>
              </mc:Choice>
              <mc:Fallback>
                <p:oleObj name="" r:id="rId7" imgW="761365" imgH="44450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5400" y="3352800"/>
                        <a:ext cx="1297021"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2265" name="Object 9"/>
          <p:cNvGraphicFramePr>
            <a:graphicFrameLocks noChangeAspect="1"/>
          </p:cNvGraphicFramePr>
          <p:nvPr/>
        </p:nvGraphicFramePr>
        <p:xfrm>
          <a:off x="4114800" y="4267200"/>
          <a:ext cx="2092325" cy="762000"/>
        </p:xfrm>
        <a:graphic>
          <a:graphicData uri="http://schemas.openxmlformats.org/presentationml/2006/ole">
            <mc:AlternateContent xmlns:mc="http://schemas.openxmlformats.org/markup-compatibility/2006">
              <mc:Choice xmlns:v="urn:schemas-microsoft-com:vml" Requires="v">
                <p:oleObj spid="_x0000_s1632283" name="" r:id="rId9" imgW="1333500" imgH="482600" progId="Equation.3">
                  <p:embed/>
                </p:oleObj>
              </mc:Choice>
              <mc:Fallback>
                <p:oleObj name="" r:id="rId9" imgW="1333500" imgH="482600" progId="Equation.3">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14800" y="4267200"/>
                        <a:ext cx="2092325"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457200" y="4419600"/>
            <a:ext cx="3235181" cy="400110"/>
          </a:xfrm>
          <a:prstGeom prst="rect">
            <a:avLst/>
          </a:prstGeom>
        </p:spPr>
        <p:txBody>
          <a:bodyPr wrap="none">
            <a:spAutoFit/>
          </a:bodyPr>
          <a:lstStyle/>
          <a:p>
            <a:r>
              <a:rPr lang="en-GB" sz="2000" dirty="0" smtClean="0"/>
              <a:t>and the most probable speed: </a:t>
            </a:r>
            <a:endParaRPr lang="en-US" sz="2000" dirty="0"/>
          </a:p>
        </p:txBody>
      </p:sp>
      <p:sp>
        <p:nvSpPr>
          <p:cNvPr id="16" name="Rectangle 15"/>
          <p:cNvSpPr/>
          <p:nvPr/>
        </p:nvSpPr>
        <p:spPr>
          <a:xfrm>
            <a:off x="533400" y="5334000"/>
            <a:ext cx="1717137" cy="400110"/>
          </a:xfrm>
          <a:prstGeom prst="rect">
            <a:avLst/>
          </a:prstGeom>
        </p:spPr>
        <p:txBody>
          <a:bodyPr wrap="none">
            <a:spAutoFit/>
          </a:bodyPr>
          <a:lstStyle/>
          <a:p>
            <a:r>
              <a:rPr lang="en-GB" sz="2000" dirty="0" smtClean="0"/>
              <a:t>It is clear that: </a:t>
            </a:r>
            <a:endParaRPr lang="en-US" sz="2000" dirty="0"/>
          </a:p>
        </p:txBody>
      </p:sp>
      <p:sp>
        <p:nvSpPr>
          <p:cNvPr id="1632267" name="Rectangle 11"/>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2266" name="Object 10"/>
          <p:cNvGraphicFramePr>
            <a:graphicFrameLocks noChangeAspect="1"/>
          </p:cNvGraphicFramePr>
          <p:nvPr/>
        </p:nvGraphicFramePr>
        <p:xfrm>
          <a:off x="2362200" y="5257800"/>
          <a:ext cx="1447800" cy="540512"/>
        </p:xfrm>
        <a:graphic>
          <a:graphicData uri="http://schemas.openxmlformats.org/presentationml/2006/ole">
            <mc:AlternateContent xmlns:mc="http://schemas.openxmlformats.org/markup-compatibility/2006">
              <mc:Choice xmlns:v="urn:schemas-microsoft-com:vml" Requires="v">
                <p:oleObj spid="_x0000_s1632284" name="" r:id="rId11" imgW="711200" imgH="266700" progId="Equation.3">
                  <p:embed/>
                </p:oleObj>
              </mc:Choice>
              <mc:Fallback>
                <p:oleObj name="" r:id="rId11" imgW="711200" imgH="266700" progId="Equation.3">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62200" y="5257800"/>
                        <a:ext cx="1447800" cy="540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3" name="Rectangle 2"/>
          <p:cNvSpPr/>
          <p:nvPr/>
        </p:nvSpPr>
        <p:spPr>
          <a:xfrm>
            <a:off x="457200" y="533400"/>
            <a:ext cx="7543800" cy="400110"/>
          </a:xfrm>
          <a:prstGeom prst="rect">
            <a:avLst/>
          </a:prstGeom>
        </p:spPr>
        <p:txBody>
          <a:bodyPr wrap="square">
            <a:spAutoFit/>
          </a:bodyPr>
          <a:lstStyle/>
          <a:p>
            <a:r>
              <a:rPr lang="en-GB" sz="2000" dirty="0" smtClean="0"/>
              <a:t>The distribution of molecules according to speeds can be written as:</a:t>
            </a:r>
            <a:endParaRPr lang="en-US" sz="2000" dirty="0"/>
          </a:p>
        </p:txBody>
      </p:sp>
      <p:sp>
        <p:nvSpPr>
          <p:cNvPr id="4" name="Rectangle 3"/>
          <p:cNvSpPr/>
          <p:nvPr/>
        </p:nvSpPr>
        <p:spPr>
          <a:xfrm>
            <a:off x="609600" y="2133600"/>
            <a:ext cx="8001000" cy="400110"/>
          </a:xfrm>
          <a:prstGeom prst="rect">
            <a:avLst/>
          </a:prstGeom>
        </p:spPr>
        <p:txBody>
          <a:bodyPr wrap="square">
            <a:spAutoFit/>
          </a:bodyPr>
          <a:lstStyle/>
          <a:p>
            <a:r>
              <a:rPr lang="en-GB" sz="2000" dirty="0" smtClean="0"/>
              <a:t>We also write the distribution of molecules according to kinetic energy </a:t>
            </a:r>
            <a:endParaRPr lang="en-US" sz="2000" dirty="0"/>
          </a:p>
        </p:txBody>
      </p:sp>
      <p:sp>
        <p:nvSpPr>
          <p:cNvPr id="1634306" name="Rectangle 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4305" name="Object 1"/>
          <p:cNvGraphicFramePr>
            <a:graphicFrameLocks noChangeAspect="1"/>
          </p:cNvGraphicFramePr>
          <p:nvPr/>
        </p:nvGraphicFramePr>
        <p:xfrm>
          <a:off x="685800" y="990600"/>
          <a:ext cx="5057274" cy="990600"/>
        </p:xfrm>
        <a:graphic>
          <a:graphicData uri="http://schemas.openxmlformats.org/presentationml/2006/ole">
            <mc:AlternateContent xmlns:mc="http://schemas.openxmlformats.org/markup-compatibility/2006">
              <mc:Choice xmlns:v="urn:schemas-microsoft-com:vml" Requires="v">
                <p:oleObj spid="_x0000_s1634340" name="" r:id="rId1" imgW="2768600" imgH="546100" progId="Equation.3">
                  <p:embed/>
                </p:oleObj>
              </mc:Choice>
              <mc:Fallback>
                <p:oleObj name="" r:id="rId1" imgW="2768600" imgH="546100" progId="Equation.3">
                  <p:embed/>
                  <p:pic>
                    <p:nvPicPr>
                      <p:cNvPr id="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990600"/>
                        <a:ext cx="5057274"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4308" name="Rectangle 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4307" name="Object 3"/>
          <p:cNvGraphicFramePr>
            <a:graphicFrameLocks noChangeAspect="1"/>
          </p:cNvGraphicFramePr>
          <p:nvPr/>
        </p:nvGraphicFramePr>
        <p:xfrm>
          <a:off x="8001000" y="2209800"/>
          <a:ext cx="304800" cy="351692"/>
        </p:xfrm>
        <a:graphic>
          <a:graphicData uri="http://schemas.openxmlformats.org/presentationml/2006/ole">
            <mc:AlternateContent xmlns:mc="http://schemas.openxmlformats.org/markup-compatibility/2006">
              <mc:Choice xmlns:v="urn:schemas-microsoft-com:vml" Requires="v">
                <p:oleObj spid="_x0000_s1634341" name="" r:id="rId3" imgW="127000" imgH="139700" progId="Equation.3">
                  <p:embed/>
                </p:oleObj>
              </mc:Choice>
              <mc:Fallback>
                <p:oleObj name="" r:id="rId3" imgW="127000" imgH="1397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01000" y="2209800"/>
                        <a:ext cx="304800" cy="3516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8"/>
          <p:cNvSpPr/>
          <p:nvPr/>
        </p:nvSpPr>
        <p:spPr>
          <a:xfrm>
            <a:off x="685800" y="2743200"/>
            <a:ext cx="6172200" cy="400110"/>
          </a:xfrm>
          <a:prstGeom prst="rect">
            <a:avLst/>
          </a:prstGeom>
        </p:spPr>
        <p:txBody>
          <a:bodyPr wrap="square">
            <a:spAutoFit/>
          </a:bodyPr>
          <a:lstStyle/>
          <a:p>
            <a:r>
              <a:rPr lang="en-GB" sz="2000" dirty="0" smtClean="0"/>
              <a:t>Let us make a change of variables from </a:t>
            </a:r>
            <a:r>
              <a:rPr lang="en-GB" sz="2000" i="1" dirty="0" smtClean="0"/>
              <a:t>v</a:t>
            </a:r>
            <a:r>
              <a:rPr lang="en-GB" sz="2000" dirty="0" smtClean="0"/>
              <a:t>  to </a:t>
            </a:r>
            <a:endParaRPr lang="en-US" sz="2000" dirty="0"/>
          </a:p>
        </p:txBody>
      </p:sp>
      <p:sp>
        <p:nvSpPr>
          <p:cNvPr id="1634310" name="Rectangle 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4309" name="Object 5"/>
          <p:cNvGraphicFramePr>
            <a:graphicFrameLocks noChangeAspect="1"/>
          </p:cNvGraphicFramePr>
          <p:nvPr/>
        </p:nvGraphicFramePr>
        <p:xfrm>
          <a:off x="5562600" y="2590800"/>
          <a:ext cx="1143000" cy="750626"/>
        </p:xfrm>
        <a:graphic>
          <a:graphicData uri="http://schemas.openxmlformats.org/presentationml/2006/ole">
            <mc:AlternateContent xmlns:mc="http://schemas.openxmlformats.org/markup-compatibility/2006">
              <mc:Choice xmlns:v="urn:schemas-microsoft-com:vml" Requires="v">
                <p:oleObj spid="_x0000_s1634342" name="" r:id="rId5" imgW="635000" imgH="419100" progId="Equation.3">
                  <p:embed/>
                </p:oleObj>
              </mc:Choice>
              <mc:Fallback>
                <p:oleObj name="" r:id="rId5" imgW="635000" imgH="4191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2590800"/>
                        <a:ext cx="1143000" cy="7506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4312" name="Rectangle 8"/>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4311" name="Object 7"/>
          <p:cNvGraphicFramePr>
            <a:graphicFrameLocks noChangeAspect="1"/>
          </p:cNvGraphicFramePr>
          <p:nvPr/>
        </p:nvGraphicFramePr>
        <p:xfrm>
          <a:off x="2057400" y="3200400"/>
          <a:ext cx="914400" cy="740229"/>
        </p:xfrm>
        <a:graphic>
          <a:graphicData uri="http://schemas.openxmlformats.org/presentationml/2006/ole">
            <mc:AlternateContent xmlns:mc="http://schemas.openxmlformats.org/markup-compatibility/2006">
              <mc:Choice xmlns:v="urn:schemas-microsoft-com:vml" Requires="v">
                <p:oleObj spid="_x0000_s1634343" name="" r:id="rId7" imgW="596900" imgH="482600" progId="Equation.3">
                  <p:embed/>
                </p:oleObj>
              </mc:Choice>
              <mc:Fallback>
                <p:oleObj name="" r:id="rId7" imgW="596900" imgH="48260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3200400"/>
                        <a:ext cx="914400" cy="7402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4314" name="Rectangle 10"/>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4313" name="Object 9"/>
          <p:cNvGraphicFramePr>
            <a:graphicFrameLocks noChangeAspect="1"/>
          </p:cNvGraphicFramePr>
          <p:nvPr/>
        </p:nvGraphicFramePr>
        <p:xfrm>
          <a:off x="4419600" y="3352800"/>
          <a:ext cx="1676400" cy="582328"/>
        </p:xfrm>
        <a:graphic>
          <a:graphicData uri="http://schemas.openxmlformats.org/presentationml/2006/ole">
            <mc:AlternateContent xmlns:mc="http://schemas.openxmlformats.org/markup-compatibility/2006">
              <mc:Choice xmlns:v="urn:schemas-microsoft-com:vml" Requires="v">
                <p:oleObj spid="_x0000_s1634344" name="" r:id="rId9" imgW="901065" imgH="317500" progId="Equation.3">
                  <p:embed/>
                </p:oleObj>
              </mc:Choice>
              <mc:Fallback>
                <p:oleObj name="" r:id="rId9" imgW="901065" imgH="317500" progId="Equation.3">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3352800"/>
                        <a:ext cx="1676400" cy="5823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4316" name="Rectangle 1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4315" name="Object 11"/>
          <p:cNvGraphicFramePr>
            <a:graphicFrameLocks noChangeAspect="1"/>
          </p:cNvGraphicFramePr>
          <p:nvPr/>
        </p:nvGraphicFramePr>
        <p:xfrm>
          <a:off x="6096000" y="3505200"/>
          <a:ext cx="457200" cy="377687"/>
        </p:xfrm>
        <a:graphic>
          <a:graphicData uri="http://schemas.openxmlformats.org/presentationml/2006/ole">
            <mc:AlternateContent xmlns:mc="http://schemas.openxmlformats.org/markup-compatibility/2006">
              <mc:Choice xmlns:v="urn:schemas-microsoft-com:vml" Requires="v">
                <p:oleObj spid="_x0000_s1634345" name="" r:id="rId11" imgW="215900" imgH="177800" progId="Equation.3">
                  <p:embed/>
                </p:oleObj>
              </mc:Choice>
              <mc:Fallback>
                <p:oleObj name="" r:id="rId11" imgW="215900" imgH="177800" progId="Equation.3">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96000" y="3505200"/>
                        <a:ext cx="457200" cy="377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Rectangle 17"/>
          <p:cNvSpPr/>
          <p:nvPr/>
        </p:nvSpPr>
        <p:spPr>
          <a:xfrm>
            <a:off x="685800" y="3352800"/>
            <a:ext cx="1103187" cy="400110"/>
          </a:xfrm>
          <a:prstGeom prst="rect">
            <a:avLst/>
          </a:prstGeom>
        </p:spPr>
        <p:txBody>
          <a:bodyPr wrap="none">
            <a:spAutoFit/>
          </a:bodyPr>
          <a:lstStyle/>
          <a:p>
            <a:r>
              <a:rPr lang="en-GB" sz="2000" dirty="0" smtClean="0"/>
              <a:t>we have:</a:t>
            </a:r>
            <a:endParaRPr lang="en-US" sz="2000" dirty="0"/>
          </a:p>
        </p:txBody>
      </p:sp>
      <p:sp>
        <p:nvSpPr>
          <p:cNvPr id="19" name="Rectangle 18"/>
          <p:cNvSpPr/>
          <p:nvPr/>
        </p:nvSpPr>
        <p:spPr>
          <a:xfrm>
            <a:off x="3429000" y="3429000"/>
            <a:ext cx="554960" cy="400110"/>
          </a:xfrm>
          <a:prstGeom prst="rect">
            <a:avLst/>
          </a:prstGeom>
        </p:spPr>
        <p:txBody>
          <a:bodyPr wrap="none">
            <a:spAutoFit/>
          </a:bodyPr>
          <a:lstStyle/>
          <a:p>
            <a:r>
              <a:rPr lang="en-GB" sz="2000" dirty="0" smtClean="0"/>
              <a:t>and</a:t>
            </a:r>
            <a:endParaRPr lang="en-US" sz="2000" dirty="0"/>
          </a:p>
        </p:txBody>
      </p:sp>
      <p:sp>
        <p:nvSpPr>
          <p:cNvPr id="1634318" name="Rectangle 1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4317" name="Object 13"/>
          <p:cNvGraphicFramePr>
            <a:graphicFrameLocks noChangeAspect="1"/>
          </p:cNvGraphicFramePr>
          <p:nvPr/>
        </p:nvGraphicFramePr>
        <p:xfrm>
          <a:off x="762000" y="4572000"/>
          <a:ext cx="4175126" cy="762000"/>
        </p:xfrm>
        <a:graphic>
          <a:graphicData uri="http://schemas.openxmlformats.org/presentationml/2006/ole">
            <mc:AlternateContent xmlns:mc="http://schemas.openxmlformats.org/markup-compatibility/2006">
              <mc:Choice xmlns:v="urn:schemas-microsoft-com:vml" Requires="v">
                <p:oleObj spid="_x0000_s1634346" name="" r:id="rId13" imgW="2501900" imgH="457200" progId="Equation.3">
                  <p:embed/>
                </p:oleObj>
              </mc:Choice>
              <mc:Fallback>
                <p:oleObj name="" r:id="rId13" imgW="2501900" imgH="457200" progId="Equation.3">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62000" y="4572000"/>
                        <a:ext cx="4175126"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Rectangle 21"/>
          <p:cNvSpPr/>
          <p:nvPr/>
        </p:nvSpPr>
        <p:spPr>
          <a:xfrm>
            <a:off x="685800" y="4114800"/>
            <a:ext cx="776175" cy="400110"/>
          </a:xfrm>
          <a:prstGeom prst="rect">
            <a:avLst/>
          </a:prstGeom>
        </p:spPr>
        <p:txBody>
          <a:bodyPr wrap="none">
            <a:spAutoFit/>
          </a:bodyPr>
          <a:lstStyle/>
          <a:p>
            <a:r>
              <a:rPr lang="en-GB" sz="2000" dirty="0" smtClean="0"/>
              <a:t>Then,</a:t>
            </a:r>
            <a:endParaRPr lang="en-US" sz="2000" dirty="0"/>
          </a:p>
        </p:txBody>
      </p:sp>
      <p:sp>
        <p:nvSpPr>
          <p:cNvPr id="1634320" name="Rectangle 1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4319" name="Object 15"/>
          <p:cNvGraphicFramePr>
            <a:graphicFrameLocks noChangeAspect="1"/>
          </p:cNvGraphicFramePr>
          <p:nvPr/>
        </p:nvGraphicFramePr>
        <p:xfrm>
          <a:off x="1524000" y="5562600"/>
          <a:ext cx="685800" cy="358486"/>
        </p:xfrm>
        <a:graphic>
          <a:graphicData uri="http://schemas.openxmlformats.org/presentationml/2006/ole">
            <mc:AlternateContent xmlns:mc="http://schemas.openxmlformats.org/markup-compatibility/2006">
              <mc:Choice xmlns:v="urn:schemas-microsoft-com:vml" Requires="v">
                <p:oleObj spid="_x0000_s1634347" name="" r:id="rId15" imgW="419100" imgH="215900" progId="Equation.3">
                  <p:embed/>
                </p:oleObj>
              </mc:Choice>
              <mc:Fallback>
                <p:oleObj name="" r:id="rId15" imgW="419100" imgH="215900" progId="Equation.3">
                  <p:embed/>
                  <p:pic>
                    <p:nvPicPr>
                      <p:cNvPr id="0" name="Picture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24000" y="5562600"/>
                        <a:ext cx="685800" cy="35848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4322" name="Rectangle 18"/>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4321" name="Object 17"/>
          <p:cNvGraphicFramePr>
            <a:graphicFrameLocks noChangeAspect="1"/>
          </p:cNvGraphicFramePr>
          <p:nvPr/>
        </p:nvGraphicFramePr>
        <p:xfrm>
          <a:off x="2073965" y="6019800"/>
          <a:ext cx="1126435" cy="381000"/>
        </p:xfrm>
        <a:graphic>
          <a:graphicData uri="http://schemas.openxmlformats.org/presentationml/2006/ole">
            <mc:AlternateContent xmlns:mc="http://schemas.openxmlformats.org/markup-compatibility/2006">
              <mc:Choice xmlns:v="urn:schemas-microsoft-com:vml" Requires="v">
                <p:oleObj spid="_x0000_s1634348" name="" r:id="rId17" imgW="647700" imgH="215900" progId="Equation.3">
                  <p:embed/>
                </p:oleObj>
              </mc:Choice>
              <mc:Fallback>
                <p:oleObj name="" r:id="rId17" imgW="647700" imgH="215900" progId="Equation.3">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73965" y="6019800"/>
                        <a:ext cx="1126435"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Rectangle 26"/>
          <p:cNvSpPr/>
          <p:nvPr/>
        </p:nvSpPr>
        <p:spPr>
          <a:xfrm>
            <a:off x="685800" y="5486400"/>
            <a:ext cx="8077200" cy="707886"/>
          </a:xfrm>
          <a:prstGeom prst="rect">
            <a:avLst/>
          </a:prstGeom>
        </p:spPr>
        <p:txBody>
          <a:bodyPr wrap="square">
            <a:spAutoFit/>
          </a:bodyPr>
          <a:lstStyle/>
          <a:p>
            <a:r>
              <a:rPr lang="en-GB" sz="2000" dirty="0" smtClean="0"/>
              <a:t>where             is the number of molecules having kinetic energy in</a:t>
            </a:r>
            <a:endParaRPr lang="en-GB" sz="2000" dirty="0" smtClean="0"/>
          </a:p>
          <a:p>
            <a:endParaRPr lang="en-US" sz="2000" dirty="0"/>
          </a:p>
        </p:txBody>
      </p:sp>
      <p:sp>
        <p:nvSpPr>
          <p:cNvPr id="28" name="Rectangle 27"/>
          <p:cNvSpPr/>
          <p:nvPr/>
        </p:nvSpPr>
        <p:spPr>
          <a:xfrm>
            <a:off x="1013524" y="6000690"/>
            <a:ext cx="2454518" cy="400110"/>
          </a:xfrm>
          <a:prstGeom prst="rect">
            <a:avLst/>
          </a:prstGeom>
        </p:spPr>
        <p:txBody>
          <a:bodyPr wrap="none">
            <a:spAutoFit/>
          </a:bodyPr>
          <a:lstStyle/>
          <a:p>
            <a:r>
              <a:rPr lang="en-GB" sz="2000" dirty="0" smtClean="0"/>
              <a:t>Interval                     . </a:t>
            </a:r>
            <a:endParaRPr lang="en-US"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3" name="Rectangle 2"/>
          <p:cNvSpPr/>
          <p:nvPr/>
        </p:nvSpPr>
        <p:spPr>
          <a:xfrm>
            <a:off x="381000" y="304800"/>
            <a:ext cx="7239000" cy="707886"/>
          </a:xfrm>
          <a:prstGeom prst="rect">
            <a:avLst/>
          </a:prstGeom>
        </p:spPr>
        <p:txBody>
          <a:bodyPr wrap="square">
            <a:spAutoFit/>
          </a:bodyPr>
          <a:lstStyle/>
          <a:p>
            <a:r>
              <a:rPr lang="en-GB" sz="2000" dirty="0" smtClean="0"/>
              <a:t>Therefore, the distribution function of molecules according to energy of thermal motion is:</a:t>
            </a:r>
            <a:endParaRPr lang="en-US" sz="2000" dirty="0"/>
          </a:p>
        </p:txBody>
      </p:sp>
      <p:sp>
        <p:nvSpPr>
          <p:cNvPr id="1635330" name="Rectangle 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5329" name="Object 1"/>
          <p:cNvGraphicFramePr>
            <a:graphicFrameLocks noChangeAspect="1"/>
          </p:cNvGraphicFramePr>
          <p:nvPr/>
        </p:nvGraphicFramePr>
        <p:xfrm>
          <a:off x="457200" y="990599"/>
          <a:ext cx="3048000" cy="886691"/>
        </p:xfrm>
        <a:graphic>
          <a:graphicData uri="http://schemas.openxmlformats.org/presentationml/2006/ole">
            <mc:AlternateContent xmlns:mc="http://schemas.openxmlformats.org/markup-compatibility/2006">
              <mc:Choice xmlns:v="urn:schemas-microsoft-com:vml" Requires="v">
                <p:oleObj spid="_x0000_s1635348" name="" r:id="rId1" imgW="1574800" imgH="457200" progId="Equation.3">
                  <p:embed/>
                </p:oleObj>
              </mc:Choice>
              <mc:Fallback>
                <p:oleObj name="" r:id="rId1" imgW="1574800" imgH="457200" progId="Equation.3">
                  <p:embed/>
                  <p:pic>
                    <p:nvPicPr>
                      <p:cNvPr id="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990599"/>
                        <a:ext cx="3048000" cy="88669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5332" name="Rectangle 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5331" name="Object 3"/>
          <p:cNvGraphicFramePr>
            <a:graphicFrameLocks noChangeAspect="1"/>
          </p:cNvGraphicFramePr>
          <p:nvPr/>
        </p:nvGraphicFramePr>
        <p:xfrm>
          <a:off x="3352800" y="1981200"/>
          <a:ext cx="792477" cy="304800"/>
        </p:xfrm>
        <a:graphic>
          <a:graphicData uri="http://schemas.openxmlformats.org/presentationml/2006/ole">
            <mc:AlternateContent xmlns:mc="http://schemas.openxmlformats.org/markup-compatibility/2006">
              <mc:Choice xmlns:v="urn:schemas-microsoft-com:vml" Requires="v">
                <p:oleObj spid="_x0000_s1635349" name="" r:id="rId3" imgW="368300" imgH="139700" progId="Equation.3">
                  <p:embed/>
                </p:oleObj>
              </mc:Choice>
              <mc:Fallback>
                <p:oleObj name="" r:id="rId3" imgW="368300" imgH="1397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1981200"/>
                        <a:ext cx="792477"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p:cNvSpPr/>
          <p:nvPr/>
        </p:nvSpPr>
        <p:spPr>
          <a:xfrm>
            <a:off x="457200" y="1905000"/>
            <a:ext cx="8153400" cy="707886"/>
          </a:xfrm>
          <a:prstGeom prst="rect">
            <a:avLst/>
          </a:prstGeom>
        </p:spPr>
        <p:txBody>
          <a:bodyPr wrap="square">
            <a:spAutoFit/>
          </a:bodyPr>
          <a:lstStyle/>
          <a:p>
            <a:r>
              <a:rPr lang="en-GB" sz="2000" dirty="0" smtClean="0"/>
              <a:t>The average kinetic energy              of one molecule of a monatomic ideal gas is: </a:t>
            </a:r>
            <a:endParaRPr lang="en-US" sz="2000" dirty="0"/>
          </a:p>
        </p:txBody>
      </p:sp>
      <p:sp>
        <p:nvSpPr>
          <p:cNvPr id="1635334" name="Rectangle 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5333" name="Object 5"/>
          <p:cNvGraphicFramePr>
            <a:graphicFrameLocks noChangeAspect="1"/>
          </p:cNvGraphicFramePr>
          <p:nvPr/>
        </p:nvGraphicFramePr>
        <p:xfrm>
          <a:off x="762000" y="2667000"/>
          <a:ext cx="5145742" cy="914400"/>
        </p:xfrm>
        <a:graphic>
          <a:graphicData uri="http://schemas.openxmlformats.org/presentationml/2006/ole">
            <mc:AlternateContent xmlns:mc="http://schemas.openxmlformats.org/markup-compatibility/2006">
              <mc:Choice xmlns:v="urn:schemas-microsoft-com:vml" Requires="v">
                <p:oleObj spid="_x0000_s1635350" name="" r:id="rId5" imgW="2730500" imgH="482600" progId="Equation.3">
                  <p:embed/>
                </p:oleObj>
              </mc:Choice>
              <mc:Fallback>
                <p:oleObj name="" r:id="rId5" imgW="2730500" imgH="4826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2667000"/>
                        <a:ext cx="5145742"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5336" name="Rectangle 8"/>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5335" name="Object 7"/>
          <p:cNvGraphicFramePr>
            <a:graphicFrameLocks noChangeAspect="1"/>
          </p:cNvGraphicFramePr>
          <p:nvPr/>
        </p:nvGraphicFramePr>
        <p:xfrm>
          <a:off x="5943600" y="2743200"/>
          <a:ext cx="609600" cy="694267"/>
        </p:xfrm>
        <a:graphic>
          <a:graphicData uri="http://schemas.openxmlformats.org/presentationml/2006/ole">
            <mc:AlternateContent xmlns:mc="http://schemas.openxmlformats.org/markup-compatibility/2006">
              <mc:Choice xmlns:v="urn:schemas-microsoft-com:vml" Requires="v">
                <p:oleObj spid="_x0000_s1635351" name="" r:id="rId7" imgW="342900" imgH="393700" progId="Equation.3">
                  <p:embed/>
                </p:oleObj>
              </mc:Choice>
              <mc:Fallback>
                <p:oleObj name="" r:id="rId7" imgW="342900" imgH="39370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2743200"/>
                        <a:ext cx="609600" cy="69426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5338" name="Rectangle 10"/>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5337" name="Object 9"/>
          <p:cNvGraphicFramePr>
            <a:graphicFrameLocks noChangeAspect="1"/>
          </p:cNvGraphicFramePr>
          <p:nvPr/>
        </p:nvGraphicFramePr>
        <p:xfrm>
          <a:off x="1828799" y="3962400"/>
          <a:ext cx="1542587" cy="762000"/>
        </p:xfrm>
        <a:graphic>
          <a:graphicData uri="http://schemas.openxmlformats.org/presentationml/2006/ole">
            <mc:AlternateContent xmlns:mc="http://schemas.openxmlformats.org/markup-compatibility/2006">
              <mc:Choice xmlns:v="urn:schemas-microsoft-com:vml" Requires="v">
                <p:oleObj spid="_x0000_s1635352" name="" r:id="rId9" imgW="786765" imgH="393700" progId="Equation.3">
                  <p:embed/>
                </p:oleObj>
              </mc:Choice>
              <mc:Fallback>
                <p:oleObj name="" r:id="rId9" imgW="786765" imgH="393700" progId="Equation.3">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799" y="3962400"/>
                        <a:ext cx="1542587"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685800" y="4114800"/>
            <a:ext cx="761747" cy="400110"/>
          </a:xfrm>
          <a:prstGeom prst="rect">
            <a:avLst/>
          </a:prstGeom>
        </p:spPr>
        <p:txBody>
          <a:bodyPr wrap="none">
            <a:spAutoFit/>
          </a:bodyPr>
          <a:lstStyle/>
          <a:p>
            <a:r>
              <a:rPr lang="en-GB" sz="2000" dirty="0" smtClean="0"/>
              <a:t>Thus,</a:t>
            </a:r>
            <a:endParaRPr lang="en-US" sz="2000" dirty="0"/>
          </a:p>
        </p:txBody>
      </p:sp>
      <p:sp>
        <p:nvSpPr>
          <p:cNvPr id="16" name="Rectangle 15"/>
          <p:cNvSpPr/>
          <p:nvPr/>
        </p:nvSpPr>
        <p:spPr>
          <a:xfrm>
            <a:off x="609600" y="5083314"/>
            <a:ext cx="7696200" cy="707886"/>
          </a:xfrm>
          <a:prstGeom prst="rect">
            <a:avLst/>
          </a:prstGeom>
        </p:spPr>
        <p:txBody>
          <a:bodyPr wrap="square">
            <a:spAutoFit/>
          </a:bodyPr>
          <a:lstStyle/>
          <a:p>
            <a:r>
              <a:rPr lang="en-GB" sz="2000" dirty="0" smtClean="0"/>
              <a:t>As it was expected, we have found the same result as the result  obtained above as the average energy of translational motion of the molecule.</a:t>
            </a:r>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1636354" name="Rectangle 2"/>
          <p:cNvSpPr>
            <a:spLocks noChangeArrowheads="1"/>
          </p:cNvSpPr>
          <p:nvPr/>
        </p:nvSpPr>
        <p:spPr bwMode="auto">
          <a:xfrm>
            <a:off x="304800" y="381000"/>
            <a:ext cx="5861541" cy="369332"/>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lang="en-GB" sz="1800" dirty="0" smtClean="0"/>
              <a:t>Since the kinetic energy of a molecule is equal to three times </a:t>
            </a:r>
            <a:endParaRPr lang="en-GB" sz="1800" dirty="0" smtClean="0"/>
          </a:p>
        </p:txBody>
      </p:sp>
      <p:sp>
        <p:nvSpPr>
          <p:cNvPr id="1636355" name="Rectangle 3"/>
          <p:cNvSpPr>
            <a:spLocks noChangeArrowheads="1"/>
          </p:cNvSpPr>
          <p:nvPr/>
        </p:nvSpPr>
        <p:spPr bwMode="auto">
          <a:xfrm>
            <a:off x="304800" y="945177"/>
            <a:ext cx="8305800" cy="646331"/>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lang="en-GB" sz="1800" dirty="0" smtClean="0"/>
              <a:t>and the molecule has three equivalent degrees of freedom, we can conclude that to each degree of freedom corresponds an average energy equal to             .</a:t>
            </a:r>
            <a:endParaRPr lang="en-GB" sz="1800" dirty="0" smtClean="0"/>
          </a:p>
        </p:txBody>
      </p:sp>
      <p:sp>
        <p:nvSpPr>
          <p:cNvPr id="1636357" name="Rectangle 5"/>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6356" name="Object 4"/>
          <p:cNvGraphicFramePr>
            <a:graphicFrameLocks noChangeAspect="1"/>
          </p:cNvGraphicFramePr>
          <p:nvPr/>
        </p:nvGraphicFramePr>
        <p:xfrm>
          <a:off x="6324600" y="381000"/>
          <a:ext cx="468352" cy="533400"/>
        </p:xfrm>
        <a:graphic>
          <a:graphicData uri="http://schemas.openxmlformats.org/presentationml/2006/ole">
            <mc:AlternateContent xmlns:mc="http://schemas.openxmlformats.org/markup-compatibility/2006">
              <mc:Choice xmlns:v="urn:schemas-microsoft-com:vml" Requires="v">
                <p:oleObj spid="_x0000_s1636370" name="" r:id="rId1" imgW="342900" imgH="393700" progId="Equation.3">
                  <p:embed/>
                </p:oleObj>
              </mc:Choice>
              <mc:Fallback>
                <p:oleObj name="" r:id="rId1" imgW="342900" imgH="393700" progId="Equation.3">
                  <p:embed/>
                  <p:pic>
                    <p:nvPicPr>
                      <p:cNvPr id="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81000"/>
                        <a:ext cx="468352"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p:cNvSpPr/>
          <p:nvPr/>
        </p:nvSpPr>
        <p:spPr>
          <a:xfrm>
            <a:off x="304800" y="1639669"/>
            <a:ext cx="8305800" cy="646331"/>
          </a:xfrm>
          <a:prstGeom prst="rect">
            <a:avLst/>
          </a:prstGeom>
        </p:spPr>
        <p:txBody>
          <a:bodyPr wrap="square">
            <a:spAutoFit/>
          </a:bodyPr>
          <a:lstStyle/>
          <a:p>
            <a:r>
              <a:rPr lang="en-GB" sz="1800" dirty="0" smtClean="0"/>
              <a:t>This result established for a monatomic ideal gas holds also for a polyatomic ideal gas and constitutes the law of </a:t>
            </a:r>
            <a:r>
              <a:rPr lang="en-GB" sz="1800" dirty="0" err="1" smtClean="0"/>
              <a:t>equipartion</a:t>
            </a:r>
            <a:r>
              <a:rPr lang="en-GB" sz="1800" dirty="0" smtClean="0"/>
              <a:t> of kinetic energy according to degrees of freedom.</a:t>
            </a:r>
            <a:endParaRPr lang="en-US" sz="1800" dirty="0"/>
          </a:p>
        </p:txBody>
      </p:sp>
      <p:graphicFrame>
        <p:nvGraphicFramePr>
          <p:cNvPr id="1636358" name="Object 6"/>
          <p:cNvGraphicFramePr>
            <a:graphicFrameLocks noChangeAspect="1"/>
          </p:cNvGraphicFramePr>
          <p:nvPr/>
        </p:nvGraphicFramePr>
        <p:xfrm>
          <a:off x="6400800" y="1219200"/>
          <a:ext cx="475683" cy="541338"/>
        </p:xfrm>
        <a:graphic>
          <a:graphicData uri="http://schemas.openxmlformats.org/presentationml/2006/ole">
            <mc:AlternateContent xmlns:mc="http://schemas.openxmlformats.org/markup-compatibility/2006">
              <mc:Choice xmlns:v="urn:schemas-microsoft-com:vml" Requires="v">
                <p:oleObj spid="_x0000_s1636371" name="" r:id="rId3" imgW="342900" imgH="393700" progId="Equation.3">
                  <p:embed/>
                </p:oleObj>
              </mc:Choice>
              <mc:Fallback>
                <p:oleObj name="" r:id="rId3" imgW="342900" imgH="393700" progId="Equation.3">
                  <p:embed/>
                  <p:pic>
                    <p:nvPicPr>
                      <p:cNvPr id="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1219200"/>
                        <a:ext cx="475683" cy="541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304800" y="2438400"/>
            <a:ext cx="8153400" cy="369332"/>
          </a:xfrm>
          <a:prstGeom prst="rect">
            <a:avLst/>
          </a:prstGeom>
        </p:spPr>
        <p:txBody>
          <a:bodyPr wrap="square">
            <a:spAutoFit/>
          </a:bodyPr>
          <a:lstStyle/>
          <a:p>
            <a:r>
              <a:rPr lang="en-GB" sz="1800" dirty="0" smtClean="0"/>
              <a:t>Thus, the average kinetic energy of a molecule having </a:t>
            </a:r>
            <a:r>
              <a:rPr lang="en-GB" sz="1800" i="1" dirty="0" err="1" smtClean="0"/>
              <a:t>i</a:t>
            </a:r>
            <a:r>
              <a:rPr lang="en-GB" sz="1800" dirty="0" smtClean="0"/>
              <a:t> degrees of freedom is equal to:</a:t>
            </a:r>
            <a:endParaRPr lang="en-US" sz="1800" dirty="0"/>
          </a:p>
        </p:txBody>
      </p:sp>
      <p:sp>
        <p:nvSpPr>
          <p:cNvPr id="1636360" name="Rectangle 8"/>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6359" name="Object 7"/>
          <p:cNvGraphicFramePr>
            <a:graphicFrameLocks noChangeAspect="1"/>
          </p:cNvGraphicFramePr>
          <p:nvPr/>
        </p:nvGraphicFramePr>
        <p:xfrm>
          <a:off x="1447800" y="2743200"/>
          <a:ext cx="1676400" cy="715963"/>
        </p:xfrm>
        <a:graphic>
          <a:graphicData uri="http://schemas.openxmlformats.org/presentationml/2006/ole">
            <mc:AlternateContent xmlns:mc="http://schemas.openxmlformats.org/markup-compatibility/2006">
              <mc:Choice xmlns:v="urn:schemas-microsoft-com:vml" Requires="v">
                <p:oleObj spid="_x0000_s1636372" name="" r:id="rId4" imgW="914400" imgH="393700" progId="Equation.3">
                  <p:embed/>
                </p:oleObj>
              </mc:Choice>
              <mc:Fallback>
                <p:oleObj name="" r:id="rId4" imgW="914400" imgH="393700" progId="Equation.3">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2743200"/>
                        <a:ext cx="1676400" cy="715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Rectangle 12"/>
          <p:cNvSpPr/>
          <p:nvPr/>
        </p:nvSpPr>
        <p:spPr>
          <a:xfrm>
            <a:off x="381000" y="4267200"/>
            <a:ext cx="7772400" cy="646331"/>
          </a:xfrm>
          <a:prstGeom prst="rect">
            <a:avLst/>
          </a:prstGeom>
        </p:spPr>
        <p:txBody>
          <a:bodyPr wrap="square">
            <a:spAutoFit/>
          </a:bodyPr>
          <a:lstStyle/>
          <a:p>
            <a:r>
              <a:rPr lang="en-GB" sz="1800" dirty="0" smtClean="0"/>
              <a:t>Thus the internal energy of one mole of an ideal gas is constituted by the kinetic energy of its molecules and is given by: </a:t>
            </a:r>
            <a:endParaRPr lang="en-US" sz="1800" dirty="0"/>
          </a:p>
        </p:txBody>
      </p:sp>
      <p:sp>
        <p:nvSpPr>
          <p:cNvPr id="1636362" name="Rectangle 10"/>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636361" name="Object 9"/>
          <p:cNvGraphicFramePr>
            <a:graphicFrameLocks noChangeAspect="1"/>
          </p:cNvGraphicFramePr>
          <p:nvPr/>
        </p:nvGraphicFramePr>
        <p:xfrm>
          <a:off x="762000" y="5011346"/>
          <a:ext cx="3657600" cy="627454"/>
        </p:xfrm>
        <a:graphic>
          <a:graphicData uri="http://schemas.openxmlformats.org/presentationml/2006/ole">
            <mc:AlternateContent xmlns:mc="http://schemas.openxmlformats.org/markup-compatibility/2006">
              <mc:Choice xmlns:v="urn:schemas-microsoft-com:vml" Requires="v">
                <p:oleObj spid="_x0000_s1636373" name="" r:id="rId6" imgW="2273300" imgH="393700" progId="Equation.3">
                  <p:embed/>
                </p:oleObj>
              </mc:Choice>
              <mc:Fallback>
                <p:oleObj name="" r:id="rId6" imgW="2273300" imgH="393700" progId="Equation.3">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5011346"/>
                        <a:ext cx="3657600" cy="62745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Rectangle 15"/>
          <p:cNvSpPr/>
          <p:nvPr/>
        </p:nvSpPr>
        <p:spPr>
          <a:xfrm>
            <a:off x="381000" y="3429000"/>
            <a:ext cx="8077200" cy="646331"/>
          </a:xfrm>
          <a:prstGeom prst="rect">
            <a:avLst/>
          </a:prstGeom>
        </p:spPr>
        <p:txBody>
          <a:bodyPr wrap="square">
            <a:spAutoFit/>
          </a:bodyPr>
          <a:lstStyle/>
          <a:p>
            <a:r>
              <a:rPr lang="en-GB" sz="1800" dirty="0" smtClean="0"/>
              <a:t>the number of degrees of freedom is equal to the minimum number of independent parameters to be given in order   to determine completely the state of the system. </a:t>
            </a:r>
            <a:endParaRPr lang="en-US" sz="1800" dirty="0"/>
          </a:p>
        </p:txBody>
      </p:sp>
      <p:sp>
        <p:nvSpPr>
          <p:cNvPr id="17" name="Rectangle 16"/>
          <p:cNvSpPr/>
          <p:nvPr/>
        </p:nvSpPr>
        <p:spPr>
          <a:xfrm>
            <a:off x="457200" y="5678269"/>
            <a:ext cx="8458200" cy="646331"/>
          </a:xfrm>
          <a:prstGeom prst="rect">
            <a:avLst/>
          </a:prstGeom>
        </p:spPr>
        <p:txBody>
          <a:bodyPr wrap="square">
            <a:spAutoFit/>
          </a:bodyPr>
          <a:lstStyle/>
          <a:p>
            <a:r>
              <a:rPr lang="en-GB" sz="1800" dirty="0" smtClean="0"/>
              <a:t>Thus, the internal energy of an ideal gas depends linearly on thermodynamic temperature of that gas </a:t>
            </a:r>
            <a:r>
              <a:rPr lang="en-GB" sz="1800" i="1" dirty="0" smtClean="0"/>
              <a:t>(T)</a:t>
            </a:r>
            <a:r>
              <a:rPr lang="en-GB" sz="1800" dirty="0" smtClean="0"/>
              <a:t> and on the number of the degrees of freedom of its molecules </a:t>
            </a:r>
            <a:r>
              <a:rPr lang="en-GB" sz="1800" i="1" dirty="0" smtClean="0"/>
              <a:t>(</a:t>
            </a:r>
            <a:r>
              <a:rPr lang="en-GB" sz="1800" i="1" dirty="0" err="1" smtClean="0"/>
              <a:t>i</a:t>
            </a:r>
            <a:r>
              <a:rPr lang="en-GB" sz="1800" i="1" dirty="0" smtClean="0"/>
              <a:t>).</a:t>
            </a:r>
            <a:endParaRPr lang="en-US" sz="1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1637378" name="Rectangle 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sp>
        <p:nvSpPr>
          <p:cNvPr id="5" name="Rectangle 4"/>
          <p:cNvSpPr/>
          <p:nvPr/>
        </p:nvSpPr>
        <p:spPr>
          <a:xfrm>
            <a:off x="533400" y="1106031"/>
            <a:ext cx="8153400" cy="2246769"/>
          </a:xfrm>
          <a:prstGeom prst="rect">
            <a:avLst/>
          </a:prstGeom>
        </p:spPr>
        <p:txBody>
          <a:bodyPr wrap="square">
            <a:spAutoFit/>
          </a:bodyPr>
          <a:lstStyle/>
          <a:p>
            <a:r>
              <a:rPr lang="en-GB" sz="2000" dirty="0" smtClean="0"/>
              <a:t>This conclusion does not hold for a real gas. In real gases, the internal energy comprises also the potential energy of interactions between molecules which depends on average distance between molecules, i.e. on the specific volume of the gas, and on the types of intermolecular forces. For this reason, the internal energy of a real gas cannot be found only on the basis of the law of </a:t>
            </a:r>
            <a:r>
              <a:rPr lang="en-GB" sz="2000" dirty="0" err="1" smtClean="0"/>
              <a:t>equipartition</a:t>
            </a:r>
            <a:r>
              <a:rPr lang="en-GB" sz="2000" dirty="0" smtClean="0"/>
              <a:t> of energy by degrees of freedom.</a:t>
            </a:r>
            <a:endParaRPr lang="en-US" sz="2000" dirty="0" smtClean="0"/>
          </a:p>
          <a:p>
            <a:endParaRPr lang="en-US" sz="2000" dirty="0"/>
          </a:p>
        </p:txBody>
      </p:sp>
      <p:sp>
        <p:nvSpPr>
          <p:cNvPr id="1637379" name="Rectangle 3"/>
          <p:cNvSpPr>
            <a:spLocks noChangeArrowheads="1"/>
          </p:cNvSpPr>
          <p:nvPr/>
        </p:nvSpPr>
        <p:spPr bwMode="auto">
          <a:xfrm>
            <a:off x="762000" y="514290"/>
            <a:ext cx="1314784" cy="40011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GB" sz="2000" b="1"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Remark:</a:t>
            </a:r>
            <a:endParaRPr kumimoji="0" lang="en-GB"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3" name="Rectangle 2"/>
          <p:cNvSpPr/>
          <p:nvPr/>
        </p:nvSpPr>
        <p:spPr>
          <a:xfrm>
            <a:off x="762000" y="381000"/>
            <a:ext cx="7772400" cy="829945"/>
          </a:xfrm>
          <a:prstGeom prst="rect">
            <a:avLst/>
          </a:prstGeom>
        </p:spPr>
        <p:txBody>
          <a:bodyPr wrap="square">
            <a:spAutoFit/>
          </a:bodyPr>
          <a:lstStyle/>
          <a:p>
            <a:pPr lvl="0">
              <a:defRPr/>
            </a:pPr>
            <a:r>
              <a:rPr lang="en-US" dirty="0" smtClean="0">
                <a:solidFill>
                  <a:srgbClr val="0033CC"/>
                </a:solidFill>
                <a:latin typeface="Arial Black" panose="020B0A04020102020204" pitchFamily="34" charset="0"/>
                <a:cs typeface="Times New Roman" panose="02020603050405020304" pitchFamily="18" charset="0"/>
              </a:rPr>
              <a:t>12.1 </a:t>
            </a:r>
            <a:r>
              <a:rPr lang="en-GB" dirty="0" smtClean="0">
                <a:solidFill>
                  <a:srgbClr val="0033CC"/>
                </a:solidFill>
                <a:latin typeface="Arial Black" panose="020B0A04020102020204" pitchFamily="34" charset="0"/>
                <a:cs typeface="Times New Roman" panose="02020603050405020304" pitchFamily="18" charset="0"/>
              </a:rPr>
              <a:t>Basic principles of the kinetic theory of </a:t>
            </a:r>
            <a:endParaRPr lang="en-GB" dirty="0" smtClean="0">
              <a:solidFill>
                <a:srgbClr val="0033CC"/>
              </a:solidFill>
              <a:latin typeface="Arial Black" panose="020B0A04020102020204" pitchFamily="34" charset="0"/>
              <a:cs typeface="Times New Roman" panose="02020603050405020304" pitchFamily="18" charset="0"/>
            </a:endParaRPr>
          </a:p>
          <a:p>
            <a:pPr lvl="0">
              <a:defRPr/>
            </a:pPr>
            <a:r>
              <a:rPr lang="en-GB" dirty="0" smtClean="0">
                <a:solidFill>
                  <a:srgbClr val="0033CC"/>
                </a:solidFill>
                <a:latin typeface="Arial Black" panose="020B0A04020102020204" pitchFamily="34" charset="0"/>
                <a:cs typeface="Times New Roman" panose="02020603050405020304" pitchFamily="18" charset="0"/>
              </a:rPr>
              <a:t>      gases </a:t>
            </a:r>
            <a:endParaRPr lang="en-US" dirty="0" smtClean="0">
              <a:solidFill>
                <a:srgbClr val="0033CC"/>
              </a:solidFill>
              <a:latin typeface="Arial Black" panose="020B0A04020102020204" pitchFamily="34" charset="0"/>
              <a:cs typeface="Times New Roman" panose="02020603050405020304" pitchFamily="18" charset="0"/>
            </a:endParaRPr>
          </a:p>
        </p:txBody>
      </p:sp>
      <p:sp>
        <p:nvSpPr>
          <p:cNvPr id="4" name="Rectangle 3"/>
          <p:cNvSpPr/>
          <p:nvPr/>
        </p:nvSpPr>
        <p:spPr>
          <a:xfrm>
            <a:off x="762000" y="1225689"/>
            <a:ext cx="7924800" cy="5632311"/>
          </a:xfrm>
          <a:prstGeom prst="rect">
            <a:avLst/>
          </a:prstGeom>
        </p:spPr>
        <p:txBody>
          <a:bodyPr wrap="square">
            <a:spAutoFit/>
          </a:bodyPr>
          <a:lstStyle/>
          <a:p>
            <a:r>
              <a:rPr lang="en-GB" dirty="0" smtClean="0"/>
              <a:t>The kinetic theory of gases is the study of the composition and the physical properties of gases based on statistical methods of research. Thus, it is part of classical statistical physics.</a:t>
            </a:r>
            <a:endParaRPr lang="en-GB" dirty="0" smtClean="0"/>
          </a:p>
          <a:p>
            <a:endParaRPr lang="en-GB" dirty="0" smtClean="0"/>
          </a:p>
          <a:p>
            <a:r>
              <a:rPr lang="en-GB" dirty="0" smtClean="0"/>
              <a:t>Kinetic theory of gases is based on the principles of classical statistical physics. As a system of particles it assumes: </a:t>
            </a:r>
            <a:endParaRPr lang="en-GB" dirty="0" smtClean="0"/>
          </a:p>
          <a:p>
            <a:pPr>
              <a:buFont typeface="Arial" panose="020B0604020202020204" pitchFamily="34" charset="0"/>
              <a:buChar char="•"/>
            </a:pPr>
            <a:r>
              <a:rPr lang="en-GB" dirty="0" smtClean="0"/>
              <a:t> conservation laws of: energy, linear momentum, electric</a:t>
            </a:r>
            <a:endParaRPr lang="en-GB" dirty="0" smtClean="0"/>
          </a:p>
          <a:p>
            <a:r>
              <a:rPr lang="en-GB" dirty="0" smtClean="0"/>
              <a:t>  charge, numbers of particles, etc.</a:t>
            </a:r>
            <a:endParaRPr lang="en-GB" dirty="0" smtClean="0"/>
          </a:p>
          <a:p>
            <a:pPr lvl="0">
              <a:buFont typeface="Arial" panose="020B0604020202020204" pitchFamily="34" charset="0"/>
              <a:buChar char="•"/>
            </a:pPr>
            <a:r>
              <a:rPr lang="en-GB" dirty="0" smtClean="0"/>
              <a:t> all the particles are distinguishable.</a:t>
            </a:r>
            <a:endParaRPr lang="en-US" dirty="0" smtClean="0"/>
          </a:p>
          <a:p>
            <a:pPr>
              <a:buFont typeface="Arial" panose="020B0604020202020204" pitchFamily="34" charset="0"/>
              <a:buChar char="•"/>
            </a:pPr>
            <a:r>
              <a:rPr lang="en-GB" dirty="0" smtClean="0"/>
              <a:t> all physical processes in the system occur in space and time</a:t>
            </a:r>
            <a:endParaRPr lang="en-GB" dirty="0" smtClean="0"/>
          </a:p>
          <a:p>
            <a:r>
              <a:rPr lang="en-GB" dirty="0" smtClean="0"/>
              <a:t>  in a continuous way. </a:t>
            </a:r>
            <a:endParaRPr lang="en-GB" dirty="0" smtClean="0"/>
          </a:p>
          <a:p>
            <a:pPr lvl="0">
              <a:buFont typeface="Arial" panose="020B0604020202020204" pitchFamily="34" charset="0"/>
              <a:buChar char="•"/>
            </a:pPr>
            <a:r>
              <a:rPr lang="en-GB" dirty="0" smtClean="0"/>
              <a:t> each particle of the system can have any coordinates and any</a:t>
            </a:r>
            <a:endParaRPr lang="en-GB" dirty="0" smtClean="0"/>
          </a:p>
          <a:p>
            <a:pPr lvl="0"/>
            <a:r>
              <a:rPr lang="en-GB" dirty="0" smtClean="0"/>
              <a:t>  components of the velocity independently on the values of</a:t>
            </a:r>
            <a:endParaRPr lang="en-GB" dirty="0" smtClean="0"/>
          </a:p>
          <a:p>
            <a:pPr lvl="0"/>
            <a:r>
              <a:rPr lang="en-GB" dirty="0" smtClean="0"/>
              <a:t>  these parameters for other particles.</a:t>
            </a: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3" name="Rectangle 2"/>
          <p:cNvSpPr/>
          <p:nvPr/>
        </p:nvSpPr>
        <p:spPr>
          <a:xfrm>
            <a:off x="609600" y="235803"/>
            <a:ext cx="7315200" cy="829945"/>
          </a:xfrm>
          <a:prstGeom prst="rect">
            <a:avLst/>
          </a:prstGeom>
        </p:spPr>
        <p:txBody>
          <a:bodyPr wrap="square">
            <a:spAutoFit/>
          </a:bodyPr>
          <a:lstStyle/>
          <a:p>
            <a:pPr lvl="0">
              <a:defRPr/>
            </a:pPr>
            <a:r>
              <a:rPr lang="en-US" dirty="0" smtClean="0">
                <a:solidFill>
                  <a:srgbClr val="0033CC"/>
                </a:solidFill>
                <a:latin typeface="Arial Black" panose="020B0A04020102020204" pitchFamily="34" charset="0"/>
                <a:cs typeface="Times New Roman" panose="02020603050405020304" pitchFamily="18" charset="0"/>
              </a:rPr>
              <a:t>12.4 </a:t>
            </a:r>
            <a:r>
              <a:rPr lang="en-GB" dirty="0" smtClean="0">
                <a:solidFill>
                  <a:srgbClr val="0033CC"/>
                </a:solidFill>
                <a:latin typeface="Arial Black" panose="020B0A04020102020204" pitchFamily="34" charset="0"/>
                <a:cs typeface="Times New Roman" panose="02020603050405020304" pitchFamily="18" charset="0"/>
              </a:rPr>
              <a:t>Barometric formula and Boltzmann’s </a:t>
            </a:r>
            <a:endParaRPr lang="en-GB" dirty="0" smtClean="0">
              <a:solidFill>
                <a:srgbClr val="0033CC"/>
              </a:solidFill>
              <a:latin typeface="Arial Black" panose="020B0A04020102020204" pitchFamily="34" charset="0"/>
              <a:cs typeface="Times New Roman" panose="02020603050405020304" pitchFamily="18" charset="0"/>
            </a:endParaRPr>
          </a:p>
          <a:p>
            <a:pPr lvl="0">
              <a:defRPr/>
            </a:pPr>
            <a:r>
              <a:rPr lang="en-GB" dirty="0" smtClean="0">
                <a:solidFill>
                  <a:srgbClr val="0033CC"/>
                </a:solidFill>
                <a:latin typeface="Arial Black" panose="020B0A04020102020204" pitchFamily="34" charset="0"/>
                <a:cs typeface="Times New Roman" panose="02020603050405020304" pitchFamily="18" charset="0"/>
              </a:rPr>
              <a:t>      distribution</a:t>
            </a:r>
            <a:endParaRPr lang="en-US" dirty="0" smtClean="0">
              <a:solidFill>
                <a:srgbClr val="0033CC"/>
              </a:solidFill>
              <a:latin typeface="Arial Black" panose="020B0A04020102020204" pitchFamily="34" charset="0"/>
              <a:cs typeface="Times New Roman" panose="02020603050405020304" pitchFamily="18" charset="0"/>
            </a:endParaRPr>
          </a:p>
        </p:txBody>
      </p:sp>
      <p:sp>
        <p:nvSpPr>
          <p:cNvPr id="4" name="Rectangle 3"/>
          <p:cNvSpPr/>
          <p:nvPr/>
        </p:nvSpPr>
        <p:spPr>
          <a:xfrm>
            <a:off x="685800" y="1371600"/>
            <a:ext cx="8153400" cy="4832092"/>
          </a:xfrm>
          <a:prstGeom prst="rect">
            <a:avLst/>
          </a:prstGeom>
        </p:spPr>
        <p:txBody>
          <a:bodyPr wrap="square">
            <a:spAutoFit/>
          </a:bodyPr>
          <a:lstStyle/>
          <a:p>
            <a:r>
              <a:rPr lang="en-GB" sz="2200" dirty="0" smtClean="0"/>
              <a:t>The fundamental equation of kinetic theory of gases was obtained by assuming that external forces do not act on molecules of a gas and therefore, these molecules are uniformly distributed in all the volume of the gas.</a:t>
            </a:r>
            <a:endParaRPr lang="en-GB" sz="2200" dirty="0" smtClean="0"/>
          </a:p>
          <a:p>
            <a:endParaRPr lang="en-US" sz="2200" dirty="0" smtClean="0"/>
          </a:p>
          <a:p>
            <a:r>
              <a:rPr lang="en-GB" sz="2200" dirty="0" smtClean="0"/>
              <a:t>However, molecules of any gas are in the field of gravity. The force of gravity from one side and the thermal motion of gas molecules from the other side lead to some stationary state of the gas in which the pressure of the gas decreases with the height.</a:t>
            </a:r>
            <a:endParaRPr lang="en-GB" sz="2200" dirty="0" smtClean="0"/>
          </a:p>
          <a:p>
            <a:endParaRPr lang="en-US" sz="2200" dirty="0" smtClean="0"/>
          </a:p>
          <a:p>
            <a:r>
              <a:rPr lang="en-GB" sz="2200" dirty="0" smtClean="0"/>
              <a:t>If there were no thermal motion, all the molecules of the atmospheric air should fall on the earth because of the gravity; and if the force of the gravity were absent, all the atmospheric air will scatter in the all universe. </a:t>
            </a:r>
            <a:endParaRPr lang="en-GB" sz="22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3" name="Rectangle 2"/>
          <p:cNvSpPr/>
          <p:nvPr/>
        </p:nvSpPr>
        <p:spPr>
          <a:xfrm>
            <a:off x="609600" y="457200"/>
            <a:ext cx="8077200" cy="1569660"/>
          </a:xfrm>
          <a:prstGeom prst="rect">
            <a:avLst/>
          </a:prstGeom>
        </p:spPr>
        <p:txBody>
          <a:bodyPr wrap="square">
            <a:spAutoFit/>
          </a:bodyPr>
          <a:lstStyle/>
          <a:p>
            <a:r>
              <a:rPr lang="en-GB" dirty="0" smtClean="0"/>
              <a:t>Statistical method is based on the use of the theory of probabilities and models of a system constituted by a large number of particles. The average values (mean values) of physical quantities characterize the system.</a:t>
            </a:r>
            <a:endParaRPr lang="en-US" dirty="0"/>
          </a:p>
        </p:txBody>
      </p:sp>
      <p:sp>
        <p:nvSpPr>
          <p:cNvPr id="4" name="Rectangle 3"/>
          <p:cNvSpPr/>
          <p:nvPr/>
        </p:nvSpPr>
        <p:spPr>
          <a:xfrm>
            <a:off x="609600" y="2286000"/>
            <a:ext cx="7924800" cy="1198880"/>
          </a:xfrm>
          <a:prstGeom prst="rect">
            <a:avLst/>
          </a:prstGeom>
        </p:spPr>
        <p:txBody>
          <a:bodyPr wrap="square">
            <a:spAutoFit/>
          </a:bodyPr>
          <a:lstStyle/>
          <a:p>
            <a:pPr lvl="0">
              <a:defRPr/>
            </a:pPr>
            <a:r>
              <a:rPr lang="en-US" dirty="0" smtClean="0">
                <a:solidFill>
                  <a:srgbClr val="0033CC"/>
                </a:solidFill>
                <a:latin typeface="Arial Black" panose="020B0A04020102020204" pitchFamily="34" charset="0"/>
                <a:cs typeface="Times New Roman" panose="02020603050405020304" pitchFamily="18" charset="0"/>
              </a:rPr>
              <a:t>12.2 </a:t>
            </a:r>
            <a:r>
              <a:rPr lang="en-GB" dirty="0" smtClean="0">
                <a:solidFill>
                  <a:srgbClr val="0033CC"/>
                </a:solidFill>
                <a:latin typeface="Arial Black" panose="020B0A04020102020204" pitchFamily="34" charset="0"/>
                <a:cs typeface="Times New Roman" panose="02020603050405020304" pitchFamily="18" charset="0"/>
              </a:rPr>
              <a:t>Fundamental equation of kinetic theory of</a:t>
            </a:r>
            <a:endParaRPr lang="en-GB" dirty="0" smtClean="0">
              <a:solidFill>
                <a:srgbClr val="0033CC"/>
              </a:solidFill>
              <a:latin typeface="Arial Black" panose="020B0A04020102020204" pitchFamily="34" charset="0"/>
              <a:cs typeface="Times New Roman" panose="02020603050405020304" pitchFamily="18" charset="0"/>
            </a:endParaRPr>
          </a:p>
          <a:p>
            <a:pPr lvl="0">
              <a:defRPr/>
            </a:pPr>
            <a:r>
              <a:rPr lang="en-GB" dirty="0" smtClean="0">
                <a:solidFill>
                  <a:srgbClr val="0033CC"/>
                </a:solidFill>
                <a:latin typeface="Arial Black" panose="020B0A04020102020204" pitchFamily="34" charset="0"/>
                <a:cs typeface="Times New Roman" panose="02020603050405020304" pitchFamily="18" charset="0"/>
              </a:rPr>
              <a:t>      ideal gases</a:t>
            </a:r>
            <a:endParaRPr lang="en-GB" dirty="0" smtClean="0">
              <a:solidFill>
                <a:srgbClr val="0033CC"/>
              </a:solidFill>
              <a:latin typeface="Arial Black" panose="020B0A04020102020204" pitchFamily="34" charset="0"/>
              <a:cs typeface="Times New Roman" panose="02020603050405020304" pitchFamily="18" charset="0"/>
            </a:endParaRPr>
          </a:p>
        </p:txBody>
      </p:sp>
      <p:sp>
        <p:nvSpPr>
          <p:cNvPr id="1544194" name="Rectangle 2"/>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sp>
        <p:nvSpPr>
          <p:cNvPr id="1544195" name="Rectangle 3"/>
          <p:cNvSpPr>
            <a:spLocks noChangeArrowheads="1"/>
          </p:cNvSpPr>
          <p:nvPr/>
        </p:nvSpPr>
        <p:spPr bwMode="auto">
          <a:xfrm>
            <a:off x="609600" y="2743200"/>
            <a:ext cx="8229600" cy="267765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lang="en-GB" dirty="0" smtClean="0"/>
          </a:p>
          <a:p>
            <a:pPr marL="0" marR="0" lvl="0" indent="0" algn="l" defTabSz="914400" rtl="0" eaLnBrk="0" fontAlgn="base" latinLnBrk="0" hangingPunct="0">
              <a:lnSpc>
                <a:spcPct val="100000"/>
              </a:lnSpc>
              <a:spcBef>
                <a:spcPct val="0"/>
              </a:spcBef>
              <a:spcAft>
                <a:spcPct val="0"/>
              </a:spcAft>
              <a:buClrTx/>
              <a:buSzTx/>
              <a:buFontTx/>
              <a:buNone/>
            </a:pPr>
            <a:r>
              <a:rPr lang="en-GB" dirty="0" smtClean="0"/>
              <a:t>An ideal gas can be considered as a system constituted by balls (molecules) in chaotic motion. The proper volume of molecules should be negligible and molecules do not interact at distance. Molecules are continuously in collision with other molecules of the gas and with the walls of the container exerting on them some pressure.</a:t>
            </a:r>
            <a:endParaRPr lang="en-GB" dirty="0" smtClean="0"/>
          </a:p>
        </p:txBody>
      </p:sp>
      <p:sp>
        <p:nvSpPr>
          <p:cNvPr id="8" name="Rectangle 7"/>
          <p:cNvSpPr/>
          <p:nvPr/>
        </p:nvSpPr>
        <p:spPr>
          <a:xfrm>
            <a:off x="609600" y="5486400"/>
            <a:ext cx="7924800" cy="830997"/>
          </a:xfrm>
          <a:prstGeom prst="rect">
            <a:avLst/>
          </a:prstGeom>
        </p:spPr>
        <p:txBody>
          <a:bodyPr wrap="square">
            <a:spAutoFit/>
          </a:bodyPr>
          <a:lstStyle/>
          <a:p>
            <a:r>
              <a:rPr lang="en-GB" b="1" dirty="0" smtClean="0"/>
              <a:t>Thus, pressure is the macroscopic manifestation of thermal motion of the gas molecules</a:t>
            </a:r>
            <a:r>
              <a:rPr lang="en-GB"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3" name="Rectangle 2"/>
          <p:cNvSpPr/>
          <p:nvPr/>
        </p:nvSpPr>
        <p:spPr>
          <a:xfrm>
            <a:off x="533400" y="609600"/>
            <a:ext cx="8153400" cy="1323439"/>
          </a:xfrm>
          <a:prstGeom prst="rect">
            <a:avLst/>
          </a:prstGeom>
        </p:spPr>
        <p:txBody>
          <a:bodyPr wrap="square">
            <a:spAutoFit/>
          </a:bodyPr>
          <a:lstStyle/>
          <a:p>
            <a:r>
              <a:rPr lang="en-GB" sz="2000" dirty="0" smtClean="0"/>
              <a:t>Maxwell has shown that in the case of an ideal gas, intermolecular collisions do not influence the pressure exerted by molecules on the walls of the container. Furthermore, Maxwell has shown that the gas pressure on the walls does not depend on the nature of the material the walls are made of.</a:t>
            </a:r>
            <a:endParaRPr lang="en-US" sz="2000" dirty="0" smtClean="0"/>
          </a:p>
        </p:txBody>
      </p:sp>
      <p:sp>
        <p:nvSpPr>
          <p:cNvPr id="4" name="Rectangle 3"/>
          <p:cNvSpPr/>
          <p:nvPr/>
        </p:nvSpPr>
        <p:spPr>
          <a:xfrm>
            <a:off x="609600" y="2057400"/>
            <a:ext cx="7620000" cy="400110"/>
          </a:xfrm>
          <a:prstGeom prst="rect">
            <a:avLst/>
          </a:prstGeom>
        </p:spPr>
        <p:txBody>
          <a:bodyPr wrap="square">
            <a:spAutoFit/>
          </a:bodyPr>
          <a:lstStyle/>
          <a:p>
            <a:r>
              <a:rPr lang="en-GB" sz="2000" dirty="0" smtClean="0"/>
              <a:t>Let us consider a monatomic ideal gas in a container </a:t>
            </a:r>
            <a:endParaRPr lang="en-US" sz="2000" dirty="0"/>
          </a:p>
        </p:txBody>
      </p:sp>
      <p:pic>
        <p:nvPicPr>
          <p:cNvPr id="5" name="Picture 4" descr="page127"/>
          <p:cNvPicPr/>
          <p:nvPr/>
        </p:nvPicPr>
        <p:blipFill>
          <a:blip r:embed="rId1" cstate="print">
            <a:grayscl/>
            <a:lum contrast="-30000"/>
          </a:blip>
          <a:srcRect/>
          <a:stretch>
            <a:fillRect/>
          </a:stretch>
        </p:blipFill>
        <p:spPr bwMode="auto">
          <a:xfrm>
            <a:off x="1752600" y="2667000"/>
            <a:ext cx="3505200" cy="1295400"/>
          </a:xfrm>
          <a:prstGeom prst="rect">
            <a:avLst/>
          </a:prstGeom>
          <a:noFill/>
          <a:ln w="9525">
            <a:noFill/>
            <a:miter lim="800000"/>
            <a:headEnd/>
            <a:tailEnd/>
          </a:ln>
        </p:spPr>
      </p:pic>
      <p:sp>
        <p:nvSpPr>
          <p:cNvPr id="1551362" name="Rectangle 2"/>
          <p:cNvSpPr>
            <a:spLocks noChangeArrowheads="1"/>
          </p:cNvSpPr>
          <p:nvPr/>
        </p:nvSpPr>
        <p:spPr bwMode="auto">
          <a:xfrm>
            <a:off x="533400" y="4191000"/>
            <a:ext cx="8305800" cy="1015663"/>
          </a:xfrm>
          <a:prstGeom prst="rect">
            <a:avLst/>
          </a:prstGeom>
          <a:noFill/>
          <a:ln w="9525">
            <a:noFill/>
            <a:miter lim="800000"/>
          </a:ln>
          <a:effectLst/>
        </p:spPr>
        <p:txBody>
          <a:bodyPr vert="horz" wrap="square" lIns="91440" tIns="45720" rIns="91440" bIns="45720" numCol="1" anchor="ctr" anchorCtr="0" compatLnSpc="1">
            <a:spAutoFit/>
          </a:bodyPr>
          <a:lstStyle/>
          <a:p>
            <a:r>
              <a:rPr lang="en-GB" sz="2000" dirty="0" smtClean="0"/>
              <a:t>Let consider some elementary surface        on the walls of the container and calculate the pressure exerted by the gas on the surface. </a:t>
            </a:r>
            <a:endParaRPr lang="en-GB" sz="2000" dirty="0" smtClean="0"/>
          </a:p>
          <a:p>
            <a:pPr marL="0" marR="0" lvl="0" indent="0" algn="l" defTabSz="914400" rtl="0" eaLnBrk="1" fontAlgn="base" latinLnBrk="0" hangingPunct="1">
              <a:lnSpc>
                <a:spcPct val="100000"/>
              </a:lnSpc>
              <a:spcBef>
                <a:spcPct val="0"/>
              </a:spcBef>
              <a:spcAft>
                <a:spcPct val="0"/>
              </a:spcAft>
              <a:buClrTx/>
              <a:buSzTx/>
              <a:buFontTx/>
              <a:buNone/>
            </a:pPr>
            <a:r>
              <a:rPr kumimoji="0" lang="en-GB" sz="20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 </a:t>
            </a:r>
            <a:endParaRPr kumimoji="0" lang="en-GB"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graphicFrame>
        <p:nvGraphicFramePr>
          <p:cNvPr id="1551361" name="Object 1"/>
          <p:cNvGraphicFramePr>
            <a:graphicFrameLocks noChangeAspect="1"/>
          </p:cNvGraphicFramePr>
          <p:nvPr/>
        </p:nvGraphicFramePr>
        <p:xfrm>
          <a:off x="4495800" y="4343400"/>
          <a:ext cx="385011" cy="304800"/>
        </p:xfrm>
        <a:graphic>
          <a:graphicData uri="http://schemas.openxmlformats.org/presentationml/2006/ole">
            <mc:AlternateContent xmlns:mc="http://schemas.openxmlformats.org/markup-compatibility/2006">
              <mc:Choice xmlns:v="urn:schemas-microsoft-com:vml" Requires="v">
                <p:oleObj spid="_x0000_s1551376" name="" r:id="rId2" imgW="228600" imgH="177800" progId="Equation.3">
                  <p:embed/>
                </p:oleObj>
              </mc:Choice>
              <mc:Fallback>
                <p:oleObj name="" r:id="rId2" imgW="228600" imgH="177800" progId="Equation.3">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4343400"/>
                        <a:ext cx="385011"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1365" name="Rectangle 5"/>
          <p:cNvSpPr>
            <a:spLocks noChangeArrowheads="1"/>
          </p:cNvSpPr>
          <p:nvPr/>
        </p:nvSpPr>
        <p:spPr bwMode="auto">
          <a:xfrm>
            <a:off x="533400" y="5043101"/>
            <a:ext cx="8001000" cy="646331"/>
          </a:xfrm>
          <a:prstGeom prst="rect">
            <a:avLst/>
          </a:prstGeom>
          <a:noFill/>
          <a:ln w="9525">
            <a:noFill/>
            <a:miter lim="800000"/>
          </a:ln>
          <a:effectLst/>
        </p:spPr>
        <p:txBody>
          <a:bodyPr vert="horz" wrap="square" lIns="91440" tIns="45720" rIns="91440" bIns="45720" numCol="1" anchor="ctr" anchorCtr="0" compatLnSpc="1">
            <a:spAutoFit/>
          </a:bodyPr>
          <a:lstStyle/>
          <a:p>
            <a:pPr lvl="0"/>
            <a:r>
              <a:rPr lang="en-GB" sz="1800" dirty="0" smtClean="0">
                <a:latin typeface="Bookman Old Style" panose="02050604050505020204" pitchFamily="18" charset="0"/>
                <a:ea typeface="Times New Roman" panose="02020603050405020304" pitchFamily="18" charset="0"/>
                <a:cs typeface="Times New Roman" panose="02020603050405020304" pitchFamily="18" charset="0"/>
              </a:rPr>
              <a:t>A</a:t>
            </a:r>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 molecule moving perpendicularly to the surface       </a:t>
            </a:r>
            <a:r>
              <a:rPr lang="en-GB" sz="1800" dirty="0" smtClean="0">
                <a:latin typeface="Bookman Old Style" panose="02050604050505020204" pitchFamily="18" charset="0"/>
                <a:ea typeface="Times New Roman" panose="02020603050405020304" pitchFamily="18" charset="0"/>
                <a:cs typeface="Times New Roman" panose="02020603050405020304" pitchFamily="18" charset="0"/>
              </a:rPr>
              <a:t>transfer to that surface a momentum:</a:t>
            </a:r>
            <a:endParaRPr kumimoji="0" lang="en-GB"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551368" name="Rectangle 8"/>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1367" name="Object 7"/>
          <p:cNvGraphicFramePr>
            <a:graphicFrameLocks noChangeAspect="1"/>
          </p:cNvGraphicFramePr>
          <p:nvPr/>
        </p:nvGraphicFramePr>
        <p:xfrm>
          <a:off x="3581400" y="5638800"/>
          <a:ext cx="2686050" cy="457200"/>
        </p:xfrm>
        <a:graphic>
          <a:graphicData uri="http://schemas.openxmlformats.org/presentationml/2006/ole">
            <mc:AlternateContent xmlns:mc="http://schemas.openxmlformats.org/markup-compatibility/2006">
              <mc:Choice xmlns:v="urn:schemas-microsoft-com:vml" Requires="v">
                <p:oleObj spid="_x0000_s1551377" name="" r:id="rId4" imgW="1346200" imgH="228600" progId="Equation.3">
                  <p:embed/>
                </p:oleObj>
              </mc:Choice>
              <mc:Fallback>
                <p:oleObj name="" r:id="rId4" imgW="1346200" imgH="228600" progId="Equation.3">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5638800"/>
                        <a:ext cx="268605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51369" name="Object 9"/>
          <p:cNvGraphicFramePr>
            <a:graphicFrameLocks noChangeAspect="1"/>
          </p:cNvGraphicFramePr>
          <p:nvPr/>
        </p:nvGraphicFramePr>
        <p:xfrm>
          <a:off x="6172200" y="5105400"/>
          <a:ext cx="385763" cy="304800"/>
        </p:xfrm>
        <a:graphic>
          <a:graphicData uri="http://schemas.openxmlformats.org/presentationml/2006/ole">
            <mc:AlternateContent xmlns:mc="http://schemas.openxmlformats.org/markup-compatibility/2006">
              <mc:Choice xmlns:v="urn:schemas-microsoft-com:vml" Requires="v">
                <p:oleObj spid="_x0000_s1551378" name="" r:id="rId6" imgW="228600" imgH="177800" progId="Equation.3">
                  <p:embed/>
                </p:oleObj>
              </mc:Choice>
              <mc:Fallback>
                <p:oleObj name="" r:id="rId6" imgW="228600" imgH="177800" progId="Equation.3">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5105400"/>
                        <a:ext cx="385763"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1552386" name="Rectangle 2"/>
          <p:cNvSpPr>
            <a:spLocks noChangeArrowheads="1"/>
          </p:cNvSpPr>
          <p:nvPr/>
        </p:nvSpPr>
        <p:spPr bwMode="auto">
          <a:xfrm>
            <a:off x="457200" y="304800"/>
            <a:ext cx="7848600" cy="369332"/>
          </a:xfrm>
          <a:prstGeom prst="rect">
            <a:avLst/>
          </a:prstGeom>
          <a:noFill/>
          <a:ln w="9525">
            <a:noFill/>
            <a:miter lim="800000"/>
          </a:ln>
          <a:effectLst/>
        </p:spPr>
        <p:txBody>
          <a:bodyPr vert="horz" wrap="square" lIns="91440" tIns="45720" rIns="91440" bIns="45720" numCol="1" anchor="ctr" anchorCtr="0" compatLnSpc="1">
            <a:spAutoFit/>
          </a:bodyPr>
          <a:lstStyle/>
          <a:p>
            <a:pPr lvl="0"/>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Where       and </a:t>
            </a:r>
            <a:r>
              <a:rPr lang="en-GB" sz="1800" i="1" dirty="0" smtClean="0">
                <a:latin typeface="Bookman Old Style" panose="02050604050505020204" pitchFamily="18" charset="0"/>
                <a:ea typeface="Times New Roman" panose="02020603050405020304" pitchFamily="18" charset="0"/>
                <a:cs typeface="Times New Roman" panose="02020603050405020304" pitchFamily="18" charset="0"/>
              </a:rPr>
              <a:t>v</a:t>
            </a:r>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 are </a:t>
            </a:r>
            <a:r>
              <a:rPr lang="en-GB" sz="1800" dirty="0" smtClean="0">
                <a:latin typeface="Bookman Old Style" panose="02050604050505020204" pitchFamily="18" charset="0"/>
                <a:ea typeface="Times New Roman" panose="02020603050405020304" pitchFamily="18" charset="0"/>
                <a:cs typeface="Times New Roman" panose="02020603050405020304" pitchFamily="18" charset="0"/>
              </a:rPr>
              <a:t>the mass and the velocity of the molecule.</a:t>
            </a:r>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 </a:t>
            </a:r>
            <a:endParaRPr kumimoji="0" lang="en-GB"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graphicFrame>
        <p:nvGraphicFramePr>
          <p:cNvPr id="1552385" name="Object 1"/>
          <p:cNvGraphicFramePr>
            <a:graphicFrameLocks noChangeAspect="1"/>
          </p:cNvGraphicFramePr>
          <p:nvPr/>
        </p:nvGraphicFramePr>
        <p:xfrm>
          <a:off x="1371600" y="304800"/>
          <a:ext cx="381000" cy="435429"/>
        </p:xfrm>
        <a:graphic>
          <a:graphicData uri="http://schemas.openxmlformats.org/presentationml/2006/ole">
            <mc:AlternateContent xmlns:mc="http://schemas.openxmlformats.org/markup-compatibility/2006">
              <mc:Choice xmlns:v="urn:schemas-microsoft-com:vml" Requires="v">
                <p:oleObj spid="_x0000_s1552419" name="" r:id="rId1" imgW="203200" imgH="228600" progId="Equation.3">
                  <p:embed/>
                </p:oleObj>
              </mc:Choice>
              <mc:Fallback>
                <p:oleObj name="" r:id="rId1" imgW="203200" imgH="228600" progId="Equation.3">
                  <p:embed/>
                  <p:pic>
                    <p:nvPicPr>
                      <p:cNvPr id="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04800"/>
                        <a:ext cx="381000" cy="4354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52389" name="Object 5"/>
          <p:cNvGraphicFramePr>
            <a:graphicFrameLocks noChangeAspect="1"/>
          </p:cNvGraphicFramePr>
          <p:nvPr/>
        </p:nvGraphicFramePr>
        <p:xfrm>
          <a:off x="3276600" y="838200"/>
          <a:ext cx="381000" cy="333375"/>
        </p:xfrm>
        <a:graphic>
          <a:graphicData uri="http://schemas.openxmlformats.org/presentationml/2006/ole">
            <mc:AlternateContent xmlns:mc="http://schemas.openxmlformats.org/markup-compatibility/2006">
              <mc:Choice xmlns:v="urn:schemas-microsoft-com:vml" Requires="v">
                <p:oleObj spid="_x0000_s1552420" name="" r:id="rId3" imgW="228600" imgH="203200" progId="Equation.3">
                  <p:embed/>
                </p:oleObj>
              </mc:Choice>
              <mc:Fallback>
                <p:oleObj name="" r:id="rId3" imgW="228600" imgH="20320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838200"/>
                        <a:ext cx="3810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52388" name="Object 4"/>
          <p:cNvGraphicFramePr>
            <a:graphicFrameLocks noChangeAspect="1"/>
          </p:cNvGraphicFramePr>
          <p:nvPr/>
        </p:nvGraphicFramePr>
        <p:xfrm>
          <a:off x="4953000" y="838200"/>
          <a:ext cx="385011" cy="304800"/>
        </p:xfrm>
        <a:graphic>
          <a:graphicData uri="http://schemas.openxmlformats.org/presentationml/2006/ole">
            <mc:AlternateContent xmlns:mc="http://schemas.openxmlformats.org/markup-compatibility/2006">
              <mc:Choice xmlns:v="urn:schemas-microsoft-com:vml" Requires="v">
                <p:oleObj spid="_x0000_s1552421" name="" r:id="rId5" imgW="228600" imgH="177800" progId="Equation.3">
                  <p:embed/>
                </p:oleObj>
              </mc:Choice>
              <mc:Fallback>
                <p:oleObj name="" r:id="rId5" imgW="228600" imgH="1778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3000" y="838200"/>
                        <a:ext cx="385011"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2390" name="Rectangle 6"/>
          <p:cNvSpPr>
            <a:spLocks noChangeArrowheads="1"/>
          </p:cNvSpPr>
          <p:nvPr/>
        </p:nvSpPr>
        <p:spPr bwMode="auto">
          <a:xfrm>
            <a:off x="457200" y="838200"/>
            <a:ext cx="9144000" cy="646331"/>
          </a:xfrm>
          <a:prstGeom prst="rect">
            <a:avLst/>
          </a:prstGeom>
          <a:noFill/>
          <a:ln w="9525">
            <a:noFill/>
            <a:miter lim="800000"/>
          </a:ln>
          <a:effectLst/>
        </p:spPr>
        <p:txBody>
          <a:bodyPr vert="horz" wrap="square" lIns="91440" tIns="45720" rIns="91440" bIns="45720" numCol="1" anchor="ctr" anchorCtr="0" compatLnSpc="1">
            <a:spAutoFit/>
          </a:bodyPr>
          <a:lstStyle/>
          <a:p>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During the time interval      </a:t>
            </a:r>
            <a:r>
              <a:rPr lang="en-GB" sz="1800" dirty="0" smtClean="0">
                <a:latin typeface="Bookman Old Style" panose="02050604050505020204" pitchFamily="18" charset="0"/>
                <a:ea typeface="Times New Roman" panose="02020603050405020304" pitchFamily="18" charset="0"/>
                <a:cs typeface="Times New Roman" panose="02020603050405020304" pitchFamily="18" charset="0"/>
              </a:rPr>
              <a:t>the surface      will be attained by molecules </a:t>
            </a:r>
            <a:endParaRPr lang="en-GB" sz="1800" dirty="0" smtClean="0">
              <a:latin typeface="Arial" panose="020B0604020202020204" pitchFamily="34" charset="0"/>
              <a:cs typeface="Arial" panose="020B0604020202020204" pitchFamily="34" charset="0"/>
            </a:endParaRPr>
          </a:p>
          <a:p>
            <a:pPr lvl="0"/>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 </a:t>
            </a:r>
            <a:endParaRPr kumimoji="0" lang="en-GB"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552394" name="Rectangle 10"/>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2393" name="Object 9"/>
          <p:cNvGraphicFramePr>
            <a:graphicFrameLocks noChangeAspect="1"/>
          </p:cNvGraphicFramePr>
          <p:nvPr/>
        </p:nvGraphicFramePr>
        <p:xfrm>
          <a:off x="609600" y="1371600"/>
          <a:ext cx="1066800" cy="367259"/>
        </p:xfrm>
        <a:graphic>
          <a:graphicData uri="http://schemas.openxmlformats.org/presentationml/2006/ole">
            <mc:AlternateContent xmlns:mc="http://schemas.openxmlformats.org/markup-compatibility/2006">
              <mc:Choice xmlns:v="urn:schemas-microsoft-com:vml" Requires="v">
                <p:oleObj spid="_x0000_s1552422" name="" r:id="rId7" imgW="584200" imgH="203200" progId="Equation.3">
                  <p:embed/>
                </p:oleObj>
              </mc:Choice>
              <mc:Fallback>
                <p:oleObj name="" r:id="rId7" imgW="584200" imgH="203200" progId="Equation.3">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1371600"/>
                        <a:ext cx="1066800" cy="36725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Rectangle 12"/>
          <p:cNvSpPr/>
          <p:nvPr/>
        </p:nvSpPr>
        <p:spPr>
          <a:xfrm>
            <a:off x="533400" y="1752600"/>
            <a:ext cx="6172200" cy="400110"/>
          </a:xfrm>
          <a:prstGeom prst="rect">
            <a:avLst/>
          </a:prstGeom>
        </p:spPr>
        <p:txBody>
          <a:bodyPr wrap="square">
            <a:spAutoFit/>
          </a:bodyPr>
          <a:lstStyle/>
          <a:p>
            <a:r>
              <a:rPr lang="en-GB" sz="2000" dirty="0" smtClean="0"/>
              <a:t>where </a:t>
            </a:r>
            <a:r>
              <a:rPr lang="en-GB" sz="2000" i="1" dirty="0" smtClean="0"/>
              <a:t>n</a:t>
            </a:r>
            <a:r>
              <a:rPr lang="en-GB" sz="2000" dirty="0" smtClean="0"/>
              <a:t> is the concentration of molecules.</a:t>
            </a:r>
            <a:endParaRPr lang="en-US" sz="2000" dirty="0"/>
          </a:p>
        </p:txBody>
      </p:sp>
      <p:sp>
        <p:nvSpPr>
          <p:cNvPr id="14" name="Rectangle 13"/>
          <p:cNvSpPr/>
          <p:nvPr/>
        </p:nvSpPr>
        <p:spPr>
          <a:xfrm>
            <a:off x="457200" y="2362200"/>
            <a:ext cx="8001000" cy="1631216"/>
          </a:xfrm>
          <a:prstGeom prst="rect">
            <a:avLst/>
          </a:prstGeom>
        </p:spPr>
        <p:txBody>
          <a:bodyPr wrap="square">
            <a:spAutoFit/>
          </a:bodyPr>
          <a:lstStyle/>
          <a:p>
            <a:r>
              <a:rPr lang="en-GB" sz="2000" dirty="0" smtClean="0"/>
              <a:t>In reality molecules are moving toward the base of the cylinder under different angles (and not only perpendicularly) and with different velocities and the velocity of each molecule can change (in magnitude and direction) at any collision. To simplify calculations, let us replace the chaotic motion of molecules by the motion along three perpendicular axes.  </a:t>
            </a:r>
            <a:endParaRPr lang="en-US" sz="2000" dirty="0" smtClean="0"/>
          </a:p>
        </p:txBody>
      </p:sp>
      <p:sp>
        <p:nvSpPr>
          <p:cNvPr id="15" name="Rectangle 14"/>
          <p:cNvSpPr/>
          <p:nvPr/>
        </p:nvSpPr>
        <p:spPr>
          <a:xfrm>
            <a:off x="533400" y="4114800"/>
            <a:ext cx="8001000" cy="707886"/>
          </a:xfrm>
          <a:prstGeom prst="rect">
            <a:avLst/>
          </a:prstGeom>
        </p:spPr>
        <p:txBody>
          <a:bodyPr wrap="square">
            <a:spAutoFit/>
          </a:bodyPr>
          <a:lstStyle/>
          <a:p>
            <a:r>
              <a:rPr lang="en-GB" sz="2000" dirty="0" smtClean="0"/>
              <a:t>In that way      molecules move along  one axe  and      move in one direction and the other half move in opposite direction.</a:t>
            </a:r>
            <a:endParaRPr lang="en-US" sz="2000" dirty="0" smtClean="0"/>
          </a:p>
        </p:txBody>
      </p:sp>
      <p:sp>
        <p:nvSpPr>
          <p:cNvPr id="1552396" name="Rectangle 1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2395" name="Object 11"/>
          <p:cNvGraphicFramePr>
            <a:graphicFrameLocks noChangeAspect="1"/>
          </p:cNvGraphicFramePr>
          <p:nvPr/>
        </p:nvGraphicFramePr>
        <p:xfrm>
          <a:off x="1828800" y="3962400"/>
          <a:ext cx="228600" cy="624840"/>
        </p:xfrm>
        <a:graphic>
          <a:graphicData uri="http://schemas.openxmlformats.org/presentationml/2006/ole">
            <mc:AlternateContent xmlns:mc="http://schemas.openxmlformats.org/markup-compatibility/2006">
              <mc:Choice xmlns:v="urn:schemas-microsoft-com:vml" Requires="v">
                <p:oleObj spid="_x0000_s1552423" name="" r:id="rId9" imgW="139700" imgH="393700" progId="Equation.3">
                  <p:embed/>
                </p:oleObj>
              </mc:Choice>
              <mc:Fallback>
                <p:oleObj name="" r:id="rId9" imgW="139700" imgH="393700" progId="Equation.3">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3962400"/>
                        <a:ext cx="228600" cy="6248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2398" name="Rectangle 1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2397" name="Object 13"/>
          <p:cNvGraphicFramePr>
            <a:graphicFrameLocks noChangeAspect="1"/>
          </p:cNvGraphicFramePr>
          <p:nvPr/>
        </p:nvGraphicFramePr>
        <p:xfrm>
          <a:off x="5943600" y="3962400"/>
          <a:ext cx="237892" cy="609599"/>
        </p:xfrm>
        <a:graphic>
          <a:graphicData uri="http://schemas.openxmlformats.org/presentationml/2006/ole">
            <mc:AlternateContent xmlns:mc="http://schemas.openxmlformats.org/markup-compatibility/2006">
              <mc:Choice xmlns:v="urn:schemas-microsoft-com:vml" Requires="v">
                <p:oleObj spid="_x0000_s1552424" name="" r:id="rId11" imgW="152400" imgH="393700" progId="Equation.3">
                  <p:embed/>
                </p:oleObj>
              </mc:Choice>
              <mc:Fallback>
                <p:oleObj name="" r:id="rId11" imgW="152400" imgH="393700" progId="Equation.3">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43600" y="3962400"/>
                        <a:ext cx="237892" cy="6095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2400" name="Rectangle 16"/>
          <p:cNvSpPr>
            <a:spLocks noChangeArrowheads="1"/>
          </p:cNvSpPr>
          <p:nvPr/>
        </p:nvSpPr>
        <p:spPr bwMode="auto">
          <a:xfrm>
            <a:off x="533400" y="4953000"/>
            <a:ext cx="8153400" cy="646331"/>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Therefore, the number of collisions of molecules moving in a given direction to the surface      is:</a:t>
            </a:r>
            <a:endParaRPr kumimoji="0" lang="en-GB"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graphicFrame>
        <p:nvGraphicFramePr>
          <p:cNvPr id="1552399" name="Object 15"/>
          <p:cNvGraphicFramePr>
            <a:graphicFrameLocks noChangeAspect="1"/>
          </p:cNvGraphicFramePr>
          <p:nvPr/>
        </p:nvGraphicFramePr>
        <p:xfrm>
          <a:off x="3200400" y="5334000"/>
          <a:ext cx="391886" cy="304800"/>
        </p:xfrm>
        <a:graphic>
          <a:graphicData uri="http://schemas.openxmlformats.org/presentationml/2006/ole">
            <mc:AlternateContent xmlns:mc="http://schemas.openxmlformats.org/markup-compatibility/2006">
              <mc:Choice xmlns:v="urn:schemas-microsoft-com:vml" Requires="v">
                <p:oleObj spid="_x0000_s1552425" name="" r:id="rId13" imgW="254000" imgH="203200" progId="Equation.3">
                  <p:embed/>
                </p:oleObj>
              </mc:Choice>
              <mc:Fallback>
                <p:oleObj name="" r:id="rId13" imgW="254000" imgH="203200" progId="Equation.3">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5334000"/>
                        <a:ext cx="391886"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2403" name="Rectangle 19"/>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2402" name="Object 18"/>
          <p:cNvGraphicFramePr>
            <a:graphicFrameLocks noChangeAspect="1"/>
          </p:cNvGraphicFramePr>
          <p:nvPr/>
        </p:nvGraphicFramePr>
        <p:xfrm>
          <a:off x="4495800" y="5562600"/>
          <a:ext cx="1295400" cy="727553"/>
        </p:xfrm>
        <a:graphic>
          <a:graphicData uri="http://schemas.openxmlformats.org/presentationml/2006/ole">
            <mc:AlternateContent xmlns:mc="http://schemas.openxmlformats.org/markup-compatibility/2006">
              <mc:Choice xmlns:v="urn:schemas-microsoft-com:vml" Requires="v">
                <p:oleObj spid="_x0000_s1552426" name="" r:id="rId15" imgW="698500" imgH="393700" progId="Equation.3">
                  <p:embed/>
                </p:oleObj>
              </mc:Choice>
              <mc:Fallback>
                <p:oleObj name="" r:id="rId15" imgW="698500" imgH="393700" progId="Equation.3">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95800" y="5562600"/>
                        <a:ext cx="1295400" cy="72755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3" name="Rectangle 2"/>
          <p:cNvSpPr/>
          <p:nvPr/>
        </p:nvSpPr>
        <p:spPr>
          <a:xfrm>
            <a:off x="381000" y="381000"/>
            <a:ext cx="8077200" cy="707886"/>
          </a:xfrm>
          <a:prstGeom prst="rect">
            <a:avLst/>
          </a:prstGeom>
        </p:spPr>
        <p:txBody>
          <a:bodyPr wrap="square">
            <a:spAutoFit/>
          </a:bodyPr>
          <a:lstStyle/>
          <a:p>
            <a:r>
              <a:rPr lang="en-GB" sz="2000" dirty="0" smtClean="0"/>
              <a:t>when molecules enter in collision with the surface, they transfer to that surface a net momentum:</a:t>
            </a:r>
            <a:endParaRPr lang="en-US" sz="2000" dirty="0" smtClean="0"/>
          </a:p>
        </p:txBody>
      </p:sp>
      <p:sp>
        <p:nvSpPr>
          <p:cNvPr id="1553410" name="Rectangle 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pic>
        <p:nvPicPr>
          <p:cNvPr id="1553409" name="Picture 1"/>
          <p:cNvPicPr>
            <a:picLocks noChangeAspect="1" noChangeArrowheads="1"/>
          </p:cNvPicPr>
          <p:nvPr/>
        </p:nvPicPr>
        <p:blipFill>
          <a:blip r:embed="rId1" cstate="print">
            <a:clrChange>
              <a:clrFrom>
                <a:srgbClr val="FFFFFF"/>
              </a:clrFrom>
              <a:clrTo>
                <a:srgbClr val="FFFFFF">
                  <a:alpha val="0"/>
                </a:srgbClr>
              </a:clrTo>
            </a:clrChange>
          </a:blip>
          <a:srcRect/>
          <a:stretch>
            <a:fillRect/>
          </a:stretch>
        </p:blipFill>
        <p:spPr bwMode="auto">
          <a:xfrm>
            <a:off x="533400" y="1066800"/>
            <a:ext cx="3843867" cy="609600"/>
          </a:xfrm>
          <a:prstGeom prst="rect">
            <a:avLst/>
          </a:prstGeom>
          <a:noFill/>
        </p:spPr>
      </p:pic>
      <p:sp>
        <p:nvSpPr>
          <p:cNvPr id="1553412" name="Rectangle 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sp>
        <p:nvSpPr>
          <p:cNvPr id="8" name="Rectangle 7"/>
          <p:cNvSpPr/>
          <p:nvPr/>
        </p:nvSpPr>
        <p:spPr>
          <a:xfrm>
            <a:off x="457200" y="1828800"/>
            <a:ext cx="5943600" cy="400110"/>
          </a:xfrm>
          <a:prstGeom prst="rect">
            <a:avLst/>
          </a:prstGeom>
        </p:spPr>
        <p:txBody>
          <a:bodyPr wrap="square">
            <a:spAutoFit/>
          </a:bodyPr>
          <a:lstStyle/>
          <a:p>
            <a:r>
              <a:rPr lang="en-GB" sz="2000" dirty="0" smtClean="0"/>
              <a:t>Thus, the gas exerts on the walls a pressure</a:t>
            </a:r>
            <a:endParaRPr lang="en-US" sz="2000" dirty="0" smtClean="0"/>
          </a:p>
        </p:txBody>
      </p:sp>
      <p:sp>
        <p:nvSpPr>
          <p:cNvPr id="1553414" name="Rectangle 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pic>
        <p:nvPicPr>
          <p:cNvPr id="1553413" name="Picture 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09600" y="2286000"/>
            <a:ext cx="3124200" cy="685800"/>
          </a:xfrm>
          <a:prstGeom prst="rect">
            <a:avLst/>
          </a:prstGeom>
          <a:noFill/>
        </p:spPr>
      </p:pic>
      <p:sp>
        <p:nvSpPr>
          <p:cNvPr id="1553416" name="Rectangle 8"/>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3415" name="Object 7"/>
          <p:cNvGraphicFramePr>
            <a:graphicFrameLocks noChangeAspect="1"/>
          </p:cNvGraphicFramePr>
          <p:nvPr/>
        </p:nvGraphicFramePr>
        <p:xfrm>
          <a:off x="5334000" y="2133600"/>
          <a:ext cx="1696844" cy="838200"/>
        </p:xfrm>
        <a:graphic>
          <a:graphicData uri="http://schemas.openxmlformats.org/presentationml/2006/ole">
            <mc:AlternateContent xmlns:mc="http://schemas.openxmlformats.org/markup-compatibility/2006">
              <mc:Choice xmlns:v="urn:schemas-microsoft-com:vml" Requires="v">
                <p:oleObj spid="_x0000_s1553439" name="" r:id="rId3" imgW="786765" imgH="393700" progId="Equation.3">
                  <p:embed/>
                </p:oleObj>
              </mc:Choice>
              <mc:Fallback>
                <p:oleObj name="" r:id="rId3" imgW="786765" imgH="393700" progId="Equation.3">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2133600"/>
                        <a:ext cx="1696844"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Rectangle 12"/>
          <p:cNvSpPr/>
          <p:nvPr/>
        </p:nvSpPr>
        <p:spPr>
          <a:xfrm>
            <a:off x="4267200" y="2438400"/>
            <a:ext cx="441146" cy="461665"/>
          </a:xfrm>
          <a:prstGeom prst="rect">
            <a:avLst/>
          </a:prstGeom>
        </p:spPr>
        <p:txBody>
          <a:bodyPr wrap="none">
            <a:spAutoFit/>
          </a:bodyPr>
          <a:lstStyle/>
          <a:p>
            <a:r>
              <a:rPr lang="en-GB" dirty="0" smtClean="0"/>
              <a:t>or</a:t>
            </a:r>
            <a:endParaRPr lang="en-US" dirty="0"/>
          </a:p>
        </p:txBody>
      </p:sp>
      <p:graphicFrame>
        <p:nvGraphicFramePr>
          <p:cNvPr id="1553418" name="Object 10"/>
          <p:cNvGraphicFramePr>
            <a:graphicFrameLocks noChangeAspect="1"/>
          </p:cNvGraphicFramePr>
          <p:nvPr/>
        </p:nvGraphicFramePr>
        <p:xfrm>
          <a:off x="3429000" y="3429000"/>
          <a:ext cx="304800" cy="361950"/>
        </p:xfrm>
        <a:graphic>
          <a:graphicData uri="http://schemas.openxmlformats.org/presentationml/2006/ole">
            <mc:AlternateContent xmlns:mc="http://schemas.openxmlformats.org/markup-compatibility/2006">
              <mc:Choice xmlns:v="urn:schemas-microsoft-com:vml" Requires="v">
                <p:oleObj spid="_x0000_s1553440" name="" r:id="rId5" imgW="152400" imgH="177800" progId="Equation.3">
                  <p:embed/>
                </p:oleObj>
              </mc:Choice>
              <mc:Fallback>
                <p:oleObj name="" r:id="rId5" imgW="152400" imgH="177800" progId="Equation.3">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3429000"/>
                        <a:ext cx="304800"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53417" name="Object 9"/>
          <p:cNvGraphicFramePr>
            <a:graphicFrameLocks noChangeAspect="1"/>
          </p:cNvGraphicFramePr>
          <p:nvPr/>
        </p:nvGraphicFramePr>
        <p:xfrm>
          <a:off x="609600" y="3733800"/>
          <a:ext cx="2133600" cy="539015"/>
        </p:xfrm>
        <a:graphic>
          <a:graphicData uri="http://schemas.openxmlformats.org/presentationml/2006/ole">
            <mc:AlternateContent xmlns:mc="http://schemas.openxmlformats.org/markup-compatibility/2006">
              <mc:Choice xmlns:v="urn:schemas-microsoft-com:vml" Requires="v">
                <p:oleObj spid="_x0000_s1553441" name="" r:id="rId7" imgW="901065" imgH="228600" progId="Equation.3">
                  <p:embed/>
                </p:oleObj>
              </mc:Choice>
              <mc:Fallback>
                <p:oleObj name="" r:id="rId7" imgW="901065" imgH="228600" progId="Equation.3">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3733800"/>
                        <a:ext cx="2133600" cy="53901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3419" name="Rectangle 11"/>
          <p:cNvSpPr>
            <a:spLocks noChangeArrowheads="1"/>
          </p:cNvSpPr>
          <p:nvPr/>
        </p:nvSpPr>
        <p:spPr bwMode="auto">
          <a:xfrm>
            <a:off x="457200" y="3429000"/>
            <a:ext cx="8457765" cy="369332"/>
          </a:xfrm>
          <a:prstGeom prst="rect">
            <a:avLst/>
          </a:prstGeom>
          <a:noFill/>
          <a:ln w="9525">
            <a:noFill/>
            <a:miter lim="800000"/>
          </a:ln>
          <a:effectLst/>
        </p:spPr>
        <p:txBody>
          <a:bodyPr vert="horz" wrap="none" lIns="91440" tIns="45720" rIns="91440" bIns="45720" numCol="1" anchor="ctr" anchorCtr="0" compatLnSpc="1">
            <a:spAutoFit/>
          </a:bodyPr>
          <a:lstStyle/>
          <a:p>
            <a:pPr lvl="0"/>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If the volume of the gas is    </a:t>
            </a:r>
            <a:r>
              <a:rPr lang="en-GB" sz="1800" dirty="0" smtClean="0">
                <a:latin typeface="Bookman Old Style" panose="02050604050505020204" pitchFamily="18" charset="0"/>
                <a:ea typeface="Times New Roman" panose="02020603050405020304" pitchFamily="18" charset="0"/>
                <a:cs typeface="Times New Roman" panose="02020603050405020304" pitchFamily="18" charset="0"/>
              </a:rPr>
              <a:t>and the gas contain </a:t>
            </a:r>
            <a:r>
              <a:rPr lang="en-GB" sz="1800" i="1" dirty="0" smtClean="0">
                <a:latin typeface="Bookman Old Style" panose="02050604050505020204" pitchFamily="18" charset="0"/>
                <a:ea typeface="Times New Roman" panose="02020603050405020304" pitchFamily="18" charset="0"/>
                <a:cs typeface="Times New Roman" panose="02020603050405020304" pitchFamily="18" charset="0"/>
              </a:rPr>
              <a:t>N</a:t>
            </a:r>
            <a:r>
              <a:rPr lang="en-GB" sz="1800" dirty="0" smtClean="0">
                <a:latin typeface="Bookman Old Style" panose="02050604050505020204" pitchFamily="18" charset="0"/>
                <a:ea typeface="Times New Roman" panose="02020603050405020304" pitchFamily="18" charset="0"/>
                <a:cs typeface="Times New Roman" panose="02020603050405020304" pitchFamily="18" charset="0"/>
              </a:rPr>
              <a:t> molecules with speeds</a:t>
            </a:r>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 </a:t>
            </a:r>
            <a:endParaRPr kumimoji="0" lang="en-GB"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553420" name="Rectangle 12"/>
          <p:cNvSpPr>
            <a:spLocks noChangeArrowheads="1"/>
          </p:cNvSpPr>
          <p:nvPr/>
        </p:nvSpPr>
        <p:spPr bwMode="auto">
          <a:xfrm>
            <a:off x="1295400" y="4114800"/>
            <a:ext cx="258404" cy="369332"/>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 </a:t>
            </a:r>
            <a:endParaRPr kumimoji="0" lang="en-GB"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553421" name="Rectangle 13"/>
          <p:cNvSpPr>
            <a:spLocks noChangeArrowheads="1"/>
          </p:cNvSpPr>
          <p:nvPr/>
        </p:nvSpPr>
        <p:spPr bwMode="auto">
          <a:xfrm>
            <a:off x="0" y="3886200"/>
            <a:ext cx="8686800" cy="646331"/>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                                    , then we have to consider not the speed </a:t>
            </a:r>
            <a:r>
              <a:rPr kumimoji="0" lang="en-GB" sz="1800" b="0" i="1"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v</a:t>
            </a:r>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 but the</a:t>
            </a:r>
            <a:endPar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pPr>
            <a:r>
              <a:rPr lang="en-GB" sz="1800" dirty="0" smtClean="0">
                <a:latin typeface="Bookman Old Style" panose="02050604050505020204" pitchFamily="18" charset="0"/>
                <a:ea typeface="Times New Roman" panose="02020603050405020304" pitchFamily="18" charset="0"/>
                <a:cs typeface="Times New Roman" panose="02020603050405020304" pitchFamily="18" charset="0"/>
              </a:rPr>
              <a:t>     </a:t>
            </a:r>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  root-mean-square speed </a:t>
            </a:r>
            <a:r>
              <a:rPr kumimoji="0" lang="en-GB" sz="1800" b="0" i="1" u="none" strike="noStrike" cap="none" normalizeH="0" baseline="0" dirty="0" err="1"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v</a:t>
            </a:r>
            <a:r>
              <a:rPr kumimoji="0" lang="en-GB" sz="1800" b="0" i="1" u="none" strike="noStrike" cap="none" normalizeH="0" baseline="-30000" dirty="0" err="1"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q</a:t>
            </a:r>
            <a:endParaRPr kumimoji="0" lang="en-GB"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553423" name="Rectangle 15"/>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3422" name="Object 14"/>
          <p:cNvGraphicFramePr>
            <a:graphicFrameLocks noChangeAspect="1"/>
          </p:cNvGraphicFramePr>
          <p:nvPr/>
        </p:nvGraphicFramePr>
        <p:xfrm>
          <a:off x="609600" y="4724400"/>
          <a:ext cx="1600200" cy="808021"/>
        </p:xfrm>
        <a:graphic>
          <a:graphicData uri="http://schemas.openxmlformats.org/presentationml/2006/ole">
            <mc:AlternateContent xmlns:mc="http://schemas.openxmlformats.org/markup-compatibility/2006">
              <mc:Choice xmlns:v="urn:schemas-microsoft-com:vml" Requires="v">
                <p:oleObj spid="_x0000_s1553442" name="" r:id="rId9" imgW="965200" imgH="482600" progId="Equation.3">
                  <p:embed/>
                </p:oleObj>
              </mc:Choice>
              <mc:Fallback>
                <p:oleObj name="" r:id="rId9" imgW="965200" imgH="482600" progId="Equation.3">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 y="4724400"/>
                        <a:ext cx="1600200" cy="8080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3425" name="Rectangle 17"/>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3424" name="Object 16"/>
          <p:cNvGraphicFramePr>
            <a:graphicFrameLocks noChangeAspect="1"/>
          </p:cNvGraphicFramePr>
          <p:nvPr/>
        </p:nvGraphicFramePr>
        <p:xfrm>
          <a:off x="5029200" y="4800600"/>
          <a:ext cx="533400" cy="474133"/>
        </p:xfrm>
        <a:graphic>
          <a:graphicData uri="http://schemas.openxmlformats.org/presentationml/2006/ole">
            <mc:AlternateContent xmlns:mc="http://schemas.openxmlformats.org/markup-compatibility/2006">
              <mc:Choice xmlns:v="urn:schemas-microsoft-com:vml" Requires="v">
                <p:oleObj spid="_x0000_s1553443" name="" r:id="rId11" imgW="254000" imgH="228600" progId="Equation.3">
                  <p:embed/>
                </p:oleObj>
              </mc:Choice>
              <mc:Fallback>
                <p:oleObj name="" r:id="rId11" imgW="254000" imgH="228600" progId="Equation.3">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0" y="4800600"/>
                        <a:ext cx="533400" cy="47413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 name="Rectangle 22"/>
          <p:cNvSpPr/>
          <p:nvPr/>
        </p:nvSpPr>
        <p:spPr>
          <a:xfrm>
            <a:off x="2819400" y="4953000"/>
            <a:ext cx="2175596" cy="369332"/>
          </a:xfrm>
          <a:prstGeom prst="rect">
            <a:avLst/>
          </a:prstGeom>
        </p:spPr>
        <p:txBody>
          <a:bodyPr wrap="none">
            <a:spAutoFit/>
          </a:bodyPr>
          <a:lstStyle/>
          <a:p>
            <a:r>
              <a:rPr lang="en-GB" sz="1800" dirty="0" smtClean="0">
                <a:latin typeface="Bookman Old Style" panose="02050604050505020204" pitchFamily="18" charset="0"/>
                <a:ea typeface="Times New Roman" panose="02020603050405020304" pitchFamily="18" charset="0"/>
                <a:cs typeface="Times New Roman" panose="02020603050405020304" pitchFamily="18" charset="0"/>
              </a:rPr>
              <a:t>Often denoted as </a:t>
            </a:r>
            <a:endParaRPr lang="en-US" sz="1800" dirty="0"/>
          </a:p>
        </p:txBody>
      </p:sp>
      <p:sp>
        <p:nvSpPr>
          <p:cNvPr id="24" name="Rectangle 23"/>
          <p:cNvSpPr/>
          <p:nvPr/>
        </p:nvSpPr>
        <p:spPr>
          <a:xfrm>
            <a:off x="762000" y="5791200"/>
            <a:ext cx="1435008" cy="369332"/>
          </a:xfrm>
          <a:prstGeom prst="rect">
            <a:avLst/>
          </a:prstGeom>
        </p:spPr>
        <p:txBody>
          <a:bodyPr wrap="none">
            <a:spAutoFit/>
          </a:bodyPr>
          <a:lstStyle/>
          <a:p>
            <a:r>
              <a:rPr lang="en-GB" sz="1800" dirty="0" smtClean="0"/>
              <a:t>Thus, we get:</a:t>
            </a:r>
            <a:endParaRPr lang="en-US" sz="1800" dirty="0"/>
          </a:p>
        </p:txBody>
      </p:sp>
      <p:sp>
        <p:nvSpPr>
          <p:cNvPr id="1553427" name="Rectangle 19"/>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3426" name="Object 18"/>
          <p:cNvGraphicFramePr>
            <a:graphicFrameLocks noChangeAspect="1"/>
          </p:cNvGraphicFramePr>
          <p:nvPr/>
        </p:nvGraphicFramePr>
        <p:xfrm>
          <a:off x="2285999" y="5638800"/>
          <a:ext cx="1696845" cy="838200"/>
        </p:xfrm>
        <a:graphic>
          <a:graphicData uri="http://schemas.openxmlformats.org/presentationml/2006/ole">
            <mc:AlternateContent xmlns:mc="http://schemas.openxmlformats.org/markup-compatibility/2006">
              <mc:Choice xmlns:v="urn:schemas-microsoft-com:vml" Requires="v">
                <p:oleObj spid="_x0000_s1553444" name="" r:id="rId13" imgW="786765" imgH="393700" progId="Equation.3">
                  <p:embed/>
                </p:oleObj>
              </mc:Choice>
              <mc:Fallback>
                <p:oleObj name="" r:id="rId13" imgW="786765" imgH="393700" progId="Equation.3">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85999" y="5638800"/>
                        <a:ext cx="1696845"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Rectangle 26"/>
          <p:cNvSpPr/>
          <p:nvPr/>
        </p:nvSpPr>
        <p:spPr>
          <a:xfrm>
            <a:off x="4191000" y="5867400"/>
            <a:ext cx="4572000" cy="646331"/>
          </a:xfrm>
          <a:prstGeom prst="rect">
            <a:avLst/>
          </a:prstGeom>
        </p:spPr>
        <p:txBody>
          <a:bodyPr>
            <a:spAutoFit/>
          </a:bodyPr>
          <a:lstStyle/>
          <a:p>
            <a:r>
              <a:rPr lang="en-GB" sz="1800" dirty="0" smtClean="0"/>
              <a:t> </a:t>
            </a:r>
            <a:r>
              <a:rPr lang="en-GB" sz="1800" b="1" dirty="0" smtClean="0"/>
              <a:t>fundamental equation of kinetic theory of gases for pressure.</a:t>
            </a:r>
            <a:endParaRPr lang="en-US"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graphicFrame>
        <p:nvGraphicFramePr>
          <p:cNvPr id="1554433" name="Object 1"/>
          <p:cNvGraphicFramePr>
            <a:graphicFrameLocks noChangeAspect="1"/>
          </p:cNvGraphicFramePr>
          <p:nvPr/>
        </p:nvGraphicFramePr>
        <p:xfrm>
          <a:off x="990600" y="304800"/>
          <a:ext cx="685800" cy="598251"/>
        </p:xfrm>
        <a:graphic>
          <a:graphicData uri="http://schemas.openxmlformats.org/presentationml/2006/ole">
            <mc:AlternateContent xmlns:mc="http://schemas.openxmlformats.org/markup-compatibility/2006">
              <mc:Choice xmlns:v="urn:schemas-microsoft-com:vml" Requires="v">
                <p:oleObj spid="_x0000_s1554480" name="" r:id="rId1" imgW="444500" imgH="393700" progId="Equation.3">
                  <p:embed/>
                </p:oleObj>
              </mc:Choice>
              <mc:Fallback>
                <p:oleObj name="" r:id="rId1" imgW="444500" imgH="393700" progId="Equation.3">
                  <p:embed/>
                  <p:pic>
                    <p:nvPicPr>
                      <p:cNvPr id="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04800"/>
                        <a:ext cx="685800" cy="59825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4435" name="Rectangle 3"/>
          <p:cNvSpPr>
            <a:spLocks noChangeArrowheads="1"/>
          </p:cNvSpPr>
          <p:nvPr/>
        </p:nvSpPr>
        <p:spPr bwMode="auto">
          <a:xfrm>
            <a:off x="533400" y="381000"/>
            <a:ext cx="2201244" cy="369332"/>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As           , we get:</a:t>
            </a:r>
            <a:endParaRPr kumimoji="0" lang="en-GB"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554437" name="Rectangle 5"/>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4436" name="Object 4"/>
          <p:cNvGraphicFramePr>
            <a:graphicFrameLocks noChangeAspect="1"/>
          </p:cNvGraphicFramePr>
          <p:nvPr/>
        </p:nvGraphicFramePr>
        <p:xfrm>
          <a:off x="3352800" y="228600"/>
          <a:ext cx="1600200" cy="705465"/>
        </p:xfrm>
        <a:graphic>
          <a:graphicData uri="http://schemas.openxmlformats.org/presentationml/2006/ole">
            <mc:AlternateContent xmlns:mc="http://schemas.openxmlformats.org/markup-compatibility/2006">
              <mc:Choice xmlns:v="urn:schemas-microsoft-com:vml" Requires="v">
                <p:oleObj spid="_x0000_s1554481" name="" r:id="rId3" imgW="888365" imgH="393700" progId="Equation.3">
                  <p:embed/>
                </p:oleObj>
              </mc:Choice>
              <mc:Fallback>
                <p:oleObj name="" r:id="rId3" imgW="888365" imgH="3937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28600"/>
                        <a:ext cx="1600200" cy="70546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4439" name="Rectangle 7"/>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4440" name="Object 8"/>
          <p:cNvGraphicFramePr>
            <a:graphicFrameLocks noChangeAspect="1"/>
          </p:cNvGraphicFramePr>
          <p:nvPr/>
        </p:nvGraphicFramePr>
        <p:xfrm>
          <a:off x="990600" y="1143000"/>
          <a:ext cx="2641402" cy="685800"/>
        </p:xfrm>
        <a:graphic>
          <a:graphicData uri="http://schemas.openxmlformats.org/presentationml/2006/ole">
            <mc:AlternateContent xmlns:mc="http://schemas.openxmlformats.org/markup-compatibility/2006">
              <mc:Choice xmlns:v="urn:schemas-microsoft-com:vml" Requires="v">
                <p:oleObj spid="_x0000_s1554482" name="" r:id="rId5" imgW="1726565" imgH="444500" progId="Equation.3">
                  <p:embed/>
                </p:oleObj>
              </mc:Choice>
              <mc:Fallback>
                <p:oleObj name="" r:id="rId5" imgW="1726565" imgH="444500" progId="Equation.3">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1143000"/>
                        <a:ext cx="2641402"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381000" y="1219200"/>
            <a:ext cx="441146" cy="400110"/>
          </a:xfrm>
          <a:prstGeom prst="rect">
            <a:avLst/>
          </a:prstGeom>
        </p:spPr>
        <p:txBody>
          <a:bodyPr wrap="none">
            <a:spAutoFit/>
          </a:bodyPr>
          <a:lstStyle/>
          <a:p>
            <a:r>
              <a:rPr lang="en-GB" sz="2000" dirty="0" smtClean="0">
                <a:latin typeface="Bookman Old Style" panose="02050604050505020204" pitchFamily="18" charset="0"/>
                <a:cs typeface="Times New Roman" panose="02020603050405020304" pitchFamily="18" charset="0"/>
              </a:rPr>
              <a:t>or</a:t>
            </a:r>
            <a:endParaRPr lang="en-US" sz="2000" dirty="0"/>
          </a:p>
        </p:txBody>
      </p:sp>
      <p:sp>
        <p:nvSpPr>
          <p:cNvPr id="12" name="Rectangle 11"/>
          <p:cNvSpPr/>
          <p:nvPr/>
        </p:nvSpPr>
        <p:spPr>
          <a:xfrm>
            <a:off x="457200" y="1981200"/>
            <a:ext cx="7848600" cy="646331"/>
          </a:xfrm>
          <a:prstGeom prst="rect">
            <a:avLst/>
          </a:prstGeom>
        </p:spPr>
        <p:txBody>
          <a:bodyPr wrap="square">
            <a:spAutoFit/>
          </a:bodyPr>
          <a:lstStyle/>
          <a:p>
            <a:r>
              <a:rPr lang="en-GB" sz="1800" dirty="0" smtClean="0"/>
              <a:t>On the other hand, we know that the total kinetic energy of the translational motion of all the molecules of a gas is given by:</a:t>
            </a:r>
            <a:endParaRPr lang="en-US" sz="1800" dirty="0"/>
          </a:p>
        </p:txBody>
      </p:sp>
      <p:sp>
        <p:nvSpPr>
          <p:cNvPr id="1554442" name="Rectangle 10"/>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4441" name="Object 9"/>
          <p:cNvGraphicFramePr>
            <a:graphicFrameLocks noChangeAspect="1"/>
          </p:cNvGraphicFramePr>
          <p:nvPr/>
        </p:nvGraphicFramePr>
        <p:xfrm>
          <a:off x="4724400" y="2362200"/>
          <a:ext cx="1471962" cy="685800"/>
        </p:xfrm>
        <a:graphic>
          <a:graphicData uri="http://schemas.openxmlformats.org/presentationml/2006/ole">
            <mc:AlternateContent xmlns:mc="http://schemas.openxmlformats.org/markup-compatibility/2006">
              <mc:Choice xmlns:v="urn:schemas-microsoft-com:vml" Requires="v">
                <p:oleObj spid="_x0000_s1554483" name="" r:id="rId7" imgW="837565" imgH="393700" progId="Equation.3">
                  <p:embed/>
                </p:oleObj>
              </mc:Choice>
              <mc:Fallback>
                <p:oleObj name="" r:id="rId7" imgW="837565" imgH="393700" progId="Equation.3">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24400" y="2362200"/>
                        <a:ext cx="1471962"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533400" y="2971800"/>
            <a:ext cx="1486304" cy="369332"/>
          </a:xfrm>
          <a:prstGeom prst="rect">
            <a:avLst/>
          </a:prstGeom>
        </p:spPr>
        <p:txBody>
          <a:bodyPr wrap="none">
            <a:spAutoFit/>
          </a:bodyPr>
          <a:lstStyle/>
          <a:p>
            <a:r>
              <a:rPr lang="en-GB" sz="1800" dirty="0" smtClean="0"/>
              <a:t> we can write:</a:t>
            </a:r>
            <a:endParaRPr lang="en-US" sz="1800" dirty="0"/>
          </a:p>
        </p:txBody>
      </p:sp>
      <p:sp>
        <p:nvSpPr>
          <p:cNvPr id="1554444" name="Rectangle 1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4443" name="Object 11"/>
          <p:cNvGraphicFramePr>
            <a:graphicFrameLocks noChangeAspect="1"/>
          </p:cNvGraphicFramePr>
          <p:nvPr/>
        </p:nvGraphicFramePr>
        <p:xfrm>
          <a:off x="2209800" y="2895600"/>
          <a:ext cx="1066800" cy="643218"/>
        </p:xfrm>
        <a:graphic>
          <a:graphicData uri="http://schemas.openxmlformats.org/presentationml/2006/ole">
            <mc:AlternateContent xmlns:mc="http://schemas.openxmlformats.org/markup-compatibility/2006">
              <mc:Choice xmlns:v="urn:schemas-microsoft-com:vml" Requires="v">
                <p:oleObj spid="_x0000_s1554484" name="" r:id="rId9" imgW="647700" imgH="393700" progId="Equation.3">
                  <p:embed/>
                </p:oleObj>
              </mc:Choice>
              <mc:Fallback>
                <p:oleObj name="" r:id="rId9" imgW="647700" imgH="393700" progId="Equation.3">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2895600"/>
                        <a:ext cx="1066800" cy="6432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Rectangle 17"/>
          <p:cNvSpPr/>
          <p:nvPr/>
        </p:nvSpPr>
        <p:spPr>
          <a:xfrm>
            <a:off x="609600" y="3505200"/>
            <a:ext cx="3858749" cy="369332"/>
          </a:xfrm>
          <a:prstGeom prst="rect">
            <a:avLst/>
          </a:prstGeom>
        </p:spPr>
        <p:txBody>
          <a:bodyPr wrap="none">
            <a:spAutoFit/>
          </a:bodyPr>
          <a:lstStyle/>
          <a:p>
            <a:r>
              <a:rPr lang="en-GB" sz="1800" dirty="0" smtClean="0"/>
              <a:t>Let the total mass of the gas be </a:t>
            </a:r>
            <a:r>
              <a:rPr lang="en-GB" sz="1800" i="1" dirty="0" smtClean="0"/>
              <a:t>m</a:t>
            </a:r>
            <a:r>
              <a:rPr lang="en-GB" sz="1800" dirty="0" smtClean="0"/>
              <a:t> and  </a:t>
            </a:r>
            <a:endParaRPr lang="en-US" sz="1800" dirty="0"/>
          </a:p>
        </p:txBody>
      </p:sp>
      <p:sp>
        <p:nvSpPr>
          <p:cNvPr id="1554446" name="Rectangle 1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4445" name="Object 13"/>
          <p:cNvGraphicFramePr>
            <a:graphicFrameLocks noChangeAspect="1"/>
          </p:cNvGraphicFramePr>
          <p:nvPr/>
        </p:nvGraphicFramePr>
        <p:xfrm>
          <a:off x="4419600" y="3505200"/>
          <a:ext cx="968375" cy="381000"/>
        </p:xfrm>
        <a:graphic>
          <a:graphicData uri="http://schemas.openxmlformats.org/presentationml/2006/ole">
            <mc:AlternateContent xmlns:mc="http://schemas.openxmlformats.org/markup-compatibility/2006">
              <mc:Choice xmlns:v="urn:schemas-microsoft-com:vml" Requires="v">
                <p:oleObj spid="_x0000_s1554485" name="" r:id="rId11" imgW="584200" imgH="228600" progId="Equation.3">
                  <p:embed/>
                </p:oleObj>
              </mc:Choice>
              <mc:Fallback>
                <p:oleObj name="" r:id="rId11" imgW="584200" imgH="228600" progId="Equation.3">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19600" y="3505200"/>
                        <a:ext cx="968375"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4448" name="Rectangle 1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4447" name="Object 15"/>
          <p:cNvGraphicFramePr>
            <a:graphicFrameLocks noChangeAspect="1"/>
          </p:cNvGraphicFramePr>
          <p:nvPr/>
        </p:nvGraphicFramePr>
        <p:xfrm>
          <a:off x="533400" y="4038600"/>
          <a:ext cx="2525751" cy="685800"/>
        </p:xfrm>
        <a:graphic>
          <a:graphicData uri="http://schemas.openxmlformats.org/presentationml/2006/ole">
            <mc:AlternateContent xmlns:mc="http://schemas.openxmlformats.org/markup-compatibility/2006">
              <mc:Choice xmlns:v="urn:schemas-microsoft-com:vml" Requires="v">
                <p:oleObj spid="_x0000_s1554486" name="" r:id="rId13" imgW="1435100" imgH="393700" progId="Equation.3">
                  <p:embed/>
                </p:oleObj>
              </mc:Choice>
              <mc:Fallback>
                <p:oleObj name="" r:id="rId13" imgW="1435100" imgH="393700" progId="Equation.3">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400" y="4038600"/>
                        <a:ext cx="2525751"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54450" name="Object 18"/>
          <p:cNvGraphicFramePr>
            <a:graphicFrameLocks noChangeAspect="1"/>
          </p:cNvGraphicFramePr>
          <p:nvPr/>
        </p:nvGraphicFramePr>
        <p:xfrm>
          <a:off x="2667000" y="4876800"/>
          <a:ext cx="838200" cy="381000"/>
        </p:xfrm>
        <a:graphic>
          <a:graphicData uri="http://schemas.openxmlformats.org/presentationml/2006/ole">
            <mc:AlternateContent xmlns:mc="http://schemas.openxmlformats.org/markup-compatibility/2006">
              <mc:Choice xmlns:v="urn:schemas-microsoft-com:vml" Requires="v">
                <p:oleObj spid="_x0000_s1554487" name="" r:id="rId15" imgW="520700" imgH="241300" progId="Equation.3">
                  <p:embed/>
                </p:oleObj>
              </mc:Choice>
              <mc:Fallback>
                <p:oleObj name="" r:id="rId15" imgW="520700" imgH="241300" progId="Equation.3">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67000" y="4876800"/>
                        <a:ext cx="838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54449" name="Object 17"/>
          <p:cNvGraphicFramePr>
            <a:graphicFrameLocks noChangeAspect="1"/>
          </p:cNvGraphicFramePr>
          <p:nvPr/>
        </p:nvGraphicFramePr>
        <p:xfrm>
          <a:off x="4038600" y="4944382"/>
          <a:ext cx="304800" cy="246743"/>
        </p:xfrm>
        <a:graphic>
          <a:graphicData uri="http://schemas.openxmlformats.org/presentationml/2006/ole">
            <mc:AlternateContent xmlns:mc="http://schemas.openxmlformats.org/markup-compatibility/2006">
              <mc:Choice xmlns:v="urn:schemas-microsoft-com:vml" Requires="v">
                <p:oleObj spid="_x0000_s1554488" name="" r:id="rId17" imgW="203200" imgH="165100" progId="Equation.3">
                  <p:embed/>
                </p:oleObj>
              </mc:Choice>
              <mc:Fallback>
                <p:oleObj name="" r:id="rId17" imgW="203200" imgH="165100" progId="Equation.3">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38600" y="4944382"/>
                        <a:ext cx="304800" cy="2467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4451" name="Rectangle 19"/>
          <p:cNvSpPr>
            <a:spLocks noChangeArrowheads="1"/>
          </p:cNvSpPr>
          <p:nvPr/>
        </p:nvSpPr>
        <p:spPr bwMode="auto">
          <a:xfrm>
            <a:off x="533400" y="4876800"/>
            <a:ext cx="2307042" cy="369332"/>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lang="en-GB" sz="1800" dirty="0" smtClean="0"/>
              <a:t>For one mole of a gas, </a:t>
            </a:r>
            <a:endParaRPr lang="en-GB" sz="1800" dirty="0" smtClean="0"/>
          </a:p>
        </p:txBody>
      </p:sp>
      <p:sp>
        <p:nvSpPr>
          <p:cNvPr id="1554452" name="Rectangle 20"/>
          <p:cNvSpPr>
            <a:spLocks noChangeArrowheads="1"/>
          </p:cNvSpPr>
          <p:nvPr/>
        </p:nvSpPr>
        <p:spPr bwMode="auto">
          <a:xfrm>
            <a:off x="3352800" y="4876800"/>
            <a:ext cx="806631" cy="369332"/>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lang="en-GB" sz="1800" dirty="0" smtClean="0"/>
              <a:t>where </a:t>
            </a:r>
            <a:endParaRPr lang="en-GB" sz="1800" dirty="0" smtClean="0"/>
          </a:p>
        </p:txBody>
      </p:sp>
      <p:sp>
        <p:nvSpPr>
          <p:cNvPr id="1554453" name="Rectangle 21"/>
          <p:cNvSpPr>
            <a:spLocks noChangeArrowheads="1"/>
          </p:cNvSpPr>
          <p:nvPr/>
        </p:nvSpPr>
        <p:spPr bwMode="auto">
          <a:xfrm>
            <a:off x="4343400" y="4876800"/>
            <a:ext cx="2242922" cy="369332"/>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lang="en-GB" sz="1800" dirty="0" smtClean="0"/>
              <a:t>is the molar mass and </a:t>
            </a:r>
            <a:endParaRPr kumimoji="0" lang="en-US"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554455" name="Rectangle 23"/>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4454" name="Object 22"/>
          <p:cNvGraphicFramePr>
            <a:graphicFrameLocks noChangeAspect="1"/>
          </p:cNvGraphicFramePr>
          <p:nvPr/>
        </p:nvGraphicFramePr>
        <p:xfrm>
          <a:off x="6477000" y="4876800"/>
          <a:ext cx="317500" cy="381000"/>
        </p:xfrm>
        <a:graphic>
          <a:graphicData uri="http://schemas.openxmlformats.org/presentationml/2006/ole">
            <mc:AlternateContent xmlns:mc="http://schemas.openxmlformats.org/markup-compatibility/2006">
              <mc:Choice xmlns:v="urn:schemas-microsoft-com:vml" Requires="v">
                <p:oleObj spid="_x0000_s1554489" name="" r:id="rId19" imgW="190500" imgH="228600" progId="Equation.3">
                  <p:embed/>
                </p:oleObj>
              </mc:Choice>
              <mc:Fallback>
                <p:oleObj name="" r:id="rId19" imgW="190500" imgH="228600" progId="Equation.3">
                  <p:embed/>
                  <p:pic>
                    <p:nvPicPr>
                      <p:cNvPr id="0" name="Picture 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477000" y="487680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4456" name="Rectangle 24"/>
          <p:cNvSpPr>
            <a:spLocks noChangeArrowheads="1"/>
          </p:cNvSpPr>
          <p:nvPr/>
        </p:nvSpPr>
        <p:spPr bwMode="auto">
          <a:xfrm>
            <a:off x="6676428" y="4800600"/>
            <a:ext cx="2162772" cy="369332"/>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GB" sz="1800" b="0" i="0" u="none" strike="noStrike" cap="none" normalizeH="0" baseline="0" dirty="0" smtClean="0">
                <a:ln>
                  <a:noFill/>
                </a:ln>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rPr>
              <a:t> </a:t>
            </a:r>
            <a:r>
              <a:rPr lang="en-GB" sz="1800" dirty="0" smtClean="0"/>
              <a:t>is the molar volume</a:t>
            </a:r>
            <a:r>
              <a:rPr lang="en-US" sz="1800" dirty="0" smtClean="0"/>
              <a:t> </a:t>
            </a:r>
            <a:endParaRPr lang="en-US" sz="1800" dirty="0" smtClean="0"/>
          </a:p>
        </p:txBody>
      </p:sp>
      <p:sp>
        <p:nvSpPr>
          <p:cNvPr id="31" name="Rectangle 30"/>
          <p:cNvSpPr/>
          <p:nvPr/>
        </p:nvSpPr>
        <p:spPr>
          <a:xfrm>
            <a:off x="609600" y="5726668"/>
            <a:ext cx="931665" cy="369332"/>
          </a:xfrm>
          <a:prstGeom prst="rect">
            <a:avLst/>
          </a:prstGeom>
        </p:spPr>
        <p:txBody>
          <a:bodyPr wrap="none">
            <a:spAutoFit/>
          </a:bodyPr>
          <a:lstStyle/>
          <a:p>
            <a:r>
              <a:rPr lang="en-GB" sz="1800" dirty="0" smtClean="0"/>
              <a:t>we get</a:t>
            </a:r>
            <a:r>
              <a:rPr lang="en-GB" sz="1800" dirty="0" smtClean="0">
                <a:latin typeface="Bookman Old Style" panose="02050604050505020204" pitchFamily="18" charset="0"/>
                <a:ea typeface="Times New Roman" panose="02020603050405020304" pitchFamily="18" charset="0"/>
                <a:cs typeface="Times New Roman" panose="02020603050405020304" pitchFamily="18" charset="0"/>
              </a:rPr>
              <a:t>:</a:t>
            </a:r>
            <a:r>
              <a:rPr lang="en-US" sz="1800" dirty="0" smtClean="0">
                <a:latin typeface="Arial" panose="020B0604020202020204" pitchFamily="34" charset="0"/>
                <a:cs typeface="Arial" panose="020B0604020202020204" pitchFamily="34" charset="0"/>
              </a:rPr>
              <a:t> </a:t>
            </a:r>
            <a:endParaRPr lang="en-US" sz="1800" dirty="0"/>
          </a:p>
        </p:txBody>
      </p:sp>
      <p:sp>
        <p:nvSpPr>
          <p:cNvPr id="1554458" name="Rectangle 2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4457" name="Object 25"/>
          <p:cNvGraphicFramePr>
            <a:graphicFrameLocks noChangeAspect="1"/>
          </p:cNvGraphicFramePr>
          <p:nvPr/>
        </p:nvGraphicFramePr>
        <p:xfrm>
          <a:off x="1676400" y="5562600"/>
          <a:ext cx="1488688" cy="685800"/>
        </p:xfrm>
        <a:graphic>
          <a:graphicData uri="http://schemas.openxmlformats.org/presentationml/2006/ole">
            <mc:AlternateContent xmlns:mc="http://schemas.openxmlformats.org/markup-compatibility/2006">
              <mc:Choice xmlns:v="urn:schemas-microsoft-com:vml" Requires="v">
                <p:oleObj spid="_x0000_s1554490" name="" r:id="rId21" imgW="850265" imgH="393700" progId="Equation.3">
                  <p:embed/>
                </p:oleObj>
              </mc:Choice>
              <mc:Fallback>
                <p:oleObj name="" r:id="rId21" imgW="850265" imgH="393700" progId="Equation.3">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676400" y="5562600"/>
                        <a:ext cx="1488688"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3" name="Rectangle 2"/>
          <p:cNvSpPr/>
          <p:nvPr/>
        </p:nvSpPr>
        <p:spPr>
          <a:xfrm>
            <a:off x="533400" y="304800"/>
            <a:ext cx="7162800" cy="369332"/>
          </a:xfrm>
          <a:prstGeom prst="rect">
            <a:avLst/>
          </a:prstGeom>
        </p:spPr>
        <p:txBody>
          <a:bodyPr wrap="square">
            <a:spAutoFit/>
          </a:bodyPr>
          <a:lstStyle/>
          <a:p>
            <a:r>
              <a:rPr lang="en-GB" sz="1800" dirty="0" smtClean="0"/>
              <a:t>From the equation of state of an ideal gas  (</a:t>
            </a:r>
            <a:r>
              <a:rPr lang="en-GB" sz="1800" dirty="0" err="1" smtClean="0"/>
              <a:t>Clapeyron</a:t>
            </a:r>
            <a:r>
              <a:rPr lang="en-GB" sz="1800" dirty="0" smtClean="0"/>
              <a:t>-Mendeleev equation) </a:t>
            </a:r>
            <a:endParaRPr lang="en-US" sz="1800" dirty="0" smtClean="0"/>
          </a:p>
        </p:txBody>
      </p:sp>
      <p:sp>
        <p:nvSpPr>
          <p:cNvPr id="1555458" name="Rectangle 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5457" name="Object 1"/>
          <p:cNvGraphicFramePr>
            <a:graphicFrameLocks noChangeAspect="1"/>
          </p:cNvGraphicFramePr>
          <p:nvPr/>
        </p:nvGraphicFramePr>
        <p:xfrm>
          <a:off x="609600" y="762000"/>
          <a:ext cx="1143000" cy="381000"/>
        </p:xfrm>
        <a:graphic>
          <a:graphicData uri="http://schemas.openxmlformats.org/presentationml/2006/ole">
            <mc:AlternateContent xmlns:mc="http://schemas.openxmlformats.org/markup-compatibility/2006">
              <mc:Choice xmlns:v="urn:schemas-microsoft-com:vml" Requires="v">
                <p:oleObj spid="_x0000_s1555496" name="" r:id="rId1" imgW="685800" imgH="228600" progId="Equation.3">
                  <p:embed/>
                </p:oleObj>
              </mc:Choice>
              <mc:Fallback>
                <p:oleObj name="" r:id="rId1" imgW="685800" imgH="228600" progId="Equation.3">
                  <p:embed/>
                  <p:pic>
                    <p:nvPicPr>
                      <p:cNvPr id="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762000"/>
                        <a:ext cx="1143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5"/>
          <p:cNvSpPr/>
          <p:nvPr/>
        </p:nvSpPr>
        <p:spPr>
          <a:xfrm>
            <a:off x="533400" y="1371600"/>
            <a:ext cx="2198038" cy="369332"/>
          </a:xfrm>
          <a:prstGeom prst="rect">
            <a:avLst/>
          </a:prstGeom>
        </p:spPr>
        <p:txBody>
          <a:bodyPr wrap="none">
            <a:spAutoFit/>
          </a:bodyPr>
          <a:lstStyle/>
          <a:p>
            <a:r>
              <a:rPr lang="en-GB" sz="1800" dirty="0" smtClean="0"/>
              <a:t>and therefore, we get:</a:t>
            </a:r>
            <a:endParaRPr lang="en-US" sz="1800" dirty="0" smtClean="0"/>
          </a:p>
        </p:txBody>
      </p:sp>
      <p:sp>
        <p:nvSpPr>
          <p:cNvPr id="1555460" name="Rectangle 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5459" name="Object 3"/>
          <p:cNvGraphicFramePr>
            <a:graphicFrameLocks noChangeAspect="1"/>
          </p:cNvGraphicFramePr>
          <p:nvPr/>
        </p:nvGraphicFramePr>
        <p:xfrm>
          <a:off x="2819400" y="1295400"/>
          <a:ext cx="1143000" cy="578556"/>
        </p:xfrm>
        <a:graphic>
          <a:graphicData uri="http://schemas.openxmlformats.org/presentationml/2006/ole">
            <mc:AlternateContent xmlns:mc="http://schemas.openxmlformats.org/markup-compatibility/2006">
              <mc:Choice xmlns:v="urn:schemas-microsoft-com:vml" Requires="v">
                <p:oleObj spid="_x0000_s1555497" name="" r:id="rId3" imgW="774065" imgH="393700" progId="Equation.3">
                  <p:embed/>
                </p:oleObj>
              </mc:Choice>
              <mc:Fallback>
                <p:oleObj name="" r:id="rId3" imgW="774065" imgH="3937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1295400"/>
                        <a:ext cx="1143000" cy="5785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8"/>
          <p:cNvSpPr/>
          <p:nvPr/>
        </p:nvSpPr>
        <p:spPr>
          <a:xfrm>
            <a:off x="609600" y="1905000"/>
            <a:ext cx="832279" cy="369332"/>
          </a:xfrm>
          <a:prstGeom prst="rect">
            <a:avLst/>
          </a:prstGeom>
        </p:spPr>
        <p:txBody>
          <a:bodyPr wrap="none">
            <a:spAutoFit/>
          </a:bodyPr>
          <a:lstStyle/>
          <a:p>
            <a:r>
              <a:rPr lang="en-GB" sz="1800" dirty="0" smtClean="0"/>
              <a:t>Hence,</a:t>
            </a:r>
            <a:endParaRPr lang="en-US" sz="1800" dirty="0" smtClean="0"/>
          </a:p>
        </p:txBody>
      </p:sp>
      <p:sp>
        <p:nvSpPr>
          <p:cNvPr id="1555462" name="Rectangle 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5461" name="Object 5"/>
          <p:cNvGraphicFramePr>
            <a:graphicFrameLocks noChangeAspect="1"/>
          </p:cNvGraphicFramePr>
          <p:nvPr/>
        </p:nvGraphicFramePr>
        <p:xfrm>
          <a:off x="1524001" y="1752600"/>
          <a:ext cx="1143000" cy="671513"/>
        </p:xfrm>
        <a:graphic>
          <a:graphicData uri="http://schemas.openxmlformats.org/presentationml/2006/ole">
            <mc:AlternateContent xmlns:mc="http://schemas.openxmlformats.org/markup-compatibility/2006">
              <mc:Choice xmlns:v="urn:schemas-microsoft-com:vml" Requires="v">
                <p:oleObj spid="_x0000_s1555498" name="" r:id="rId5" imgW="761365" imgH="444500" progId="Equation.3">
                  <p:embed/>
                </p:oleObj>
              </mc:Choice>
              <mc:Fallback>
                <p:oleObj name="" r:id="rId5" imgW="761365" imgH="4445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1" y="1752600"/>
                        <a:ext cx="1143000" cy="671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5464" name="Rectangle 8"/>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5463" name="Object 7"/>
          <p:cNvGraphicFramePr>
            <a:graphicFrameLocks noChangeAspect="1"/>
          </p:cNvGraphicFramePr>
          <p:nvPr/>
        </p:nvGraphicFramePr>
        <p:xfrm>
          <a:off x="6400800" y="2590800"/>
          <a:ext cx="381000" cy="365125"/>
        </p:xfrm>
        <a:graphic>
          <a:graphicData uri="http://schemas.openxmlformats.org/presentationml/2006/ole">
            <mc:AlternateContent xmlns:mc="http://schemas.openxmlformats.org/markup-compatibility/2006">
              <mc:Choice xmlns:v="urn:schemas-microsoft-com:vml" Requires="v">
                <p:oleObj spid="_x0000_s1555499" name="" r:id="rId7" imgW="228600" imgH="215900" progId="Equation.3">
                  <p:embed/>
                </p:oleObj>
              </mc:Choice>
              <mc:Fallback>
                <p:oleObj name="" r:id="rId7" imgW="228600" imgH="21590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00800" y="2590800"/>
                        <a:ext cx="381000" cy="36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5466" name="Rectangle 10"/>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5465" name="Object 9"/>
          <p:cNvGraphicFramePr>
            <a:graphicFrameLocks noChangeAspect="1"/>
          </p:cNvGraphicFramePr>
          <p:nvPr/>
        </p:nvGraphicFramePr>
        <p:xfrm>
          <a:off x="2971800" y="2590800"/>
          <a:ext cx="333375" cy="381001"/>
        </p:xfrm>
        <a:graphic>
          <a:graphicData uri="http://schemas.openxmlformats.org/presentationml/2006/ole">
            <mc:AlternateContent xmlns:mc="http://schemas.openxmlformats.org/markup-compatibility/2006">
              <mc:Choice xmlns:v="urn:schemas-microsoft-com:vml" Requires="v">
                <p:oleObj spid="_x0000_s1555500" name="" r:id="rId9" imgW="203200" imgH="228600" progId="Equation.3">
                  <p:embed/>
                </p:oleObj>
              </mc:Choice>
              <mc:Fallback>
                <p:oleObj name="" r:id="rId9" imgW="203200" imgH="228600" progId="Equation.3">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71800" y="2590800"/>
                        <a:ext cx="333375" cy="3810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5468" name="Rectangle 1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5467" name="Object 11"/>
          <p:cNvGraphicFramePr>
            <a:graphicFrameLocks noChangeAspect="1"/>
          </p:cNvGraphicFramePr>
          <p:nvPr/>
        </p:nvGraphicFramePr>
        <p:xfrm>
          <a:off x="1143000" y="2590800"/>
          <a:ext cx="1143000" cy="360947"/>
        </p:xfrm>
        <a:graphic>
          <a:graphicData uri="http://schemas.openxmlformats.org/presentationml/2006/ole">
            <mc:AlternateContent xmlns:mc="http://schemas.openxmlformats.org/markup-compatibility/2006">
              <mc:Choice xmlns:v="urn:schemas-microsoft-com:vml" Requires="v">
                <p:oleObj spid="_x0000_s1555501" name="" r:id="rId11" imgW="723900" imgH="228600" progId="Equation.3">
                  <p:embed/>
                </p:oleObj>
              </mc:Choice>
              <mc:Fallback>
                <p:oleObj name="" r:id="rId11" imgW="723900" imgH="228600" progId="Equation.3">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43000" y="2590800"/>
                        <a:ext cx="1143000" cy="36094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Rectangle 17"/>
          <p:cNvSpPr/>
          <p:nvPr/>
        </p:nvSpPr>
        <p:spPr>
          <a:xfrm>
            <a:off x="457200" y="2590800"/>
            <a:ext cx="8077200" cy="646331"/>
          </a:xfrm>
          <a:prstGeom prst="rect">
            <a:avLst/>
          </a:prstGeom>
        </p:spPr>
        <p:txBody>
          <a:bodyPr wrap="square">
            <a:spAutoFit/>
          </a:bodyPr>
          <a:lstStyle/>
          <a:p>
            <a:r>
              <a:rPr lang="en-GB" sz="1800" dirty="0" smtClean="0"/>
              <a:t>Since                       where         is the mass of one molecule and        is the Avogadro number, we get;</a:t>
            </a:r>
            <a:endParaRPr lang="en-US" sz="1800" dirty="0" smtClean="0"/>
          </a:p>
        </p:txBody>
      </p:sp>
      <p:sp>
        <p:nvSpPr>
          <p:cNvPr id="1555470" name="Rectangle 14"/>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5469" name="Object 13"/>
          <p:cNvGraphicFramePr>
            <a:graphicFrameLocks noChangeAspect="1"/>
          </p:cNvGraphicFramePr>
          <p:nvPr/>
        </p:nvGraphicFramePr>
        <p:xfrm>
          <a:off x="2209800" y="3048000"/>
          <a:ext cx="2211294" cy="762000"/>
        </p:xfrm>
        <a:graphic>
          <a:graphicData uri="http://schemas.openxmlformats.org/presentationml/2006/ole">
            <mc:AlternateContent xmlns:mc="http://schemas.openxmlformats.org/markup-compatibility/2006">
              <mc:Choice xmlns:v="urn:schemas-microsoft-com:vml" Requires="v">
                <p:oleObj spid="_x0000_s1555502" name="" r:id="rId13" imgW="1409065" imgH="482600" progId="Equation.3">
                  <p:embed/>
                </p:oleObj>
              </mc:Choice>
              <mc:Fallback>
                <p:oleObj name="" r:id="rId13" imgW="1409065" imgH="482600" progId="Equation.3">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9800" y="3048000"/>
                        <a:ext cx="2211294"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55472" name="Rectangle 16"/>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5471" name="Object 15"/>
          <p:cNvGraphicFramePr>
            <a:graphicFrameLocks noChangeAspect="1"/>
          </p:cNvGraphicFramePr>
          <p:nvPr/>
        </p:nvGraphicFramePr>
        <p:xfrm>
          <a:off x="1447800" y="3886200"/>
          <a:ext cx="762000" cy="623455"/>
        </p:xfrm>
        <a:graphic>
          <a:graphicData uri="http://schemas.openxmlformats.org/presentationml/2006/ole">
            <mc:AlternateContent xmlns:mc="http://schemas.openxmlformats.org/markup-compatibility/2006">
              <mc:Choice xmlns:v="urn:schemas-microsoft-com:vml" Requires="v">
                <p:oleObj spid="_x0000_s1555503" name="" r:id="rId15" imgW="520700" imgH="431800" progId="Equation.3">
                  <p:embed/>
                </p:oleObj>
              </mc:Choice>
              <mc:Fallback>
                <p:oleObj name="" r:id="rId15" imgW="520700" imgH="431800" progId="Equation.3">
                  <p:embed/>
                  <p:pic>
                    <p:nvPicPr>
                      <p:cNvPr id="0" name="Picture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47800" y="3886200"/>
                        <a:ext cx="762000" cy="62345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 name="Rectangle 22"/>
          <p:cNvSpPr/>
          <p:nvPr/>
        </p:nvSpPr>
        <p:spPr>
          <a:xfrm>
            <a:off x="685800" y="3962400"/>
            <a:ext cx="7696200" cy="1200329"/>
          </a:xfrm>
          <a:prstGeom prst="rect">
            <a:avLst/>
          </a:prstGeom>
        </p:spPr>
        <p:txBody>
          <a:bodyPr wrap="square">
            <a:spAutoFit/>
          </a:bodyPr>
          <a:lstStyle/>
          <a:p>
            <a:r>
              <a:rPr lang="en-GB" sz="1800" dirty="0" smtClean="0"/>
              <a:t>where                 is the Boltzmann’s constant. </a:t>
            </a:r>
            <a:endParaRPr lang="en-GB" sz="1800" dirty="0" smtClean="0"/>
          </a:p>
          <a:p>
            <a:endParaRPr lang="en-US" sz="1800" dirty="0" smtClean="0"/>
          </a:p>
          <a:p>
            <a:r>
              <a:rPr lang="en-GB" sz="1800" dirty="0" smtClean="0"/>
              <a:t>The average kinetic energy of translational motion of a molecule of an ideal gas is:</a:t>
            </a:r>
            <a:endParaRPr lang="en-US" sz="1800" dirty="0" smtClean="0"/>
          </a:p>
        </p:txBody>
      </p:sp>
      <p:sp>
        <p:nvSpPr>
          <p:cNvPr id="1555474" name="Rectangle 18"/>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5473" name="Object 17"/>
          <p:cNvGraphicFramePr>
            <a:graphicFrameLocks noChangeAspect="1"/>
          </p:cNvGraphicFramePr>
          <p:nvPr/>
        </p:nvGraphicFramePr>
        <p:xfrm>
          <a:off x="1066799" y="4876800"/>
          <a:ext cx="2837233" cy="762000"/>
        </p:xfrm>
        <a:graphic>
          <a:graphicData uri="http://schemas.openxmlformats.org/presentationml/2006/ole">
            <mc:AlternateContent xmlns:mc="http://schemas.openxmlformats.org/markup-compatibility/2006">
              <mc:Choice xmlns:v="urn:schemas-microsoft-com:vml" Requires="v">
                <p:oleObj spid="_x0000_s1555504" name="" r:id="rId17" imgW="1663700" imgH="444500" progId="Equation.3">
                  <p:embed/>
                </p:oleObj>
              </mc:Choice>
              <mc:Fallback>
                <p:oleObj name="" r:id="rId17" imgW="1663700" imgH="444500" progId="Equation.3">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66799" y="4876800"/>
                        <a:ext cx="2837233"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 name="Rectangle 25"/>
          <p:cNvSpPr/>
          <p:nvPr/>
        </p:nvSpPr>
        <p:spPr>
          <a:xfrm>
            <a:off x="762000" y="5867400"/>
            <a:ext cx="7467600" cy="646331"/>
          </a:xfrm>
          <a:prstGeom prst="rect">
            <a:avLst/>
          </a:prstGeom>
        </p:spPr>
        <p:txBody>
          <a:bodyPr wrap="square">
            <a:spAutoFit/>
          </a:bodyPr>
          <a:lstStyle/>
          <a:p>
            <a:r>
              <a:rPr lang="en-GB" sz="1800" b="1" dirty="0" smtClean="0"/>
              <a:t>Thus, the average kinetic energy of translational motion of a molecule of an ideal gas is proportional to the thermodynamic temperature.</a:t>
            </a:r>
            <a:endParaRPr lang="en-US" sz="1800" b="1" dirty="0" smtClean="0"/>
          </a:p>
        </p:txBody>
      </p:sp>
      <p:sp>
        <p:nvSpPr>
          <p:cNvPr id="27" name="Rectangle 26"/>
          <p:cNvSpPr/>
          <p:nvPr/>
        </p:nvSpPr>
        <p:spPr>
          <a:xfrm>
            <a:off x="4114800" y="5105400"/>
            <a:ext cx="377026" cy="369332"/>
          </a:xfrm>
          <a:prstGeom prst="rect">
            <a:avLst/>
          </a:prstGeom>
        </p:spPr>
        <p:txBody>
          <a:bodyPr wrap="none">
            <a:spAutoFit/>
          </a:bodyPr>
          <a:lstStyle/>
          <a:p>
            <a:r>
              <a:rPr lang="en-GB" sz="1800" dirty="0" smtClean="0"/>
              <a:t>or</a:t>
            </a:r>
            <a:endParaRPr lang="en-US" sz="1800" dirty="0" smtClean="0"/>
          </a:p>
        </p:txBody>
      </p:sp>
      <p:sp>
        <p:nvSpPr>
          <p:cNvPr id="1555476" name="Rectangle 20"/>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5475" name="Object 19"/>
          <p:cNvGraphicFramePr>
            <a:graphicFrameLocks noChangeAspect="1"/>
          </p:cNvGraphicFramePr>
          <p:nvPr/>
        </p:nvGraphicFramePr>
        <p:xfrm>
          <a:off x="4724400" y="4953000"/>
          <a:ext cx="1488689" cy="685800"/>
        </p:xfrm>
        <a:graphic>
          <a:graphicData uri="http://schemas.openxmlformats.org/presentationml/2006/ole">
            <mc:AlternateContent xmlns:mc="http://schemas.openxmlformats.org/markup-compatibility/2006">
              <mc:Choice xmlns:v="urn:schemas-microsoft-com:vml" Requires="v">
                <p:oleObj spid="_x0000_s1555505" name="" r:id="rId19" imgW="850265" imgH="393700" progId="Equation.3">
                  <p:embed/>
                </p:oleObj>
              </mc:Choice>
              <mc:Fallback>
                <p:oleObj name="" r:id="rId19" imgW="850265" imgH="393700" progId="Equation.3">
                  <p:embed/>
                  <p:pic>
                    <p:nvPicPr>
                      <p:cNvPr id="0" name="Picture 1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24400" y="4953000"/>
                        <a:ext cx="1488689"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3B35DB8-290D-47F2-ABDF-9B6375CEA30D}" type="slidenum">
              <a:rPr lang="en-US" smtClean="0"/>
            </a:fld>
            <a:endParaRPr lang="en-US"/>
          </a:p>
        </p:txBody>
      </p:sp>
      <p:sp>
        <p:nvSpPr>
          <p:cNvPr id="1556482" name="Rectangle 2"/>
          <p:cNvSpPr>
            <a:spLocks noChangeArrowheads="1"/>
          </p:cNvSpPr>
          <p:nvPr/>
        </p:nvSpPr>
        <p:spPr bwMode="auto">
          <a:xfrm>
            <a:off x="0" y="0"/>
            <a:ext cx="9144000" cy="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graphicFrame>
        <p:nvGraphicFramePr>
          <p:cNvPr id="1556481" name="Object 1"/>
          <p:cNvGraphicFramePr>
            <a:graphicFrameLocks noChangeAspect="1"/>
          </p:cNvGraphicFramePr>
          <p:nvPr/>
        </p:nvGraphicFramePr>
        <p:xfrm>
          <a:off x="5562600" y="457200"/>
          <a:ext cx="1752600" cy="385894"/>
        </p:xfrm>
        <a:graphic>
          <a:graphicData uri="http://schemas.openxmlformats.org/presentationml/2006/ole">
            <mc:AlternateContent xmlns:mc="http://schemas.openxmlformats.org/markup-compatibility/2006">
              <mc:Choice xmlns:v="urn:schemas-microsoft-com:vml" Requires="v">
                <p:oleObj spid="_x0000_s1556491" name="" r:id="rId1" imgW="1040765" imgH="228600" progId="Equation.3">
                  <p:embed/>
                </p:oleObj>
              </mc:Choice>
              <mc:Fallback>
                <p:oleObj name="" r:id="rId1" imgW="1040765" imgH="228600" progId="Equation.3">
                  <p:embed/>
                  <p:pic>
                    <p:nvPicPr>
                      <p:cNvPr id="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457200"/>
                        <a:ext cx="1752600" cy="3858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p:cNvSpPr/>
          <p:nvPr/>
        </p:nvSpPr>
        <p:spPr>
          <a:xfrm>
            <a:off x="457200" y="457200"/>
            <a:ext cx="7543800" cy="2585323"/>
          </a:xfrm>
          <a:prstGeom prst="rect">
            <a:avLst/>
          </a:prstGeom>
        </p:spPr>
        <p:txBody>
          <a:bodyPr wrap="square">
            <a:spAutoFit/>
          </a:bodyPr>
          <a:lstStyle/>
          <a:p>
            <a:r>
              <a:rPr lang="en-GB" sz="1800" dirty="0" smtClean="0"/>
              <a:t>From equation                         ,   it follows that when</a:t>
            </a:r>
            <a:endParaRPr lang="en-GB" sz="1800" dirty="0" smtClean="0"/>
          </a:p>
          <a:p>
            <a:endParaRPr lang="en-US" sz="1800" dirty="0" smtClean="0"/>
          </a:p>
          <a:p>
            <a:r>
              <a:rPr lang="en-GB" sz="1800" dirty="0" smtClean="0"/>
              <a:t>Thus, when temperature T reaches the value 0K, the translational motion of ideal gas molecules ceases, and therefore the pressure equals zero.</a:t>
            </a:r>
            <a:endParaRPr lang="en-GB" sz="1800" dirty="0" smtClean="0"/>
          </a:p>
          <a:p>
            <a:endParaRPr lang="en-US" sz="1800" dirty="0" smtClean="0"/>
          </a:p>
          <a:p>
            <a:r>
              <a:rPr lang="en-GB" sz="1800" b="1" dirty="0" smtClean="0"/>
              <a:t>Therefore, the thermodynamic temperature is the measure of the average kinetic energy of translational motion of ideal gas molecules </a:t>
            </a:r>
            <a:r>
              <a:rPr lang="en-GB" sz="1800" dirty="0" smtClean="0"/>
              <a:t>and equation above gives the meaning of the temperature from the point of view of kinetic theory.</a:t>
            </a:r>
            <a:endParaRPr lang="en-US" sz="1800" dirty="0"/>
          </a:p>
        </p:txBody>
      </p:sp>
      <p:graphicFrame>
        <p:nvGraphicFramePr>
          <p:cNvPr id="1556486" name="Object 6"/>
          <p:cNvGraphicFramePr>
            <a:graphicFrameLocks noChangeAspect="1"/>
          </p:cNvGraphicFramePr>
          <p:nvPr/>
        </p:nvGraphicFramePr>
        <p:xfrm>
          <a:off x="1981200" y="381000"/>
          <a:ext cx="1371600" cy="631696"/>
        </p:xfrm>
        <a:graphic>
          <a:graphicData uri="http://schemas.openxmlformats.org/presentationml/2006/ole">
            <mc:AlternateContent xmlns:mc="http://schemas.openxmlformats.org/markup-compatibility/2006">
              <mc:Choice xmlns:v="urn:schemas-microsoft-com:vml" Requires="v">
                <p:oleObj spid="_x0000_s1556492" name="" r:id="rId3" imgW="850265" imgH="393700" progId="Equation.3">
                  <p:embed/>
                </p:oleObj>
              </mc:Choice>
              <mc:Fallback>
                <p:oleObj name="" r:id="rId3" imgW="850265" imgH="39370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381000"/>
                        <a:ext cx="1371600" cy="63169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0</TotalTime>
  <Words>9851</Words>
  <Application>WPS Presentation</Application>
  <PresentationFormat>On-screen Show (4:3)</PresentationFormat>
  <Paragraphs>271</Paragraphs>
  <Slides>20</Slides>
  <Notes>1</Notes>
  <HiddenSlides>0</HiddenSlides>
  <MMClips>0</MMClips>
  <ScaleCrop>false</ScaleCrop>
  <HeadingPairs>
    <vt:vector size="8" baseType="variant">
      <vt:variant>
        <vt:lpstr>已用的字体</vt:lpstr>
      </vt:variant>
      <vt:variant>
        <vt:i4>13</vt:i4>
      </vt:variant>
      <vt:variant>
        <vt:lpstr>主题</vt:lpstr>
      </vt:variant>
      <vt:variant>
        <vt:i4>1</vt:i4>
      </vt:variant>
      <vt:variant>
        <vt:lpstr>嵌入 OLE 服务器</vt:lpstr>
      </vt:variant>
      <vt:variant>
        <vt:i4>83</vt:i4>
      </vt:variant>
      <vt:variant>
        <vt:lpstr>幻灯片标题</vt:lpstr>
      </vt:variant>
      <vt:variant>
        <vt:i4>20</vt:i4>
      </vt:variant>
    </vt:vector>
  </HeadingPairs>
  <TitlesOfParts>
    <vt:vector size="117" baseType="lpstr">
      <vt:lpstr>Arial</vt:lpstr>
      <vt:lpstr>SimSun</vt:lpstr>
      <vt:lpstr>Wingdings</vt:lpstr>
      <vt:lpstr>Times New Roman</vt:lpstr>
      <vt:lpstr>Wingdings 2</vt:lpstr>
      <vt:lpstr>Arial Black</vt:lpstr>
      <vt:lpstr>Calibri</vt:lpstr>
      <vt:lpstr>Perpetua</vt:lpstr>
      <vt:lpstr>Franklin Gothic Book</vt:lpstr>
      <vt:lpstr>Microsoft YaHei</vt:lpstr>
      <vt:lpstr>Arial Unicode MS</vt:lpstr>
      <vt:lpstr>Bookman Old Style</vt:lpstr>
      <vt:lpstr>Arial Narrow</vt:lpstr>
      <vt:lpstr>Equity</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Chapter 9:  Kinetic theory of gases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Becker</dc:creator>
  <cp:lastModifiedBy>Theophile</cp:lastModifiedBy>
  <cp:revision>736</cp:revision>
  <dcterms:created xsi:type="dcterms:W3CDTF">2003-07-01T04:31:00Z</dcterms:created>
  <dcterms:modified xsi:type="dcterms:W3CDTF">2020-05-19T17:43:07Z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1033-11.2.0.9327</vt:lpwstr>
  </property>
</Properties>
</file>