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6DE2-D98C-4113-B44A-5D9AF4C6EAE0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B5320-F284-4E1B-9E59-BC9829F1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185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00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990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236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024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381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573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954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6A53-8A37-49A2-8106-5C507966CD5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09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6A53-8A37-49A2-8106-5C507966CD5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75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6A53-8A37-49A2-8106-5C507966CD5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06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401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681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826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389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183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6A53-8A37-49A2-8106-5C507966CD5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38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629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455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81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065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460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4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301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D74A8A21-6341-464E-A175-303FA70EC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D2455BFB-6BCA-4E9A-BD61-4FE11DA14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53160D00-F5DE-44B0-B42A-F4968E3DF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CDB919-F2C2-4A61-AE02-BCDF9D1CB3EB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49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CE00-C785-418F-AFAC-C272B520E48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377A-C93E-4885-AB16-CF577D930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0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CE00-C785-418F-AFAC-C272B520E48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377A-C93E-4885-AB16-CF577D930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1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CE00-C785-418F-AFAC-C272B520E48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377A-C93E-4885-AB16-CF577D930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CE00-C785-418F-AFAC-C272B520E48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377A-C93E-4885-AB16-CF577D930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6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CE00-C785-418F-AFAC-C272B520E48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377A-C93E-4885-AB16-CF577D930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5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CE00-C785-418F-AFAC-C272B520E48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377A-C93E-4885-AB16-CF577D930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2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CE00-C785-418F-AFAC-C272B520E48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377A-C93E-4885-AB16-CF577D930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3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CE00-C785-418F-AFAC-C272B520E48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377A-C93E-4885-AB16-CF577D930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8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CE00-C785-418F-AFAC-C272B520E48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377A-C93E-4885-AB16-CF577D930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6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CE00-C785-418F-AFAC-C272B520E48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377A-C93E-4885-AB16-CF577D930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5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CE00-C785-418F-AFAC-C272B520E48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377A-C93E-4885-AB16-CF577D930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ACE00-C785-418F-AFAC-C272B520E48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1377A-C93E-4885-AB16-CF577D930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5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1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6.wmf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54.wmf"/><Relationship Id="rId18" Type="http://schemas.openxmlformats.org/officeDocument/2006/relationships/image" Target="../media/image58.png"/><Relationship Id="rId3" Type="http://schemas.openxmlformats.org/officeDocument/2006/relationships/image" Target="../media/image57.png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20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59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1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69.wmf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72.png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image" Target="../media/image1.png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67.wmf"/><Relationship Id="rId22" Type="http://schemas.openxmlformats.org/officeDocument/2006/relationships/image" Target="../media/image7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73.wmf"/><Relationship Id="rId10" Type="http://schemas.openxmlformats.org/officeDocument/2006/relationships/image" Target="../media/image1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7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2767AF0-325C-4768-A210-BEE4ED6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INTRODUCTION </a:t>
            </a:r>
            <a:endParaRPr lang="en-Z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 smtClean="0">
                <a:solidFill>
                  <a:srgbClr val="898989"/>
                </a:solidFill>
              </a:rPr>
              <a:pPr/>
              <a:t>10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5C8CB8-C77C-4EE7-BCF3-615FDB6A1897}"/>
              </a:ext>
            </a:extLst>
          </p:cNvPr>
          <p:cNvSpPr txBox="1">
            <a:spLocks/>
          </p:cNvSpPr>
          <p:nvPr/>
        </p:nvSpPr>
        <p:spPr>
          <a:xfrm>
            <a:off x="228600" y="365125"/>
            <a:ext cx="11487150" cy="9636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Molecular interaction(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’)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A792642-8F6B-4BF6-A376-FF92008D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99FC1C-2A9F-491B-B845-450DD49C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904"/>
            <a:ext cx="11125200" cy="4921445"/>
          </a:xfrm>
        </p:spPr>
        <p:txBody>
          <a:bodyPr>
            <a:normAutofit/>
          </a:bodyPr>
          <a:lstStyle/>
          <a:p>
            <a:r>
              <a:rPr lang="en-US" dirty="0"/>
              <a:t>When the distances are several times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, the net force becomes practically zero </a:t>
            </a:r>
          </a:p>
          <a:p>
            <a:r>
              <a:rPr lang="en-US" dirty="0"/>
              <a:t>There is a strong dependence of the molecular force on the distance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. </a:t>
            </a:r>
          </a:p>
          <a:p>
            <a:r>
              <a:rPr lang="en-US" dirty="0"/>
              <a:t>This shows that molecular forces are short-ranged (molecules interact with their closest </a:t>
            </a:r>
            <a:r>
              <a:rPr lang="en-US" dirty="0" err="1"/>
              <a:t>neighbours</a:t>
            </a:r>
            <a:r>
              <a:rPr lang="en-US" dirty="0"/>
              <a:t>).</a:t>
            </a:r>
          </a:p>
          <a:p>
            <a:r>
              <a:rPr lang="en-US" dirty="0"/>
              <a:t> In solids, all atoms are held together due to the balance of attraction and repulsion (when they are at distance d)</a:t>
            </a:r>
          </a:p>
          <a:p>
            <a:r>
              <a:rPr lang="en-US" dirty="0"/>
              <a:t>If the molecules are pushed only a very small distance closer or pushed only a very small distance farther than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dirty="0"/>
              <a:t>, the force is proportional to the displacement (</a:t>
            </a:r>
            <a:r>
              <a:rPr lang="en-US" b="1" dirty="0">
                <a:solidFill>
                  <a:schemeClr val="accent1"/>
                </a:solidFill>
              </a:rPr>
              <a:t>Hooke’s law</a:t>
            </a:r>
            <a:r>
              <a:rPr lang="en-US" dirty="0"/>
              <a:t> to be seen later).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24A2AC-B929-4BDC-B9E8-4CEBFCC18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1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9DA86-37D0-436D-86F0-2EB9F9F8D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388"/>
            <a:ext cx="12192000" cy="1363662"/>
          </a:xfrm>
          <a:solidFill>
            <a:schemeClr val="accent6">
              <a:lumMod val="50000"/>
            </a:schemeClr>
          </a:solidFill>
        </p:spPr>
        <p:txBody>
          <a:bodyPr rtlCol="0">
            <a:normAutofit fontScale="90000"/>
          </a:bodyPr>
          <a:lstStyle/>
          <a:p>
            <a:pPr eaLnBrk="0" hangingPunct="0">
              <a:lnSpc>
                <a:spcPct val="100000"/>
              </a:lnSpc>
              <a:defRPr/>
            </a:pP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ZA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Activity 1.2  (Duration: 3 Minutes)</a:t>
            </a:r>
            <a:r>
              <a:rPr lang="en-ZA" sz="4000" dirty="0">
                <a:latin typeface="Arial" panose="020B0604020202020204" pitchFamily="34" charset="0"/>
              </a:rPr>
              <a:t/>
            </a:r>
            <a:br>
              <a:rPr lang="en-ZA" sz="4000" dirty="0">
                <a:latin typeface="Arial" panose="020B0604020202020204" pitchFamily="34" charset="0"/>
              </a:rPr>
            </a:br>
            <a:endParaRPr lang="en-ZA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E1D4FB43-DC70-4B25-802D-0C79741A2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543050"/>
            <a:ext cx="11444287" cy="46339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ZA" altLang="en-US" sz="3600" b="1" dirty="0"/>
              <a:t>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E222EA-D1C8-474E-B57E-CE9A4D2B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72C00C-0F66-41CB-A505-BB22AA1382BD}" type="slidenum">
              <a:rPr lang="en-US" altLang="en-US">
                <a:solidFill>
                  <a:srgbClr val="898989"/>
                </a:solidFill>
              </a:rPr>
              <a:pPr/>
              <a:t>11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26E8EC8-8E42-43A6-9901-0FF947C97F9E}"/>
              </a:ext>
            </a:extLst>
          </p:cNvPr>
          <p:cNvSpPr/>
          <p:nvPr/>
        </p:nvSpPr>
        <p:spPr>
          <a:xfrm>
            <a:off x="1471613" y="1528488"/>
            <a:ext cx="10006012" cy="4813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1. Calculate the distance r = d in terms of 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dirty="0"/>
              <a:t> and C2 (when F = 0).</a:t>
            </a:r>
            <a:r>
              <a:rPr lang="en-US" sz="3200" b="1" dirty="0"/>
              <a:t> </a:t>
            </a:r>
            <a:r>
              <a:rPr lang="en-US" sz="3200" dirty="0"/>
              <a:t>we know that: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2) Find the distance r=</a:t>
            </a:r>
            <a:r>
              <a:rPr lang="en-US" sz="3200" dirty="0" err="1"/>
              <a:t>ro</a:t>
            </a:r>
            <a:r>
              <a:rPr lang="en-US" sz="3200" dirty="0"/>
              <a:t> corresponding to the max force of attraction.                                            </a:t>
            </a:r>
            <a:r>
              <a:rPr lang="en-US" sz="3200" b="1" dirty="0"/>
              <a:t>Answer</a:t>
            </a: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    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 </a:t>
            </a:r>
            <a:endParaRPr lang="en-ZA" sz="2400" dirty="0">
              <a:latin typeface="Calibri (body)"/>
              <a:ea typeface="Calibri" panose="020F0502020204030204" pitchFamily="34" charset="0"/>
            </a:endParaRPr>
          </a:p>
        </p:txBody>
      </p:sp>
      <p:pic>
        <p:nvPicPr>
          <p:cNvPr id="9223" name="Picture 6" descr="Critical Thinking icon">
            <a:extLst>
              <a:ext uri="{FF2B5EF4-FFF2-40B4-BE49-F238E27FC236}">
                <a16:creationId xmlns:a16="http://schemas.microsoft.com/office/drawing/2014/main" xmlns="" id="{D0B67B65-D30D-4275-8C8E-A06FD435A7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1833562"/>
            <a:ext cx="136207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9399B7AB-8B35-4ED9-A44D-64B1D04C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4FF6A5A-D407-497F-B780-A4D17ABFC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429" y="2847975"/>
            <a:ext cx="2009775" cy="1162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7A7CA8-FACB-4A0B-A5E8-D0EBC1A4C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854" y="2861469"/>
            <a:ext cx="4610100" cy="1228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F4AE7A-4900-4593-8077-C5B5ACF6B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435" y="5167283"/>
            <a:ext cx="3381375" cy="1085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AA8B525-E527-4C79-AF57-864D9ABEE8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5173526"/>
            <a:ext cx="5657225" cy="10858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B1F5BEA-FFA6-4FD3-A949-3768E2B11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8564" y="5509420"/>
            <a:ext cx="2111995" cy="6662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F92A6B9-7142-44EC-A8D4-8F9B41AC38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6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9DA86-37D0-436D-86F0-2EB9F9F8D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388"/>
            <a:ext cx="12192000" cy="1363662"/>
          </a:xfrm>
          <a:solidFill>
            <a:schemeClr val="accent6">
              <a:lumMod val="50000"/>
            </a:schemeClr>
          </a:solidFill>
        </p:spPr>
        <p:txBody>
          <a:bodyPr rtlCol="0">
            <a:normAutofit fontScale="90000"/>
          </a:bodyPr>
          <a:lstStyle/>
          <a:p>
            <a:pPr eaLnBrk="0" hangingPunct="0">
              <a:lnSpc>
                <a:spcPct val="100000"/>
              </a:lnSpc>
              <a:defRPr/>
            </a:pP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ZA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Activity 1.2  (Duration: 3 Minutes)</a:t>
            </a:r>
            <a:r>
              <a:rPr lang="en-ZA" sz="4000" dirty="0">
                <a:latin typeface="Arial" panose="020B0604020202020204" pitchFamily="34" charset="0"/>
              </a:rPr>
              <a:t/>
            </a:r>
            <a:br>
              <a:rPr lang="en-ZA" sz="4000" dirty="0">
                <a:latin typeface="Arial" panose="020B0604020202020204" pitchFamily="34" charset="0"/>
              </a:rPr>
            </a:br>
            <a:endParaRPr lang="en-ZA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E1D4FB43-DC70-4B25-802D-0C79741A2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543050"/>
            <a:ext cx="11444287" cy="46339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ZA" altLang="en-US" sz="3600" b="1" dirty="0"/>
              <a:t>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E222EA-D1C8-474E-B57E-CE9A4D2B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72C00C-0F66-41CB-A505-BB22AA1382BD}" type="slidenum">
              <a:rPr lang="en-US" altLang="en-US">
                <a:solidFill>
                  <a:srgbClr val="898989"/>
                </a:solidFill>
              </a:rPr>
              <a:pPr/>
              <a:t>12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26E8EC8-8E42-43A6-9901-0FF947C97F9E}"/>
              </a:ext>
            </a:extLst>
          </p:cNvPr>
          <p:cNvSpPr/>
          <p:nvPr/>
        </p:nvSpPr>
        <p:spPr>
          <a:xfrm>
            <a:off x="1431235" y="1620018"/>
            <a:ext cx="10006012" cy="48133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3. Find the maximum attraction force in terms of constants C1 and C2.      </a:t>
            </a:r>
            <a:r>
              <a:rPr lang="en-US" sz="3200" b="1" dirty="0"/>
              <a:t>Answer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    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 </a:t>
            </a:r>
            <a:endParaRPr lang="en-ZA" sz="2400" dirty="0">
              <a:latin typeface="Calibri (body)"/>
              <a:ea typeface="Calibri" panose="020F0502020204030204" pitchFamily="34" charset="0"/>
            </a:endParaRPr>
          </a:p>
        </p:txBody>
      </p:sp>
      <p:pic>
        <p:nvPicPr>
          <p:cNvPr id="9223" name="Picture 6" descr="Critical Thinking icon">
            <a:extLst>
              <a:ext uri="{FF2B5EF4-FFF2-40B4-BE49-F238E27FC236}">
                <a16:creationId xmlns:a16="http://schemas.microsoft.com/office/drawing/2014/main" xmlns="" id="{D0B67B65-D30D-4275-8C8E-A06FD435A7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1833562"/>
            <a:ext cx="136207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9399B7AB-8B35-4ED9-A44D-64B1D04C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4DBE10B-B72E-41B5-B8AB-C059DCF60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3445643"/>
            <a:ext cx="2009775" cy="1162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896A120-1C49-4114-A54E-68493DD8D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75" y="5079142"/>
            <a:ext cx="2247900" cy="1038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CB50C38-79D3-4F5C-9C5B-C0B22F716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426" y="3071404"/>
            <a:ext cx="6806234" cy="32849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5AAF221-4E3B-47F6-A470-882078A6BE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4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9DA86-37D0-436D-86F0-2EB9F9F8D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388"/>
            <a:ext cx="12192000" cy="1363662"/>
          </a:xfrm>
          <a:solidFill>
            <a:schemeClr val="accent6">
              <a:lumMod val="50000"/>
            </a:schemeClr>
          </a:solidFill>
        </p:spPr>
        <p:txBody>
          <a:bodyPr rtlCol="0">
            <a:normAutofit fontScale="90000"/>
          </a:bodyPr>
          <a:lstStyle/>
          <a:p>
            <a:pPr eaLnBrk="0" hangingPunct="0">
              <a:lnSpc>
                <a:spcPct val="100000"/>
              </a:lnSpc>
              <a:defRPr/>
            </a:pP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ZA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Activity 1.2  (Duration: 3 Minutes)</a:t>
            </a:r>
            <a:r>
              <a:rPr lang="en-ZA" sz="4000" dirty="0">
                <a:latin typeface="Arial" panose="020B0604020202020204" pitchFamily="34" charset="0"/>
              </a:rPr>
              <a:t/>
            </a:r>
            <a:br>
              <a:rPr lang="en-ZA" sz="4000" dirty="0">
                <a:latin typeface="Arial" panose="020B0604020202020204" pitchFamily="34" charset="0"/>
              </a:rPr>
            </a:br>
            <a:endParaRPr lang="en-ZA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E1D4FB43-DC70-4B25-802D-0C79741A2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543050"/>
            <a:ext cx="11444287" cy="46339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ZA" altLang="en-US" sz="3600" b="1" dirty="0"/>
              <a:t>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E222EA-D1C8-474E-B57E-CE9A4D2B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72C00C-0F66-41CB-A505-BB22AA1382BD}" type="slidenum">
              <a:rPr lang="en-US" altLang="en-US">
                <a:solidFill>
                  <a:srgbClr val="898989"/>
                </a:solidFill>
              </a:rPr>
              <a:pPr/>
              <a:t>13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9223" name="Picture 6" descr="Critical Thinking icon">
            <a:extLst>
              <a:ext uri="{FF2B5EF4-FFF2-40B4-BE49-F238E27FC236}">
                <a16:creationId xmlns:a16="http://schemas.microsoft.com/office/drawing/2014/main" xmlns="" id="{D0B67B65-D30D-4275-8C8E-A06FD435A7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1833562"/>
            <a:ext cx="136207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9399B7AB-8B35-4ED9-A44D-64B1D04C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8125" y="647365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5AAF221-4E3B-47F6-A470-882078A6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5D7BA47-4BD5-4FE1-BF9F-B12129D0D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17" y="1560471"/>
            <a:ext cx="8229600" cy="501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3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2767AF0-325C-4768-A210-BEE4ED6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INTRODUCTION </a:t>
            </a:r>
            <a:endParaRPr lang="en-Z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 smtClean="0">
                <a:solidFill>
                  <a:srgbClr val="898989"/>
                </a:solidFill>
              </a:rPr>
              <a:pPr/>
              <a:t>14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5C8CB8-C77C-4EE7-BCF3-615FDB6A1897}"/>
              </a:ext>
            </a:extLst>
          </p:cNvPr>
          <p:cNvSpPr txBox="1">
            <a:spLocks/>
          </p:cNvSpPr>
          <p:nvPr/>
        </p:nvSpPr>
        <p:spPr>
          <a:xfrm>
            <a:off x="228600" y="365125"/>
            <a:ext cx="11487150" cy="9636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Molecular interaction(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’)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A792642-8F6B-4BF6-A376-FF92008D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99FC1C-2A9F-491B-B845-450DD49C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904"/>
            <a:ext cx="11125200" cy="4921445"/>
          </a:xfrm>
        </p:spPr>
        <p:txBody>
          <a:bodyPr>
            <a:normAutofit/>
          </a:bodyPr>
          <a:lstStyle/>
          <a:p>
            <a:r>
              <a:rPr lang="en-US" dirty="0"/>
              <a:t>When the distances are several times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, the net force becomes practically zero </a:t>
            </a:r>
          </a:p>
          <a:p>
            <a:r>
              <a:rPr lang="en-US" dirty="0"/>
              <a:t>There is a strong dependence of the molecular force on the distance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. </a:t>
            </a:r>
          </a:p>
          <a:p>
            <a:r>
              <a:rPr lang="en-US" dirty="0"/>
              <a:t>This shows that molecular forces are short-ranged (molecules interact with their closest </a:t>
            </a:r>
            <a:r>
              <a:rPr lang="en-US" dirty="0" err="1"/>
              <a:t>neighbours</a:t>
            </a:r>
            <a:r>
              <a:rPr lang="en-US" dirty="0"/>
              <a:t>).</a:t>
            </a:r>
          </a:p>
          <a:p>
            <a:r>
              <a:rPr lang="en-US" dirty="0"/>
              <a:t> In solids, all atoms are held together due to the balance of attraction and repulsion (when they are at distance d)</a:t>
            </a:r>
          </a:p>
          <a:p>
            <a:r>
              <a:rPr lang="en-US" dirty="0"/>
              <a:t>If the molecules are pushed only a very small distance closer or pushed only a very small distance farther than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dirty="0"/>
              <a:t>, the force is proportional to the displacement (</a:t>
            </a:r>
            <a:r>
              <a:rPr lang="en-US" b="1" dirty="0">
                <a:solidFill>
                  <a:schemeClr val="accent1"/>
                </a:solidFill>
              </a:rPr>
              <a:t>Hooke’s law</a:t>
            </a:r>
            <a:r>
              <a:rPr lang="en-US" dirty="0"/>
              <a:t> to be seen later).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9F45A44-FAED-416E-8B49-215316DCA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4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2767AF0-325C-4768-A210-BEE4ED6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INTRODUCTION </a:t>
            </a:r>
            <a:endParaRPr lang="en-Z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 smtClean="0">
                <a:solidFill>
                  <a:srgbClr val="898989"/>
                </a:solidFill>
              </a:rPr>
              <a:pPr/>
              <a:t>15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5C8CB8-C77C-4EE7-BCF3-615FDB6A1897}"/>
              </a:ext>
            </a:extLst>
          </p:cNvPr>
          <p:cNvSpPr txBox="1">
            <a:spLocks/>
          </p:cNvSpPr>
          <p:nvPr/>
        </p:nvSpPr>
        <p:spPr>
          <a:xfrm>
            <a:off x="228600" y="365125"/>
            <a:ext cx="11487150" cy="9636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Potential energy curve of molecular interaction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A792642-8F6B-4BF6-A376-FF92008D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526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99FC1C-2A9F-491B-B845-450DD49C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904"/>
            <a:ext cx="11125200" cy="4921445"/>
          </a:xfrm>
        </p:spPr>
        <p:txBody>
          <a:bodyPr>
            <a:normAutofit/>
          </a:bodyPr>
          <a:lstStyle/>
          <a:p>
            <a:r>
              <a:rPr lang="en-US" dirty="0"/>
              <a:t>We want to represent the relationship between the potential energy U and intermolecular distance r.</a:t>
            </a:r>
          </a:p>
          <a:p>
            <a:r>
              <a:rPr lang="en-US" dirty="0"/>
              <a:t> U(r) which is very important in order to understand the interaction between molecules.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48396F-29F3-402B-AD3E-8956802E4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113" y="3503054"/>
            <a:ext cx="7489064" cy="2853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7E021AD-B45E-4E87-99F4-61D2FDABB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6" y="6465634"/>
            <a:ext cx="1802296" cy="37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8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2767AF0-325C-4768-A210-BEE4ED6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INTRODUCTION </a:t>
            </a:r>
            <a:endParaRPr lang="en-Z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 smtClean="0">
                <a:solidFill>
                  <a:srgbClr val="898989"/>
                </a:solidFill>
              </a:rPr>
              <a:pPr/>
              <a:t>16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5C8CB8-C77C-4EE7-BCF3-615FDB6A1897}"/>
              </a:ext>
            </a:extLst>
          </p:cNvPr>
          <p:cNvSpPr txBox="1">
            <a:spLocks/>
          </p:cNvSpPr>
          <p:nvPr/>
        </p:nvSpPr>
        <p:spPr>
          <a:xfrm>
            <a:off x="228600" y="365125"/>
            <a:ext cx="11487150" cy="9636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Potential energy curve of molecular interaction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A792642-8F6B-4BF6-A376-FF92008D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99FC1C-2A9F-491B-B845-450DD49C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904"/>
            <a:ext cx="11125200" cy="4921445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r &lt; d, F is positive (repulsive force). The slope should be negative and makes an obtuse angle with r axis. When r &gt; d, F is negative (attraction force). Then the slope makes an acute angle with the r –axis. The curve has a </a:t>
            </a:r>
            <a:r>
              <a:rPr lang="en-US" b="1" dirty="0"/>
              <a:t>minimum</a:t>
            </a:r>
            <a:r>
              <a:rPr lang="en-US" dirty="0"/>
              <a:t> at r = d (where F=0).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73F704-237E-42FF-A66D-D978CD66A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8" y="1328738"/>
            <a:ext cx="6143625" cy="3622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D6D019B-90D1-4F2C-8515-C3F1A53DE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3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2767AF0-325C-4768-A210-BEE4ED6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INTRODUCTION </a:t>
            </a:r>
            <a:endParaRPr lang="en-Z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 smtClean="0">
                <a:solidFill>
                  <a:srgbClr val="898989"/>
                </a:solidFill>
              </a:rPr>
              <a:pPr/>
              <a:t>17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5C8CB8-C77C-4EE7-BCF3-615FDB6A1897}"/>
              </a:ext>
            </a:extLst>
          </p:cNvPr>
          <p:cNvSpPr txBox="1">
            <a:spLocks/>
          </p:cNvSpPr>
          <p:nvPr/>
        </p:nvSpPr>
        <p:spPr>
          <a:xfrm>
            <a:off x="228600" y="365125"/>
            <a:ext cx="11487150" cy="9636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Potential energy curve of molecular interaction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A792642-8F6B-4BF6-A376-FF92008D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99FC1C-2A9F-491B-B845-450DD49C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904"/>
            <a:ext cx="11125200" cy="492144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D2439B-722A-431C-A4B7-E12E12060D0F}"/>
              </a:ext>
            </a:extLst>
          </p:cNvPr>
          <p:cNvSpPr txBox="1"/>
          <p:nvPr/>
        </p:nvSpPr>
        <p:spPr>
          <a:xfrm>
            <a:off x="0" y="1328738"/>
            <a:ext cx="12093262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 repulsion force varies more strongly with the distance than attraction force. Thus the potential energy curve is 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asymmetrical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&lt; d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the curve is more steep and when 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&gt; d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it is less steep and flattens out when r becomes bigger until the force of interaction is zero, the potential energy becomes also zero.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This property of 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U(r)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curve can explain some properties of solids, liquids and gases. When the material is in a solid state at low T, the molecules oscillate close to the mean position.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When the T increases, as the curve is nonsymmetrical, the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 position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is displaced to the 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and the intermolecular distance increases. This explains the 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expansion.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A75EE3-58FB-4332-BFB8-BDE80A6BF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5558"/>
            <a:ext cx="1934817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6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2767AF0-325C-4768-A210-BEE4ED6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INTRODUCTION </a:t>
            </a:r>
            <a:endParaRPr lang="en-Z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 smtClean="0">
                <a:solidFill>
                  <a:srgbClr val="898989"/>
                </a:solidFill>
              </a:rPr>
              <a:pPr/>
              <a:t>18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5C8CB8-C77C-4EE7-BCF3-615FDB6A1897}"/>
              </a:ext>
            </a:extLst>
          </p:cNvPr>
          <p:cNvSpPr txBox="1">
            <a:spLocks/>
          </p:cNvSpPr>
          <p:nvPr/>
        </p:nvSpPr>
        <p:spPr>
          <a:xfrm>
            <a:off x="228600" y="365125"/>
            <a:ext cx="11487150" cy="9636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Potential energy curve of molecular interaction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A792642-8F6B-4BF6-A376-FF92008D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99FC1C-2A9F-491B-B845-450DD49C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904"/>
            <a:ext cx="11125200" cy="492144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D2439B-722A-431C-A4B7-E12E12060D0F}"/>
              </a:ext>
            </a:extLst>
          </p:cNvPr>
          <p:cNvSpPr txBox="1"/>
          <p:nvPr/>
        </p:nvSpPr>
        <p:spPr>
          <a:xfrm>
            <a:off x="53008" y="1316628"/>
            <a:ext cx="1208598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If the </a:t>
            </a:r>
            <a:r>
              <a:rPr lang="en-US" sz="2500" dirty="0">
                <a:solidFill>
                  <a:srgbClr val="FF0000"/>
                </a:solidFill>
              </a:rPr>
              <a:t>Temperature is high</a:t>
            </a:r>
            <a:r>
              <a:rPr lang="en-US" sz="2500" dirty="0"/>
              <a:t>, the molecules become more free, and solid converts into liquid. But the attraction between molecules hold them together and the liquid keeps its volume.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If the T is increased further, vibrations increase and the distance between molecules increase. If the T continues to increase, the attraction between molecules is not enough to hold them together. In this case, the bond is broken, and the liquid is converted into gas.</a:t>
            </a:r>
            <a:endParaRPr lang="en-US" sz="2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B368A4-AA79-445B-A3D8-4B35CBB36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761" y="1345548"/>
            <a:ext cx="6160604" cy="2563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BB6317-F923-4B4D-9CF4-8146864CF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39" y="6242050"/>
            <a:ext cx="1934817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6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2767AF0-325C-4768-A210-BEE4ED6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INTRODUCTION </a:t>
            </a:r>
            <a:endParaRPr lang="en-Z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 smtClean="0">
                <a:solidFill>
                  <a:srgbClr val="898989"/>
                </a:solidFill>
              </a:rPr>
              <a:pPr/>
              <a:t>19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5C8CB8-C77C-4EE7-BCF3-615FDB6A1897}"/>
              </a:ext>
            </a:extLst>
          </p:cNvPr>
          <p:cNvSpPr txBox="1">
            <a:spLocks/>
          </p:cNvSpPr>
          <p:nvPr/>
        </p:nvSpPr>
        <p:spPr>
          <a:xfrm>
            <a:off x="228600" y="365125"/>
            <a:ext cx="11487150" cy="9636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1.4.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 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A792642-8F6B-4BF6-A376-FF92008D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99FC1C-2A9F-491B-B845-450DD49C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904"/>
            <a:ext cx="11125200" cy="492144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D2439B-722A-431C-A4B7-E12E12060D0F}"/>
              </a:ext>
            </a:extLst>
          </p:cNvPr>
          <p:cNvSpPr txBox="1"/>
          <p:nvPr/>
        </p:nvSpPr>
        <p:spPr>
          <a:xfrm>
            <a:off x="106017" y="1434902"/>
            <a:ext cx="1208598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Macroscopically we can estimate the size of a molecule, using the definition of mole. The mole is a fundamental unit in the  international system, and it is equal to the amount of a substance that contains the same number of particles as there are atoms in 12 grams of carbon-12.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particles can be: atoms, molecules, ions, electrons, or other specific particles. The number of atoms in 12 grams of carbon-12 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    and is known as the Avogadro constant NA</a:t>
            </a:r>
            <a:endParaRPr lang="en-US" sz="2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6E8E3A-6B70-4692-9BDA-7210036FF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889843"/>
            <a:ext cx="2468444" cy="838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2798F8-F92D-4853-ADC5-F05A1AE49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7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BBD7A9-3E45-4202-8C36-E36D0F6F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58438B-B19C-4BBE-82DE-BF57FA70E2FD}" type="slidenum">
              <a:rPr lang="en-US" altLang="en-US">
                <a:solidFill>
                  <a:srgbClr val="898989"/>
                </a:solidFill>
              </a:rPr>
              <a:pPr/>
              <a:t>2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1EDE5F7-E957-45D6-8441-9C3AAB597FBC}"/>
              </a:ext>
            </a:extLst>
          </p:cNvPr>
          <p:cNvSpPr txBox="1">
            <a:spLocks/>
          </p:cNvSpPr>
          <p:nvPr/>
        </p:nvSpPr>
        <p:spPr>
          <a:xfrm>
            <a:off x="1119188" y="1627188"/>
            <a:ext cx="10401300" cy="22129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1: States of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Aft>
                <a:spcPts val="0"/>
              </a:spcAft>
              <a:defRPr/>
            </a:pP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21AB24F4-1B49-4BEA-B9A3-9CCC30FD5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EC9389-BDDA-46F1-876B-CF3CB3E0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8189"/>
            <a:ext cx="3266169" cy="76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1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2767AF0-325C-4768-A210-BEE4ED6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INTRODUCTION </a:t>
            </a:r>
            <a:endParaRPr lang="en-Z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 smtClean="0">
                <a:solidFill>
                  <a:srgbClr val="898989"/>
                </a:solidFill>
              </a:rPr>
              <a:pPr/>
              <a:t>20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5C8CB8-C77C-4EE7-BCF3-615FDB6A1897}"/>
              </a:ext>
            </a:extLst>
          </p:cNvPr>
          <p:cNvSpPr txBox="1">
            <a:spLocks/>
          </p:cNvSpPr>
          <p:nvPr/>
        </p:nvSpPr>
        <p:spPr>
          <a:xfrm>
            <a:off x="355738" y="926459"/>
            <a:ext cx="10054205" cy="5817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law of Elasticity     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99FC1C-2A9F-491B-B845-450DD49C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904"/>
            <a:ext cx="11125200" cy="492144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B23496-B68C-4756-92A3-B7A0DE26DD68}"/>
              </a:ext>
            </a:extLst>
          </p:cNvPr>
          <p:cNvSpPr txBox="1"/>
          <p:nvPr/>
        </p:nvSpPr>
        <p:spPr>
          <a:xfrm>
            <a:off x="260281" y="1434904"/>
            <a:ext cx="987763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much and in what way a solid will deform under the action of an applied force?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Suppose we take a bar of length l from which a weight can be hung.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a given weight (F), the bar extends a length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Δl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For small extension, the applied force is proportional to the extension.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89B5CC-3F65-4E58-865A-105B8ACAC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224" y="1570993"/>
            <a:ext cx="1762125" cy="49679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B182D5D-BA8B-4D96-8B03-E7F827181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xmlns="" id="{D3230F36-FEA2-4F37-833E-60A122926F44}"/>
              </a:ext>
            </a:extLst>
          </p:cNvPr>
          <p:cNvSpPr txBox="1">
            <a:spLocks/>
          </p:cNvSpPr>
          <p:nvPr/>
        </p:nvSpPr>
        <p:spPr>
          <a:xfrm>
            <a:off x="2812773" y="68647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71EDE5F7-E957-45D6-8441-9C3AAB597FBC}"/>
              </a:ext>
            </a:extLst>
          </p:cNvPr>
          <p:cNvSpPr txBox="1">
            <a:spLocks/>
          </p:cNvSpPr>
          <p:nvPr/>
        </p:nvSpPr>
        <p:spPr>
          <a:xfrm>
            <a:off x="355738" y="-47387"/>
            <a:ext cx="10054205" cy="98819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1.5.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 and Plastic properties of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449" y="4954711"/>
            <a:ext cx="4112402" cy="18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1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2767AF0-325C-4768-A210-BEE4ED6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INTRODUCTION </a:t>
            </a:r>
            <a:endParaRPr lang="en-Z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 smtClean="0">
                <a:solidFill>
                  <a:srgbClr val="898989"/>
                </a:solidFill>
              </a:rPr>
              <a:pPr/>
              <a:t>21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5C8CB8-C77C-4EE7-BCF3-615FDB6A1897}"/>
              </a:ext>
            </a:extLst>
          </p:cNvPr>
          <p:cNvSpPr txBox="1">
            <a:spLocks/>
          </p:cNvSpPr>
          <p:nvPr/>
        </p:nvSpPr>
        <p:spPr>
          <a:xfrm>
            <a:off x="228600" y="365125"/>
            <a:ext cx="11487150" cy="9636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law of Elasticity      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A792642-8F6B-4BF6-A376-FF92008D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7227" y="6583484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99FC1C-2A9F-491B-B845-450DD49C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904"/>
            <a:ext cx="11125200" cy="492144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B23496-B68C-4756-92A3-B7A0DE26DD68}"/>
              </a:ext>
            </a:extLst>
          </p:cNvPr>
          <p:cNvSpPr txBox="1"/>
          <p:nvPr/>
        </p:nvSpPr>
        <p:spPr>
          <a:xfrm>
            <a:off x="260281" y="1434904"/>
            <a:ext cx="1183895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The force is also proportional to the cross-sectional area of the material we get the Hooke’s law: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Where is the constant of proportionality and is called </a:t>
            </a:r>
            <a:r>
              <a:rPr lang="en-US" sz="2800" dirty="0">
                <a:solidFill>
                  <a:srgbClr val="FF0000"/>
                </a:solidFill>
              </a:rPr>
              <a:t>Young’s modulus</a:t>
            </a:r>
            <a:r>
              <a:rPr lang="en-US" sz="2800" dirty="0"/>
              <a:t> and is the property of the material. </a:t>
            </a:r>
            <a:r>
              <a:rPr lang="en-US" sz="2800" dirty="0">
                <a:solidFill>
                  <a:srgbClr val="FF0000"/>
                </a:solidFill>
              </a:rPr>
              <a:t>Hooke’s law </a:t>
            </a:r>
            <a:r>
              <a:rPr lang="en-US" sz="2800" dirty="0"/>
              <a:t>can also be written in form of </a:t>
            </a:r>
            <a:r>
              <a:rPr lang="en-US" sz="2800" dirty="0">
                <a:solidFill>
                  <a:srgbClr val="FF0000"/>
                </a:solidFill>
              </a:rPr>
              <a:t>stress and strain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FF0000"/>
                </a:solidFill>
              </a:rPr>
              <a:t>Stress</a:t>
            </a:r>
            <a:r>
              <a:rPr lang="en-US" sz="2800" dirty="0"/>
              <a:t> can be defined as the strength of force causing the deformation and strain as the resulting deformation.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489447-2300-47AB-B06E-0D7F2256F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1" y="4864100"/>
            <a:ext cx="8934450" cy="1857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07D9F5B-C88B-462E-9144-B9467AC43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4100" y="1977927"/>
            <a:ext cx="62674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7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 smtClean="0">
                <a:solidFill>
                  <a:srgbClr val="898989"/>
                </a:solidFill>
              </a:rPr>
              <a:pPr/>
              <a:t>22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5C8CB8-C77C-4EE7-BCF3-615FDB6A1897}"/>
              </a:ext>
            </a:extLst>
          </p:cNvPr>
          <p:cNvSpPr txBox="1">
            <a:spLocks/>
          </p:cNvSpPr>
          <p:nvPr/>
        </p:nvSpPr>
        <p:spPr>
          <a:xfrm>
            <a:off x="711062" y="326215"/>
            <a:ext cx="7526721" cy="7491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Poisson’s ratio   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A792642-8F6B-4BF6-A376-FF92008D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7227" y="6583484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99FC1C-2A9F-491B-B845-450DD49C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904"/>
            <a:ext cx="11125200" cy="492144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B23496-B68C-4756-92A3-B7A0DE26DD68}"/>
              </a:ext>
            </a:extLst>
          </p:cNvPr>
          <p:cNvSpPr txBox="1"/>
          <p:nvPr/>
        </p:nvSpPr>
        <p:spPr>
          <a:xfrm>
            <a:off x="260281" y="1434904"/>
            <a:ext cx="92829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Another property of the material is </a:t>
            </a:r>
            <a:r>
              <a:rPr lang="en-US" sz="2800" dirty="0">
                <a:solidFill>
                  <a:srgbClr val="FF0000"/>
                </a:solidFill>
              </a:rPr>
              <a:t>Poisson’s ratio</a:t>
            </a:r>
            <a:r>
              <a:rPr lang="en-US" sz="2800" dirty="0"/>
              <a:t>. If a solid is </a:t>
            </a:r>
            <a:r>
              <a:rPr lang="en-US" sz="2800" b="1" dirty="0"/>
              <a:t>elongated in length</a:t>
            </a:r>
            <a:r>
              <a:rPr lang="en-US" sz="2800" dirty="0"/>
              <a:t>, the material, which makes up the extra length comes from the </a:t>
            </a:r>
            <a:r>
              <a:rPr lang="en-US" sz="2800" b="1" dirty="0"/>
              <a:t>contraction in width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C43BAC-F12D-4905-A4F7-952C2B9A1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736" y="2423914"/>
            <a:ext cx="2152650" cy="4467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08E47A-B731-4DCA-B0E2-C18B6F223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62" y="2852540"/>
            <a:ext cx="5610225" cy="3609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C80EF4E-37B4-40F6-8AC0-F5B108283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92874"/>
            <a:ext cx="193481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0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2767AF0-325C-4768-A210-BEE4ED6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INTRODUCTION </a:t>
            </a:r>
            <a:endParaRPr lang="en-Z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 smtClean="0">
                <a:solidFill>
                  <a:srgbClr val="898989"/>
                </a:solidFill>
              </a:rPr>
              <a:pPr/>
              <a:t>23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5C8CB8-C77C-4EE7-BCF3-615FDB6A1897}"/>
              </a:ext>
            </a:extLst>
          </p:cNvPr>
          <p:cNvSpPr txBox="1">
            <a:spLocks/>
          </p:cNvSpPr>
          <p:nvPr/>
        </p:nvSpPr>
        <p:spPr>
          <a:xfrm>
            <a:off x="138448" y="625377"/>
            <a:ext cx="11487150" cy="57503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superposition for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elasticity    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A792642-8F6B-4BF6-A376-FF92008D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7227" y="6583484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99FC1C-2A9F-491B-B845-450DD49C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904"/>
            <a:ext cx="11125200" cy="492144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B23496-B68C-4756-92A3-B7A0DE26DD68}"/>
              </a:ext>
            </a:extLst>
          </p:cNvPr>
          <p:cNvSpPr txBox="1"/>
          <p:nvPr/>
        </p:nvSpPr>
        <p:spPr>
          <a:xfrm>
            <a:off x="260281" y="1434904"/>
            <a:ext cx="11678434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several stresses apply simultaneously on a body, each stress produces its own strain just as if no other stress were present.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4C7EA6-2AB1-4699-8686-E1EFDF9F6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7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9DA86-37D0-436D-86F0-2EB9F9F8D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388"/>
            <a:ext cx="12192000" cy="1363662"/>
          </a:xfrm>
          <a:solidFill>
            <a:schemeClr val="accent6">
              <a:lumMod val="50000"/>
            </a:schemeClr>
          </a:solidFill>
        </p:spPr>
        <p:txBody>
          <a:bodyPr rtlCol="0">
            <a:normAutofit fontScale="90000"/>
          </a:bodyPr>
          <a:lstStyle/>
          <a:p>
            <a:pPr eaLnBrk="0" hangingPunct="0">
              <a:lnSpc>
                <a:spcPct val="100000"/>
              </a:lnSpc>
              <a:defRPr/>
            </a:pP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ZA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Activity1   </a:t>
            </a:r>
            <a:r>
              <a:rPr lang="en-ZA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(Duration: 10 Minutes)</a:t>
            </a:r>
            <a:r>
              <a:rPr lang="en-ZA" sz="4000" dirty="0">
                <a:latin typeface="Arial" panose="020B0604020202020204" pitchFamily="34" charset="0"/>
              </a:rPr>
              <a:t/>
            </a:r>
            <a:br>
              <a:rPr lang="en-ZA" sz="4000" dirty="0">
                <a:latin typeface="Arial" panose="020B0604020202020204" pitchFamily="34" charset="0"/>
              </a:rPr>
            </a:br>
            <a:endParaRPr lang="en-ZA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E1D4FB43-DC70-4B25-802D-0C79741A2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543050"/>
            <a:ext cx="11444287" cy="46339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ZA" altLang="en-US" sz="3600" b="1" dirty="0"/>
              <a:t>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E222EA-D1C8-474E-B57E-CE9A4D2B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72C00C-0F66-41CB-A505-BB22AA1382BD}" type="slidenum">
              <a:rPr lang="en-US" altLang="en-US">
                <a:solidFill>
                  <a:srgbClr val="898989"/>
                </a:solidFill>
              </a:rPr>
              <a:pPr/>
              <a:t>24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26E8EC8-8E42-43A6-9901-0FF947C97F9E}"/>
              </a:ext>
            </a:extLst>
          </p:cNvPr>
          <p:cNvSpPr/>
          <p:nvPr/>
        </p:nvSpPr>
        <p:spPr>
          <a:xfrm>
            <a:off x="1471612" y="1528488"/>
            <a:ext cx="10548109" cy="46484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    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 </a:t>
            </a:r>
            <a:endParaRPr lang="en-ZA" sz="2400" dirty="0">
              <a:latin typeface="Calibri (body)"/>
              <a:ea typeface="Calibri" panose="020F0502020204030204" pitchFamily="34" charset="0"/>
            </a:endParaRPr>
          </a:p>
        </p:txBody>
      </p:sp>
      <p:pic>
        <p:nvPicPr>
          <p:cNvPr id="9223" name="Picture 6" descr="Critical Thinking icon">
            <a:extLst>
              <a:ext uri="{FF2B5EF4-FFF2-40B4-BE49-F238E27FC236}">
                <a16:creationId xmlns:a16="http://schemas.microsoft.com/office/drawing/2014/main" xmlns="" id="{D0B67B65-D30D-4275-8C8E-A06FD435A7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1833562"/>
            <a:ext cx="136207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9399B7AB-8B35-4ED9-A44D-64B1D04C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71B4EE1-AA89-4714-8AFF-5E4E21A60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2597150"/>
            <a:ext cx="101441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2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5DB8-290D-47F2-ABDF-9B6375CEA30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200401" y="76353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2E4A7D-933B-4812-B32F-B5ED0B014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9602"/>
            <a:ext cx="1934817" cy="5016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84B36CB3-C514-4D04-9371-8B15F6371598}"/>
              </a:ext>
            </a:extLst>
          </p:cNvPr>
          <p:cNvSpPr txBox="1">
            <a:spLocks/>
          </p:cNvSpPr>
          <p:nvPr/>
        </p:nvSpPr>
        <p:spPr>
          <a:xfrm>
            <a:off x="1407243" y="38020"/>
            <a:ext cx="8574956" cy="13021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rtlCol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lnSpc>
                <a:spcPct val="100000"/>
              </a:lnSpc>
              <a:defRPr/>
            </a:pP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</a:rPr>
              <a:t>Q</a:t>
            </a:r>
            <a:r>
              <a:rPr lang="en-ZA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n-ZA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.  Answer </a:t>
            </a:r>
          </a:p>
          <a:p>
            <a:pPr algn="ctr" eaLnBrk="0" hangingPunct="0">
              <a:lnSpc>
                <a:spcPct val="100000"/>
              </a:lnSpc>
              <a:defRPr/>
            </a:pPr>
            <a:endParaRPr lang="en-ZA" dirty="0"/>
          </a:p>
        </p:txBody>
      </p:sp>
      <p:pic>
        <p:nvPicPr>
          <p:cNvPr id="12" name="Picture 6" descr="Critical Thinking icon">
            <a:extLst>
              <a:ext uri="{FF2B5EF4-FFF2-40B4-BE49-F238E27FC236}">
                <a16:creationId xmlns:a16="http://schemas.microsoft.com/office/drawing/2014/main" xmlns="" id="{B9CBE02C-146F-478F-B8C8-FA6D712BE8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" y="523002"/>
            <a:ext cx="136207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74" y="2578733"/>
            <a:ext cx="115347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5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9DA86-37D0-436D-86F0-2EB9F9F8D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388"/>
            <a:ext cx="12192000" cy="1363662"/>
          </a:xfrm>
          <a:solidFill>
            <a:schemeClr val="accent6">
              <a:lumMod val="50000"/>
            </a:schemeClr>
          </a:solidFill>
        </p:spPr>
        <p:txBody>
          <a:bodyPr rtlCol="0">
            <a:normAutofit fontScale="90000"/>
          </a:bodyPr>
          <a:lstStyle/>
          <a:p>
            <a:pPr eaLnBrk="0" hangingPunct="0">
              <a:lnSpc>
                <a:spcPct val="100000"/>
              </a:lnSpc>
              <a:defRPr/>
            </a:pP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ZA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Activity2   </a:t>
            </a:r>
            <a:r>
              <a:rPr lang="en-ZA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(Duration: 10 Minutes)</a:t>
            </a:r>
            <a:r>
              <a:rPr lang="en-ZA" sz="4000" dirty="0">
                <a:latin typeface="Arial" panose="020B0604020202020204" pitchFamily="34" charset="0"/>
              </a:rPr>
              <a:t/>
            </a:r>
            <a:br>
              <a:rPr lang="en-ZA" sz="4000" dirty="0">
                <a:latin typeface="Arial" panose="020B0604020202020204" pitchFamily="34" charset="0"/>
              </a:rPr>
            </a:br>
            <a:endParaRPr lang="en-ZA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E1D4FB43-DC70-4B25-802D-0C79741A2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543050"/>
            <a:ext cx="11444287" cy="46339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ZA" altLang="en-US" sz="3600" b="1" dirty="0"/>
              <a:t>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E222EA-D1C8-474E-B57E-CE9A4D2B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72C00C-0F66-41CB-A505-BB22AA1382BD}" type="slidenum">
              <a:rPr lang="en-US" altLang="en-US">
                <a:solidFill>
                  <a:srgbClr val="898989"/>
                </a:solidFill>
              </a:rPr>
              <a:pPr/>
              <a:t>26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26E8EC8-8E42-43A6-9901-0FF947C97F9E}"/>
              </a:ext>
            </a:extLst>
          </p:cNvPr>
          <p:cNvSpPr/>
          <p:nvPr/>
        </p:nvSpPr>
        <p:spPr>
          <a:xfrm>
            <a:off x="1471612" y="1528488"/>
            <a:ext cx="10548109" cy="46484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    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 </a:t>
            </a:r>
            <a:endParaRPr lang="en-ZA" sz="2400" dirty="0">
              <a:latin typeface="Calibri (body)"/>
              <a:ea typeface="Calibri" panose="020F0502020204030204" pitchFamily="34" charset="0"/>
            </a:endParaRPr>
          </a:p>
        </p:txBody>
      </p:sp>
      <p:pic>
        <p:nvPicPr>
          <p:cNvPr id="9223" name="Picture 6" descr="Critical Thinking icon">
            <a:extLst>
              <a:ext uri="{FF2B5EF4-FFF2-40B4-BE49-F238E27FC236}">
                <a16:creationId xmlns:a16="http://schemas.microsoft.com/office/drawing/2014/main" xmlns="" id="{D0B67B65-D30D-4275-8C8E-A06FD435A7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1833562"/>
            <a:ext cx="136207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9399B7AB-8B35-4ED9-A44D-64B1D04C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71B4EE1-AA89-4714-8AFF-5E4E21A60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17" y="2509043"/>
            <a:ext cx="97917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1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5DB8-290D-47F2-ABDF-9B6375CEA30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489932" name="Picture 287" descr="analysis of the problem 1 and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060"/>
            <a:ext cx="3994367" cy="33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200401" y="76353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5169" y="4241827"/>
            <a:ext cx="45139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l=Original length of wire of steel / copper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2E4A7D-933B-4812-B32F-B5ED0B014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69602"/>
            <a:ext cx="1934817" cy="5016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84B36CB3-C514-4D04-9371-8B15F6371598}"/>
              </a:ext>
            </a:extLst>
          </p:cNvPr>
          <p:cNvSpPr txBox="1">
            <a:spLocks/>
          </p:cNvSpPr>
          <p:nvPr/>
        </p:nvSpPr>
        <p:spPr>
          <a:xfrm>
            <a:off x="1407244" y="95377"/>
            <a:ext cx="8574956" cy="7721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lnSpc>
                <a:spcPct val="100000"/>
              </a:lnSpc>
              <a:defRPr/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Q</a:t>
            </a:r>
            <a:r>
              <a:rPr lang="en-ZA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ZA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.  Answer </a:t>
            </a:r>
          </a:p>
          <a:p>
            <a:pPr algn="ctr" eaLnBrk="0" hangingPunct="0">
              <a:lnSpc>
                <a:spcPct val="100000"/>
              </a:lnSpc>
              <a:defRPr/>
            </a:pPr>
            <a:endParaRPr lang="en-ZA" dirty="0"/>
          </a:p>
        </p:txBody>
      </p:sp>
      <p:pic>
        <p:nvPicPr>
          <p:cNvPr id="10" name="Picture 6" descr="Critical Thinking icon">
            <a:extLst>
              <a:ext uri="{FF2B5EF4-FFF2-40B4-BE49-F238E27FC236}">
                <a16:creationId xmlns:a16="http://schemas.microsoft.com/office/drawing/2014/main" xmlns="" id="{B601D17B-862C-4598-B910-376DA4DD10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" y="-66054"/>
            <a:ext cx="1118367" cy="110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1566" y="1012465"/>
            <a:ext cx="7940434" cy="3567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016" y="4580381"/>
            <a:ext cx="9857916" cy="222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7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5DB8-290D-47F2-ABDF-9B6375CEA30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869096" y="0"/>
            <a:ext cx="50557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Answer (</a:t>
            </a:r>
            <a:r>
              <a:rPr lang="en-GB" sz="2200" b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cont</a:t>
            </a:r>
            <a:r>
              <a:rPr lang="en-GB" sz="22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’)</a:t>
            </a:r>
            <a:endParaRPr lang="en-US" sz="22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200401" y="76353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2E4A7D-933B-4812-B32F-B5ED0B014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9602"/>
            <a:ext cx="1934817" cy="501649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D1E1F07F-4D25-4752-B2D9-37AA947C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7227" y="6583484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91" y="1217846"/>
            <a:ext cx="10677406" cy="5252071"/>
          </a:xfrm>
          <a:prstGeom prst="rect">
            <a:avLst/>
          </a:prstGeom>
        </p:spPr>
      </p:pic>
      <p:pic>
        <p:nvPicPr>
          <p:cNvPr id="12" name="Picture 6" descr="Critical Thinking icon">
            <a:extLst>
              <a:ext uri="{FF2B5EF4-FFF2-40B4-BE49-F238E27FC236}">
                <a16:creationId xmlns:a16="http://schemas.microsoft.com/office/drawing/2014/main" xmlns="" id="{5D538062-125C-44CD-9072-AB48842D8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3" y="0"/>
            <a:ext cx="136207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47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2767AF0-325C-4768-A210-BEE4ED6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INTRODUCTION </a:t>
            </a:r>
            <a:endParaRPr lang="en-Z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 smtClean="0">
                <a:solidFill>
                  <a:srgbClr val="898989"/>
                </a:solidFill>
              </a:rPr>
              <a:pPr/>
              <a:t>29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5C8CB8-C77C-4EE7-BCF3-615FDB6A1897}"/>
              </a:ext>
            </a:extLst>
          </p:cNvPr>
          <p:cNvSpPr txBox="1">
            <a:spLocks/>
          </p:cNvSpPr>
          <p:nvPr/>
        </p:nvSpPr>
        <p:spPr>
          <a:xfrm>
            <a:off x="1223493" y="271797"/>
            <a:ext cx="9403476" cy="54174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Stress-strain diagram     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A792642-8F6B-4BF6-A376-FF92008D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7227" y="6583484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99FC1C-2A9F-491B-B845-450DD49C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904"/>
            <a:ext cx="11125200" cy="492144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B23496-B68C-4756-92A3-B7A0DE26DD68}"/>
              </a:ext>
            </a:extLst>
          </p:cNvPr>
          <p:cNvSpPr txBox="1"/>
          <p:nvPr/>
        </p:nvSpPr>
        <p:spPr>
          <a:xfrm>
            <a:off x="260281" y="1434904"/>
            <a:ext cx="88042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dirty="0"/>
          </a:p>
          <a:p>
            <a:pPr algn="just"/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3DD7995-FE6D-46AE-B033-D726CB1F0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" y="906872"/>
            <a:ext cx="109442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8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9DA86-37D0-436D-86F0-2EB9F9F8D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01" y="490330"/>
            <a:ext cx="10006012" cy="1052720"/>
          </a:xfrm>
          <a:solidFill>
            <a:schemeClr val="accent6">
              <a:lumMod val="50000"/>
            </a:schemeClr>
          </a:solidFill>
        </p:spPr>
        <p:txBody>
          <a:bodyPr rtlCol="0">
            <a:normAutofit fontScale="90000"/>
          </a:bodyPr>
          <a:lstStyle/>
          <a:p>
            <a:pPr algn="ctr" eaLnBrk="0" hangingPunct="0">
              <a:lnSpc>
                <a:spcPct val="100000"/>
              </a:lnSpc>
              <a:defRPr/>
            </a:pP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ZA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Activity 1.1  (Duration: 2 Minutes)</a:t>
            </a:r>
            <a:r>
              <a:rPr lang="en-ZA" sz="4000" dirty="0">
                <a:latin typeface="Arial" panose="020B0604020202020204" pitchFamily="34" charset="0"/>
              </a:rPr>
              <a:t/>
            </a:r>
            <a:br>
              <a:rPr lang="en-ZA" sz="4000" dirty="0">
                <a:latin typeface="Arial" panose="020B0604020202020204" pitchFamily="34" charset="0"/>
              </a:rPr>
            </a:br>
            <a:endParaRPr lang="en-ZA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E1D4FB43-DC70-4B25-802D-0C79741A2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543050"/>
            <a:ext cx="11444287" cy="46339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ZA" altLang="en-US" sz="3600" b="1" dirty="0"/>
              <a:t>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E222EA-D1C8-474E-B57E-CE9A4D2B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72C00C-0F66-41CB-A505-BB22AA1382BD}" type="slidenum">
              <a:rPr lang="en-US" altLang="en-US">
                <a:solidFill>
                  <a:srgbClr val="898989"/>
                </a:solidFill>
              </a:rPr>
              <a:pPr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26E8EC8-8E42-43A6-9901-0FF947C97F9E}"/>
              </a:ext>
            </a:extLst>
          </p:cNvPr>
          <p:cNvSpPr/>
          <p:nvPr/>
        </p:nvSpPr>
        <p:spPr>
          <a:xfrm>
            <a:off x="1633538" y="2647950"/>
            <a:ext cx="10006012" cy="35290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Think-pair-share on the following questions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  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        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Discuss the type of matter we have and their properties?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Can you give evidence of your explanations?  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ZA" sz="2800" dirty="0">
              <a:latin typeface="Calibri (body)"/>
              <a:ea typeface="Calibri" panose="020F050202020403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lang="en-GB" sz="2400" dirty="0">
                <a:latin typeface="Calibri (body)"/>
                <a:ea typeface="Calibri" panose="020F0502020204030204" pitchFamily="34" charset="0"/>
              </a:rPr>
              <a:t> </a:t>
            </a:r>
            <a:endParaRPr lang="en-ZA" sz="2400" dirty="0">
              <a:latin typeface="Calibri (body)"/>
              <a:ea typeface="Calibri" panose="020F0502020204030204" pitchFamily="34" charset="0"/>
            </a:endParaRPr>
          </a:p>
        </p:txBody>
      </p:sp>
      <p:pic>
        <p:nvPicPr>
          <p:cNvPr id="9223" name="Picture 6" descr="Critical Thinking icon">
            <a:extLst>
              <a:ext uri="{FF2B5EF4-FFF2-40B4-BE49-F238E27FC236}">
                <a16:creationId xmlns:a16="http://schemas.microsoft.com/office/drawing/2014/main" xmlns="" id="{D0B67B65-D30D-4275-8C8E-A06FD435A7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508250"/>
            <a:ext cx="136207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9399B7AB-8B35-4ED9-A44D-64B1D04C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96DB62-B022-42EE-8BD4-C6AD6EDEA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6964"/>
            <a:ext cx="3266169" cy="6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1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2767AF0-325C-4768-A210-BEE4ED6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INTRODUCTION </a:t>
            </a:r>
            <a:endParaRPr lang="en-Z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 smtClean="0">
                <a:solidFill>
                  <a:srgbClr val="898989"/>
                </a:solidFill>
              </a:rPr>
              <a:pPr/>
              <a:t>30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A792642-8F6B-4BF6-A376-FF92008D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7227" y="6583484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99FC1C-2A9F-491B-B845-450DD49C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904"/>
            <a:ext cx="11125200" cy="492144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B23496-B68C-4756-92A3-B7A0DE26DD68}"/>
              </a:ext>
            </a:extLst>
          </p:cNvPr>
          <p:cNvSpPr txBox="1"/>
          <p:nvPr/>
        </p:nvSpPr>
        <p:spPr>
          <a:xfrm>
            <a:off x="260281" y="1434904"/>
            <a:ext cx="88042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dirty="0"/>
          </a:p>
          <a:p>
            <a:pPr algn="just"/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3DD7995-FE6D-46AE-B033-D726CB1F0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425"/>
            <a:ext cx="2707160" cy="701898"/>
          </a:xfrm>
          <a:prstGeom prst="rect">
            <a:avLst/>
          </a:prstGeom>
        </p:spPr>
      </p:pic>
      <p:sp>
        <p:nvSpPr>
          <p:cNvPr id="4" name="AutoShape 2" descr="Typical tensile stress–strain curves of brittle and ductile materials: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699" y="7937"/>
            <a:ext cx="8336601" cy="628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4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2767AF0-325C-4768-A210-BEE4ED6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INTRODUCTION </a:t>
            </a:r>
            <a:endParaRPr lang="en-Z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 smtClean="0">
                <a:solidFill>
                  <a:srgbClr val="898989"/>
                </a:solidFill>
              </a:rPr>
              <a:pPr/>
              <a:t>31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5C8CB8-C77C-4EE7-BCF3-615FDB6A1897}"/>
              </a:ext>
            </a:extLst>
          </p:cNvPr>
          <p:cNvSpPr txBox="1">
            <a:spLocks/>
          </p:cNvSpPr>
          <p:nvPr/>
        </p:nvSpPr>
        <p:spPr>
          <a:xfrm>
            <a:off x="422856" y="477363"/>
            <a:ext cx="9559344" cy="6007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energy     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A792642-8F6B-4BF6-A376-FF92008D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7227" y="6583484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99FC1C-2A9F-491B-B845-450DD49C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904"/>
            <a:ext cx="11125200" cy="492144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B23496-B68C-4756-92A3-B7A0DE26DD68}"/>
              </a:ext>
            </a:extLst>
          </p:cNvPr>
          <p:cNvSpPr txBox="1"/>
          <p:nvPr/>
        </p:nvSpPr>
        <p:spPr>
          <a:xfrm>
            <a:off x="260281" y="1434904"/>
            <a:ext cx="88042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dirty="0"/>
          </a:p>
          <a:p>
            <a:pPr algn="just"/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E74244A-9E30-42CC-AE66-CC6E771757CE}"/>
              </a:ext>
            </a:extLst>
          </p:cNvPr>
          <p:cNvSpPr txBox="1"/>
          <p:nvPr/>
        </p:nvSpPr>
        <p:spPr>
          <a:xfrm>
            <a:off x="-126085" y="1325473"/>
            <a:ext cx="1231808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a force is applied on a body and that body is deformed, a work has been done on the body.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work is stored in the body in the form of potential energy or elastic potential energy. Let calculate this work: We know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that: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work done W during the extension in the length of the wire from 0 to x is given by: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685565-B513-4A20-B062-770A9E78D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4058893"/>
            <a:ext cx="3943350" cy="962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ED88D1E-46AE-4E64-AEE5-E339D61D3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5770137"/>
            <a:ext cx="5715000" cy="1085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E49D2D0-D3A0-4DE0-A67F-DE0A584B5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69602"/>
            <a:ext cx="1934817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5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2767AF0-325C-4768-A210-BEE4ED6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INTRODUCTION </a:t>
            </a:r>
            <a:endParaRPr lang="en-Z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 smtClean="0">
                <a:solidFill>
                  <a:srgbClr val="898989"/>
                </a:solidFill>
              </a:rPr>
              <a:pPr/>
              <a:t>32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5C8CB8-C77C-4EE7-BCF3-615FDB6A1897}"/>
              </a:ext>
            </a:extLst>
          </p:cNvPr>
          <p:cNvSpPr txBox="1">
            <a:spLocks/>
          </p:cNvSpPr>
          <p:nvPr/>
        </p:nvSpPr>
        <p:spPr>
          <a:xfrm>
            <a:off x="228600" y="365125"/>
            <a:ext cx="11487150" cy="9636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energy(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A792642-8F6B-4BF6-A376-FF92008D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7227" y="6583484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99FC1C-2A9F-491B-B845-450DD49C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904"/>
            <a:ext cx="11125200" cy="492144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B23496-B68C-4756-92A3-B7A0DE26DD68}"/>
              </a:ext>
            </a:extLst>
          </p:cNvPr>
          <p:cNvSpPr txBox="1"/>
          <p:nvPr/>
        </p:nvSpPr>
        <p:spPr>
          <a:xfrm>
            <a:off x="260281" y="1434904"/>
            <a:ext cx="88042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dirty="0"/>
          </a:p>
          <a:p>
            <a:pPr algn="just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2335BF-F39C-432F-94DF-60E754E41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39" y="1444842"/>
            <a:ext cx="9969983" cy="518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2B0A6C-B36B-4959-885E-4BA753202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83484"/>
            <a:ext cx="1934817" cy="27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5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1769" y="1286433"/>
            <a:ext cx="1196018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atin typeface="Arial Black" pitchFamily="34" charset="0"/>
                <a:cs typeface="Times New Roman" pitchFamily="18" charset="0"/>
              </a:rPr>
              <a:t>When a block is put into deep water, the water exerts a uniform pressure everywhere on the surface of the block and the volume of the block decreases a bit.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" name="Picture 5" descr="p graph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08" y="2169118"/>
            <a:ext cx="4312801" cy="338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44119" y="2484135"/>
            <a:ext cx="7218562" cy="204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The stress is volume stress or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bulk stress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exerted perpendicularly on all sides of the block and is equal to pressure  </a:t>
            </a:r>
          </a:p>
          <a:p>
            <a:pPr lvl="0">
              <a:defRPr/>
            </a:pPr>
            <a:endParaRPr lang="en-US" sz="2000" dirty="0">
              <a:solidFill>
                <a:srgbClr val="0033CC"/>
              </a:solidFill>
              <a:latin typeface="Arial Black" pitchFamily="34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2000" dirty="0">
                <a:latin typeface="Arial Black" pitchFamily="34" charset="0"/>
                <a:cs typeface="Times New Roman" pitchFamily="18" charset="0"/>
              </a:rPr>
              <a:t>The strain is volume strain or 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bulk strain </a:t>
            </a:r>
            <a:r>
              <a:rPr lang="en-US" sz="2000" dirty="0">
                <a:solidFill>
                  <a:srgbClr val="0033CC"/>
                </a:solidFill>
                <a:latin typeface="Arial Black" pitchFamily="34" charset="0"/>
                <a:cs typeface="Times New Roman" pitchFamily="18" charset="0"/>
              </a:rPr>
              <a:t>  </a:t>
            </a:r>
          </a:p>
        </p:txBody>
      </p:sp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2273" name="Object 1"/>
          <p:cNvGraphicFramePr>
            <a:graphicFrameLocks noChangeAspect="1"/>
          </p:cNvGraphicFramePr>
          <p:nvPr>
            <p:extLst/>
          </p:nvPr>
        </p:nvGraphicFramePr>
        <p:xfrm>
          <a:off x="10366113" y="3570209"/>
          <a:ext cx="1214668" cy="116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444307" imgH="431613" progId="">
                  <p:embed/>
                </p:oleObj>
              </mc:Choice>
              <mc:Fallback>
                <p:oleObj name="Equation" r:id="rId4" imgW="444307" imgH="43161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113" y="3570209"/>
                        <a:ext cx="1214668" cy="11629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58071" y="5158647"/>
            <a:ext cx="769727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dirty="0">
                <a:latin typeface="Arial Black" pitchFamily="34" charset="0"/>
                <a:cs typeface="Times New Roman" pitchFamily="18" charset="0"/>
              </a:rPr>
              <a:t>For a given material, the ratio of bulk stress and bulk strain is constant and is called 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bulk module (B)</a:t>
            </a:r>
            <a:r>
              <a:rPr lang="en-US" sz="2000" dirty="0">
                <a:latin typeface="Arial Black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2277" name="Object 5"/>
          <p:cNvGraphicFramePr>
            <a:graphicFrameLocks noChangeAspect="1"/>
          </p:cNvGraphicFramePr>
          <p:nvPr>
            <p:extLst/>
          </p:nvPr>
        </p:nvGraphicFramePr>
        <p:xfrm>
          <a:off x="7188178" y="3268567"/>
          <a:ext cx="1017811" cy="467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355320" imgH="164880" progId="Equation.3">
                  <p:embed/>
                </p:oleObj>
              </mc:Choice>
              <mc:Fallback>
                <p:oleObj name="Equation" r:id="rId6" imgW="3553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178" y="3268567"/>
                        <a:ext cx="1017811" cy="4674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5DB8-290D-47F2-ABDF-9B6375CEA30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9A70A12-9917-4CE4-888B-483CCFBEAE42}"/>
              </a:ext>
            </a:extLst>
          </p:cNvPr>
          <p:cNvSpPr txBox="1">
            <a:spLocks/>
          </p:cNvSpPr>
          <p:nvPr/>
        </p:nvSpPr>
        <p:spPr>
          <a:xfrm>
            <a:off x="426910" y="701992"/>
            <a:ext cx="8560158" cy="407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Bulk modulus    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xmlns="" id="{2C3249DA-DA3C-4226-AFA6-46723484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B52AB9-1211-4A9C-897B-F958997F9E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1EDE5F7-E957-45D6-8441-9C3AAB597FBC}"/>
              </a:ext>
            </a:extLst>
          </p:cNvPr>
          <p:cNvSpPr txBox="1">
            <a:spLocks/>
          </p:cNvSpPr>
          <p:nvPr/>
        </p:nvSpPr>
        <p:spPr>
          <a:xfrm>
            <a:off x="426910" y="242804"/>
            <a:ext cx="8560158" cy="4591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1.6.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moduli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elasticity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2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6303" y="3552606"/>
            <a:ext cx="1014855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atin typeface="Arial Black" pitchFamily="34" charset="0"/>
                <a:cs typeface="Times New Roman" pitchFamily="18" charset="0"/>
              </a:rPr>
              <a:t>The minus sign shows that when the pressure is increased, the volume of the object is decreased and the vice versa.</a:t>
            </a:r>
          </a:p>
        </p:txBody>
      </p:sp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00970" y="5282607"/>
            <a:ext cx="499960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5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Compressibility:       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=</a:t>
            </a:r>
            <a:endParaRPr lang="en-US" sz="20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2275" name="Object 3"/>
          <p:cNvGraphicFramePr>
            <a:graphicFrameLocks noChangeAspect="1"/>
          </p:cNvGraphicFramePr>
          <p:nvPr>
            <p:extLst/>
          </p:nvPr>
        </p:nvGraphicFramePr>
        <p:xfrm>
          <a:off x="1981200" y="2130967"/>
          <a:ext cx="5361297" cy="133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714320" imgH="431640" progId="">
                  <p:embed/>
                </p:oleObj>
              </mc:Choice>
              <mc:Fallback>
                <p:oleObj name="Equation" r:id="rId3" imgW="171432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130967"/>
                        <a:ext cx="5361297" cy="13358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24" name="Object 4"/>
          <p:cNvGraphicFramePr>
            <a:graphicFrameLocks noChangeAspect="1"/>
          </p:cNvGraphicFramePr>
          <p:nvPr>
            <p:extLst/>
          </p:nvPr>
        </p:nvGraphicFramePr>
        <p:xfrm>
          <a:off x="5507375" y="5236369"/>
          <a:ext cx="3894202" cy="953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828800" imgH="444500" progId="">
                  <p:embed/>
                </p:oleObj>
              </mc:Choice>
              <mc:Fallback>
                <p:oleObj name="Equation" r:id="rId5" imgW="1828800" imgH="444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375" y="5236369"/>
                        <a:ext cx="3894202" cy="9532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524001" y="4452353"/>
            <a:ext cx="998000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dirty="0">
                <a:latin typeface="Arial Black" pitchFamily="34" charset="0"/>
                <a:cs typeface="Times New Roman" pitchFamily="18" charset="0"/>
              </a:rPr>
              <a:t>The reciprocal of the bulk modulus is known as 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compressibility</a:t>
            </a:r>
            <a:r>
              <a:rPr lang="en-US" sz="2000" dirty="0">
                <a:latin typeface="Arial Black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418162" y="6019799"/>
            <a:ext cx="107738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dirty="0">
                <a:latin typeface="Arial Black" pitchFamily="34" charset="0"/>
                <a:cs typeface="Times New Roman" pitchFamily="18" charset="0"/>
              </a:rPr>
              <a:t>The bulk modulus of gas is also defined in the same 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way as compressibility .</a:t>
            </a:r>
            <a:endParaRPr lang="en-US" sz="20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1981201" y="586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708732" y="1066696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dirty="0">
                <a:latin typeface="Arial Black" pitchFamily="34" charset="0"/>
                <a:cs typeface="Times New Roman" pitchFamily="18" charset="0"/>
              </a:rPr>
              <a:t>When the pressure on a body changes by a small amount      from      to              and the resulting bulk strain is              Hooke’s law takes the form: </a:t>
            </a:r>
          </a:p>
        </p:txBody>
      </p:sp>
      <p:graphicFrame>
        <p:nvGraphicFramePr>
          <p:cNvPr id="235530" name="Object 10"/>
          <p:cNvGraphicFramePr>
            <a:graphicFrameLocks noChangeAspect="1"/>
          </p:cNvGraphicFramePr>
          <p:nvPr>
            <p:extLst/>
          </p:nvPr>
        </p:nvGraphicFramePr>
        <p:xfrm>
          <a:off x="2456818" y="1203638"/>
          <a:ext cx="3587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190440" imgH="228600" progId="">
                  <p:embed/>
                </p:oleObj>
              </mc:Choice>
              <mc:Fallback>
                <p:oleObj name="Equation" r:id="rId7" imgW="19044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818" y="1203638"/>
                        <a:ext cx="35877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1" name="Object 11"/>
          <p:cNvGraphicFramePr>
            <a:graphicFrameLocks noChangeAspect="1"/>
          </p:cNvGraphicFramePr>
          <p:nvPr>
            <p:extLst/>
          </p:nvPr>
        </p:nvGraphicFramePr>
        <p:xfrm>
          <a:off x="9842500" y="959331"/>
          <a:ext cx="406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215640" imgH="203040" progId="">
                  <p:embed/>
                </p:oleObj>
              </mc:Choice>
              <mc:Fallback>
                <p:oleObj name="Equation" r:id="rId9" imgW="21564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0" y="959331"/>
                        <a:ext cx="4064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2" name="Object 12"/>
          <p:cNvGraphicFramePr>
            <a:graphicFrameLocks noChangeAspect="1"/>
          </p:cNvGraphicFramePr>
          <p:nvPr>
            <p:extLst/>
          </p:nvPr>
        </p:nvGraphicFramePr>
        <p:xfrm>
          <a:off x="5912854" y="1580606"/>
          <a:ext cx="1080617" cy="521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469800" imgH="228600" progId="">
                  <p:embed/>
                </p:oleObj>
              </mc:Choice>
              <mc:Fallback>
                <p:oleObj name="Equation" r:id="rId11" imgW="4698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2854" y="1580606"/>
                        <a:ext cx="1080617" cy="5218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3" name="Object 13"/>
          <p:cNvGraphicFramePr>
            <a:graphicFrameLocks noChangeAspect="1"/>
          </p:cNvGraphicFramePr>
          <p:nvPr>
            <p:extLst/>
          </p:nvPr>
        </p:nvGraphicFramePr>
        <p:xfrm>
          <a:off x="3309143" y="1245979"/>
          <a:ext cx="10033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3" imgW="533160" imgH="228600" progId="">
                  <p:embed/>
                </p:oleObj>
              </mc:Choice>
              <mc:Fallback>
                <p:oleObj name="Equation" r:id="rId13" imgW="53316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143" y="1245979"/>
                        <a:ext cx="10033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6" name="Object 8"/>
          <p:cNvGraphicFramePr>
            <a:graphicFrameLocks noChangeAspect="1"/>
          </p:cNvGraphicFramePr>
          <p:nvPr>
            <p:extLst/>
          </p:nvPr>
        </p:nvGraphicFramePr>
        <p:xfrm>
          <a:off x="4784655" y="5341626"/>
          <a:ext cx="492403" cy="678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5" imgW="126720" imgH="177480" progId="">
                  <p:embed/>
                </p:oleObj>
              </mc:Choice>
              <mc:Fallback>
                <p:oleObj name="Equation" r:id="rId15" imgW="126720" imgH="177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655" y="5341626"/>
                        <a:ext cx="492403" cy="6782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5DB8-290D-47F2-ABDF-9B6375CEA30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686A8012-3914-402A-828C-DAEAF92348D8}"/>
              </a:ext>
            </a:extLst>
          </p:cNvPr>
          <p:cNvSpPr txBox="1">
            <a:spLocks/>
          </p:cNvSpPr>
          <p:nvPr/>
        </p:nvSpPr>
        <p:spPr>
          <a:xfrm>
            <a:off x="1524001" y="87679"/>
            <a:ext cx="9705975" cy="8342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9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Bulk </a:t>
            </a:r>
            <a:r>
              <a:rPr lang="en-US" sz="9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modulus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xmlns="" id="{A3539111-4D89-44BF-9911-8357B44B2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</a:t>
            </a:r>
            <a:endParaRPr lang="x-none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171EE0A-68C8-4311-BEA4-8B61CC80BE0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0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418" y="2011515"/>
            <a:ext cx="7036904" cy="42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27653" y="1080052"/>
            <a:ext cx="9846364" cy="61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xamples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compressibility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of liquids 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5DB8-290D-47F2-ABDF-9B6375CEA30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A561778-3524-43EC-B4D4-3D908B2BEBB2}"/>
              </a:ext>
            </a:extLst>
          </p:cNvPr>
          <p:cNvSpPr txBox="1">
            <a:spLocks/>
          </p:cNvSpPr>
          <p:nvPr/>
        </p:nvSpPr>
        <p:spPr>
          <a:xfrm>
            <a:off x="1043485" y="168145"/>
            <a:ext cx="9705975" cy="8342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Bulk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modulus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9F1B51F6-E6F0-45BF-8318-CA53055C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7F377A-46DF-45AC-B14B-73D0CDD3B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7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66900" y="1078626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Arial Black" pitchFamily="34" charset="0"/>
                <a:cs typeface="Times New Roman" pitchFamily="18" charset="0"/>
              </a:rPr>
              <a:t>Let consider a cube for which a share stress is applied tangent to face 1 and 2. We define the share stress as the ratio of the force      applied to the surface area      of face 1: </a:t>
            </a:r>
          </a:p>
        </p:txBody>
      </p:sp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28800" y="3733800"/>
            <a:ext cx="541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dirty="0">
                <a:latin typeface="Arial Black" pitchFamily="34" charset="0"/>
                <a:cs typeface="Times New Roman" pitchFamily="18" charset="0"/>
              </a:rPr>
              <a:t>and share strain, as the ratio of the displacement      of corner      to the transverse dimension  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p graph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676401"/>
            <a:ext cx="320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0058400" y="1295401"/>
          <a:ext cx="4064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203040" imgH="228600" progId="">
                  <p:embed/>
                </p:oleObj>
              </mc:Choice>
              <mc:Fallback>
                <p:oleObj name="Equation" r:id="rId4" imgW="20304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8400" y="1295401"/>
                        <a:ext cx="4064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7576" name="Object 8"/>
          <p:cNvGraphicFramePr>
            <a:graphicFrameLocks noChangeAspect="1"/>
          </p:cNvGraphicFramePr>
          <p:nvPr/>
        </p:nvGraphicFramePr>
        <p:xfrm>
          <a:off x="1828801" y="4800601"/>
          <a:ext cx="3121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320480" imgH="393480" progId="">
                  <p:embed/>
                </p:oleObj>
              </mc:Choice>
              <mc:Fallback>
                <p:oleObj name="Equation" r:id="rId6" imgW="132048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4800601"/>
                        <a:ext cx="312102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8" name="Object 10"/>
          <p:cNvGraphicFramePr>
            <a:graphicFrameLocks noChangeAspect="1"/>
          </p:cNvGraphicFramePr>
          <p:nvPr/>
        </p:nvGraphicFramePr>
        <p:xfrm>
          <a:off x="1981200" y="2362200"/>
          <a:ext cx="2590800" cy="901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1168200" imgH="406080" progId="">
                  <p:embed/>
                </p:oleObj>
              </mc:Choice>
              <mc:Fallback>
                <p:oleObj name="Equation" r:id="rId8" imgW="1168200" imgH="406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62200"/>
                        <a:ext cx="2590800" cy="9013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80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7581" name="Object 13"/>
          <p:cNvGraphicFramePr>
            <a:graphicFrameLocks noChangeAspect="1"/>
          </p:cNvGraphicFramePr>
          <p:nvPr/>
        </p:nvGraphicFramePr>
        <p:xfrm>
          <a:off x="5486400" y="1600201"/>
          <a:ext cx="3048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152280" imgH="164880" progId="">
                  <p:embed/>
                </p:oleObj>
              </mc:Choice>
              <mc:Fallback>
                <p:oleObj name="Equation" r:id="rId10" imgW="152280" imgH="164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00201"/>
                        <a:ext cx="3048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82" name="Object 14"/>
          <p:cNvGraphicFramePr>
            <a:graphicFrameLocks noChangeAspect="1"/>
          </p:cNvGraphicFramePr>
          <p:nvPr/>
        </p:nvGraphicFramePr>
        <p:xfrm>
          <a:off x="3733800" y="4038600"/>
          <a:ext cx="254000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126720" imgH="139680" progId="">
                  <p:embed/>
                </p:oleObj>
              </mc:Choice>
              <mc:Fallback>
                <p:oleObj name="Equation" r:id="rId12" imgW="126720" imgH="139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038600"/>
                        <a:ext cx="254000" cy="28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057400" y="57912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Share modulus </a:t>
            </a:r>
            <a:r>
              <a:rPr lang="en-US" dirty="0">
                <a:latin typeface="Arial Black" pitchFamily="34" charset="0"/>
                <a:cs typeface="Times New Roman" pitchFamily="18" charset="0"/>
              </a:rPr>
              <a:t>is then:</a:t>
            </a:r>
          </a:p>
        </p:txBody>
      </p:sp>
      <p:graphicFrame>
        <p:nvGraphicFramePr>
          <p:cNvPr id="237583" name="Object 15"/>
          <p:cNvGraphicFramePr>
            <a:graphicFrameLocks noChangeAspect="1"/>
          </p:cNvGraphicFramePr>
          <p:nvPr/>
        </p:nvGraphicFramePr>
        <p:xfrm>
          <a:off x="5257800" y="3962400"/>
          <a:ext cx="3810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4" imgW="190440" imgH="177480" progId="">
                  <p:embed/>
                </p:oleObj>
              </mc:Choice>
              <mc:Fallback>
                <p:oleObj name="Equation" r:id="rId14" imgW="190440" imgH="177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962400"/>
                        <a:ext cx="3810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85" name="Object 17"/>
          <p:cNvGraphicFramePr>
            <a:graphicFrameLocks noChangeAspect="1"/>
          </p:cNvGraphicFramePr>
          <p:nvPr/>
        </p:nvGraphicFramePr>
        <p:xfrm>
          <a:off x="4724400" y="4267200"/>
          <a:ext cx="1778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6" imgW="88560" imgH="177480" progId="">
                  <p:embed/>
                </p:oleObj>
              </mc:Choice>
              <mc:Fallback>
                <p:oleObj name="Equation" r:id="rId16" imgW="88560" imgH="177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267200"/>
                        <a:ext cx="1778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 descr="p graph 3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467600" y="36576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5DB8-290D-47F2-ABDF-9B6375CEA30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61F580FA-24AA-44C0-9B29-F1E16A61B0CD}"/>
              </a:ext>
            </a:extLst>
          </p:cNvPr>
          <p:cNvSpPr txBox="1">
            <a:spLocks/>
          </p:cNvSpPr>
          <p:nvPr/>
        </p:nvSpPr>
        <p:spPr>
          <a:xfrm>
            <a:off x="1043485" y="168145"/>
            <a:ext cx="9705975" cy="8342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Shear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modulus or modulus of rigidity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941C20-F9F8-4769-BEDD-0AA2765D35D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57800" y="5540458"/>
            <a:ext cx="3619500" cy="1038225"/>
          </a:xfrm>
          <a:prstGeom prst="rect">
            <a:avLst/>
          </a:prstGeom>
        </p:spPr>
      </p:pic>
      <p:sp>
        <p:nvSpPr>
          <p:cNvPr id="25" name="Footer Placeholder 3">
            <a:extLst>
              <a:ext uri="{FF2B5EF4-FFF2-40B4-BE49-F238E27FC236}">
                <a16:creationId xmlns:a16="http://schemas.microsoft.com/office/drawing/2014/main" xmlns="" id="{9234DAAA-79D5-4901-887E-1347D104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9733" y="6476076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47F384A-9CAC-4C98-8BF2-AC6F985E87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9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6003635" y="1796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1981201" y="586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5DB8-290D-47F2-ABDF-9B6375CEA30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94921" name="Rectangle 9"/>
          <p:cNvSpPr>
            <a:spLocks noChangeArrowheads="1"/>
          </p:cNvSpPr>
          <p:nvPr/>
        </p:nvSpPr>
        <p:spPr bwMode="auto">
          <a:xfrm>
            <a:off x="1524000" y="1181816"/>
            <a:ext cx="22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AF12B0-568E-4E8A-B9BC-10B6C0969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82" y="1436151"/>
            <a:ext cx="10034174" cy="5113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D8DE53F1-9D6C-4642-BB8C-FF17DDE92738}"/>
              </a:ext>
            </a:extLst>
          </p:cNvPr>
          <p:cNvSpPr txBox="1">
            <a:spLocks/>
          </p:cNvSpPr>
          <p:nvPr/>
        </p:nvSpPr>
        <p:spPr>
          <a:xfrm>
            <a:off x="352217" y="158821"/>
            <a:ext cx="10034174" cy="133209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 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 between B, Y and </a:t>
            </a:r>
            <a:r>
              <a:rPr lang="el-GR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F8937917-D54C-4611-B37F-BF423C09E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6235" y="655778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</a:t>
            </a:r>
            <a:endParaRPr lang="x-non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3A8B70A-7B38-448F-BC08-FC05D4403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5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1981201" y="586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4921" name="Rectangle 9"/>
          <p:cNvSpPr>
            <a:spLocks noChangeArrowheads="1"/>
          </p:cNvSpPr>
          <p:nvPr/>
        </p:nvSpPr>
        <p:spPr bwMode="auto">
          <a:xfrm>
            <a:off x="1524000" y="1181816"/>
            <a:ext cx="22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39469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4698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4700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4702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4705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4707" name="Rectangle 1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4709" name="Rectangle 2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4711" name="Rectangle 2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4713" name="Rectangle 2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4717" name="Rectangle 2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3EF9D6CA-971D-47C3-AC39-A49F0154C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356350"/>
            <a:ext cx="1684318" cy="501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72" y="956191"/>
            <a:ext cx="10349581" cy="5837907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xmlns="" id="{A457D628-6E50-46E0-8B79-BAC95E73E7DC}"/>
              </a:ext>
            </a:extLst>
          </p:cNvPr>
          <p:cNvSpPr txBox="1">
            <a:spLocks/>
          </p:cNvSpPr>
          <p:nvPr/>
        </p:nvSpPr>
        <p:spPr>
          <a:xfrm>
            <a:off x="1708731" y="158820"/>
            <a:ext cx="8677659" cy="7973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Relation </a:t>
            </a:r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B, Y and </a:t>
            </a:r>
            <a:r>
              <a:rPr lang="el-GR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x-none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7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1981201" y="586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5DB8-290D-47F2-ABDF-9B6375CEA30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1183553" y="862281"/>
            <a:ext cx="82500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ea typeface="Times New Roman" pitchFamily="18" charset="0"/>
                <a:cs typeface="Times New Roman" pitchFamily="18" charset="0"/>
              </a:rPr>
              <a:t>The stresses on face 3 &amp; 4 cause a strain of                                        or </a:t>
            </a:r>
            <a:r>
              <a:rPr lang="en-GB" dirty="0"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GB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ea typeface="Times New Roman" pitchFamily="18" charset="0"/>
                <a:cs typeface="Times New Roman" pitchFamily="18" charset="0"/>
              </a:rPr>
              <a:t>    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294921" name="Rectangle 9"/>
          <p:cNvSpPr>
            <a:spLocks noChangeArrowheads="1"/>
          </p:cNvSpPr>
          <p:nvPr/>
        </p:nvSpPr>
        <p:spPr bwMode="auto">
          <a:xfrm>
            <a:off x="1524000" y="1181816"/>
            <a:ext cx="22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39469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4698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4700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4702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4705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4707" name="Rectangle 1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4709" name="Rectangle 2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4711" name="Rectangle 2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4713" name="Rectangle 2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4717" name="Rectangle 2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87887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87886" name="Object 14"/>
          <p:cNvGraphicFramePr>
            <a:graphicFrameLocks noChangeAspect="1"/>
          </p:cNvGraphicFramePr>
          <p:nvPr>
            <p:extLst/>
          </p:nvPr>
        </p:nvGraphicFramePr>
        <p:xfrm>
          <a:off x="6365875" y="768350"/>
          <a:ext cx="20256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104840" imgH="431640" progId="Equation.3">
                  <p:embed/>
                </p:oleObj>
              </mc:Choice>
              <mc:Fallback>
                <p:oleObj name="Equation" r:id="rId3" imgW="1104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768350"/>
                        <a:ext cx="202565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183553" y="2098358"/>
            <a:ext cx="647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ea typeface="Times New Roman" pitchFamily="18" charset="0"/>
                <a:cs typeface="Times New Roman" pitchFamily="18" charset="0"/>
              </a:rPr>
              <a:t>The stresses on face 5 &amp; 6 cause a strain of                                             </a:t>
            </a:r>
            <a:r>
              <a:rPr lang="en-GB" sz="2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ea typeface="Times New Roman" pitchFamily="18" charset="0"/>
                <a:cs typeface="Times New Roman" pitchFamily="18" charset="0"/>
              </a:rPr>
              <a:t>    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1487889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87888" name="Object 16"/>
          <p:cNvGraphicFramePr>
            <a:graphicFrameLocks noChangeAspect="1"/>
          </p:cNvGraphicFramePr>
          <p:nvPr>
            <p:extLst/>
          </p:nvPr>
        </p:nvGraphicFramePr>
        <p:xfrm>
          <a:off x="9156700" y="690563"/>
          <a:ext cx="15367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825480" imgH="393480" progId="Equation.3">
                  <p:embed/>
                </p:oleObj>
              </mc:Choice>
              <mc:Fallback>
                <p:oleObj name="Equation" r:id="rId5" imgW="825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6700" y="690563"/>
                        <a:ext cx="153670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7891" name="Rectangle 1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87890" name="Object 18"/>
          <p:cNvGraphicFramePr>
            <a:graphicFrameLocks noChangeAspect="1"/>
          </p:cNvGraphicFramePr>
          <p:nvPr>
            <p:extLst/>
          </p:nvPr>
        </p:nvGraphicFramePr>
        <p:xfrm>
          <a:off x="6569075" y="1939925"/>
          <a:ext cx="153511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825480" imgH="393480" progId="Equation.3">
                  <p:embed/>
                </p:oleObj>
              </mc:Choice>
              <mc:Fallback>
                <p:oleObj name="Equation" r:id="rId7" imgW="825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1939925"/>
                        <a:ext cx="1535113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1295400" y="2856170"/>
            <a:ext cx="7620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b="1" dirty="0"/>
              <a:t>Using the principle of superposition for elasticity</a:t>
            </a:r>
            <a:endParaRPr lang="en-US" sz="2500" dirty="0"/>
          </a:p>
        </p:txBody>
      </p:sp>
      <p:sp>
        <p:nvSpPr>
          <p:cNvPr id="46" name="Rectangle 45"/>
          <p:cNvSpPr/>
          <p:nvPr/>
        </p:nvSpPr>
        <p:spPr>
          <a:xfrm>
            <a:off x="1216683" y="3564597"/>
            <a:ext cx="6096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/>
              <a:t>The total strain in the vertical direction </a:t>
            </a:r>
            <a:endParaRPr lang="en-US" sz="2200" dirty="0"/>
          </a:p>
        </p:txBody>
      </p:sp>
      <p:sp>
        <p:nvSpPr>
          <p:cNvPr id="1487893" name="Rectangle 2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87892" name="Object 20"/>
          <p:cNvGraphicFramePr>
            <a:graphicFrameLocks noChangeAspect="1"/>
          </p:cNvGraphicFramePr>
          <p:nvPr>
            <p:extLst/>
          </p:nvPr>
        </p:nvGraphicFramePr>
        <p:xfrm>
          <a:off x="6394450" y="3409950"/>
          <a:ext cx="286385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1536480" imgH="393480" progId="Equation.3">
                  <p:embed/>
                </p:oleObj>
              </mc:Choice>
              <mc:Fallback>
                <p:oleObj name="Equation" r:id="rId9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3409950"/>
                        <a:ext cx="2863850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853046" y="4340290"/>
            <a:ext cx="213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ea typeface="Times New Roman" pitchFamily="18" charset="0"/>
                <a:cs typeface="Times New Roman" pitchFamily="18" charset="0"/>
              </a:rPr>
              <a:t>and is given by                                 </a:t>
            </a:r>
            <a:r>
              <a:rPr lang="en-GB" sz="2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ea typeface="Times New Roman" pitchFamily="18" charset="0"/>
                <a:cs typeface="Times New Roman" pitchFamily="18" charset="0"/>
              </a:rPr>
              <a:t>    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1487895" name="Rectangle 2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87894" name="Object 22"/>
          <p:cNvGraphicFramePr>
            <a:graphicFrameLocks noChangeAspect="1"/>
          </p:cNvGraphicFramePr>
          <p:nvPr>
            <p:extLst/>
          </p:nvPr>
        </p:nvGraphicFramePr>
        <p:xfrm>
          <a:off x="4103688" y="4230688"/>
          <a:ext cx="2306637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1346040" imgH="393480" progId="Equation.3">
                  <p:embed/>
                </p:oleObj>
              </mc:Choice>
              <mc:Fallback>
                <p:oleObj name="Equation" r:id="rId11" imgW="1346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4230688"/>
                        <a:ext cx="2306637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7897" name="Rectangle 2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87896" name="Object 24"/>
          <p:cNvGraphicFramePr>
            <a:graphicFrameLocks noChangeAspect="1"/>
          </p:cNvGraphicFramePr>
          <p:nvPr>
            <p:extLst/>
          </p:nvPr>
        </p:nvGraphicFramePr>
        <p:xfrm>
          <a:off x="8004175" y="4114800"/>
          <a:ext cx="22796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3" imgW="1091880" imgH="393480" progId="Equation.3">
                  <p:embed/>
                </p:oleObj>
              </mc:Choice>
              <mc:Fallback>
                <p:oleObj name="Equation" r:id="rId13" imgW="1091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4175" y="4114800"/>
                        <a:ext cx="22796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7010400" y="4252557"/>
            <a:ext cx="91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ea typeface="Times New Roman" pitchFamily="18" charset="0"/>
                <a:cs typeface="Times New Roman" pitchFamily="18" charset="0"/>
              </a:rPr>
              <a:t>or </a:t>
            </a:r>
            <a:r>
              <a:rPr lang="en-GB" dirty="0"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GB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ea typeface="Times New Roman" pitchFamily="18" charset="0"/>
                <a:cs typeface="Times New Roman" pitchFamily="18" charset="0"/>
              </a:rPr>
              <a:t>    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1487899" name="Rectangle 2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87898" name="Object 26"/>
          <p:cNvGraphicFramePr>
            <a:graphicFrameLocks noChangeAspect="1"/>
          </p:cNvGraphicFramePr>
          <p:nvPr>
            <p:extLst/>
          </p:nvPr>
        </p:nvGraphicFramePr>
        <p:xfrm>
          <a:off x="4086367" y="4917316"/>
          <a:ext cx="383843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5" imgW="2145369" imgH="634725" progId="">
                  <p:embed/>
                </p:oleObj>
              </mc:Choice>
              <mc:Fallback>
                <p:oleObj name="Equation" r:id="rId15" imgW="2145369" imgH="6347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367" y="4917316"/>
                        <a:ext cx="383843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7901" name="Rectangle 2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87900" name="Object 28"/>
          <p:cNvGraphicFramePr>
            <a:graphicFrameLocks noChangeAspect="1"/>
          </p:cNvGraphicFramePr>
          <p:nvPr>
            <p:extLst/>
          </p:nvPr>
        </p:nvGraphicFramePr>
        <p:xfrm>
          <a:off x="8489592" y="4838855"/>
          <a:ext cx="2615051" cy="1072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7" imgW="1054080" imgH="431640" progId="Equation.3">
                  <p:embed/>
                </p:oleObj>
              </mc:Choice>
              <mc:Fallback>
                <p:oleObj name="Equation" r:id="rId17" imgW="1054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9592" y="4838855"/>
                        <a:ext cx="2615051" cy="10729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7861034" y="5076407"/>
            <a:ext cx="91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ea typeface="Times New Roman" pitchFamily="18" charset="0"/>
                <a:cs typeface="Times New Roman" pitchFamily="18" charset="0"/>
              </a:rPr>
              <a:t>or</a:t>
            </a:r>
            <a:r>
              <a:rPr lang="en-GB" dirty="0"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GB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ea typeface="Times New Roman" pitchFamily="18" charset="0"/>
                <a:cs typeface="Times New Roman" pitchFamily="18" charset="0"/>
              </a:rPr>
              <a:t>    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24000" y="5907662"/>
            <a:ext cx="883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/>
              <a:t>As the bulk modulus is positive for any material, from </a:t>
            </a:r>
            <a:r>
              <a:rPr lang="en-GB" sz="2200" dirty="0" err="1"/>
              <a:t>eq</a:t>
            </a:r>
            <a:r>
              <a:rPr lang="en-GB" sz="2200" dirty="0"/>
              <a:t> of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B</a:t>
            </a:r>
            <a:r>
              <a:rPr lang="en-GB" sz="2200" dirty="0"/>
              <a:t>, it is clear that </a:t>
            </a:r>
            <a:endParaRPr lang="en-US" sz="2200" dirty="0"/>
          </a:p>
        </p:txBody>
      </p:sp>
      <p:sp>
        <p:nvSpPr>
          <p:cNvPr id="1487903" name="Rectangle 3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87902" name="Object 30"/>
          <p:cNvGraphicFramePr>
            <a:graphicFrameLocks noChangeAspect="1"/>
          </p:cNvGraphicFramePr>
          <p:nvPr/>
        </p:nvGraphicFramePr>
        <p:xfrm>
          <a:off x="3733800" y="6324600"/>
          <a:ext cx="990600" cy="392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19" imgW="507780" imgH="203112" progId="">
                  <p:embed/>
                </p:oleObj>
              </mc:Choice>
              <mc:Fallback>
                <p:oleObj name="Equation" r:id="rId19" imgW="507780" imgH="2031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324600"/>
                        <a:ext cx="990600" cy="3925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7905" name="Rectangle 3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87904" name="Object 32"/>
          <p:cNvGraphicFramePr>
            <a:graphicFrameLocks noChangeAspect="1"/>
          </p:cNvGraphicFramePr>
          <p:nvPr/>
        </p:nvGraphicFramePr>
        <p:xfrm>
          <a:off x="5105400" y="6400800"/>
          <a:ext cx="40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21" imgW="139700" imgH="139700" progId="">
                  <p:embed/>
                </p:oleObj>
              </mc:Choice>
              <mc:Fallback>
                <p:oleObj name="Equation" r:id="rId21" imgW="139700" imgH="139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400800"/>
                        <a:ext cx="406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65"/>
          <p:cNvSpPr/>
          <p:nvPr/>
        </p:nvSpPr>
        <p:spPr>
          <a:xfrm>
            <a:off x="5660816" y="6324600"/>
            <a:ext cx="33698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/>
              <a:t>or     should be less than 0.5</a:t>
            </a:r>
            <a:endParaRPr lang="en-US" sz="22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E779F5A5-5CD6-4CAA-89B3-F88DFDDA170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  <p:sp>
        <p:nvSpPr>
          <p:cNvPr id="50" name="Footer Placeholder 3">
            <a:extLst>
              <a:ext uri="{FF2B5EF4-FFF2-40B4-BE49-F238E27FC236}">
                <a16:creationId xmlns:a16="http://schemas.microsoft.com/office/drawing/2014/main" xmlns="" id="{BB82E727-A752-4835-9A54-716CD2A87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6585288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</a:t>
            </a:r>
            <a:endParaRPr lang="x-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7797" y="4887816"/>
            <a:ext cx="3886204" cy="854558"/>
          </a:xfrm>
          <a:prstGeom prst="rect">
            <a:avLst/>
          </a:prstGeom>
        </p:spPr>
      </p:pic>
      <p:sp>
        <p:nvSpPr>
          <p:cNvPr id="55" name="Title 1">
            <a:extLst>
              <a:ext uri="{FF2B5EF4-FFF2-40B4-BE49-F238E27FC236}">
                <a16:creationId xmlns:a16="http://schemas.microsoft.com/office/drawing/2014/main" xmlns="" id="{A457D628-6E50-46E0-8B79-BAC95E73E7DC}"/>
              </a:ext>
            </a:extLst>
          </p:cNvPr>
          <p:cNvSpPr txBox="1">
            <a:spLocks/>
          </p:cNvSpPr>
          <p:nvPr/>
        </p:nvSpPr>
        <p:spPr>
          <a:xfrm>
            <a:off x="1216683" y="-20949"/>
            <a:ext cx="8677659" cy="7973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Relation </a:t>
            </a:r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B, Y and </a:t>
            </a:r>
            <a:r>
              <a:rPr lang="el-GR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x-none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2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E4FE0E-46D8-4CAC-B1AA-92B111E13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79" y="1727905"/>
            <a:ext cx="11515725" cy="4491037"/>
          </a:xfrm>
        </p:spPr>
        <p:txBody>
          <a:bodyPr rtlCol="0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Introduction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1.1. Molecular forces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1.2. Molecular interaction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1.3. Potential energy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molecular interaction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1.4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Mole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 smtClean="0"/>
              <a:t>1.5. </a:t>
            </a:r>
            <a:r>
              <a:rPr lang="en-US" sz="3200" dirty="0"/>
              <a:t>Elastic and Plastic properties of matter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 smtClean="0"/>
              <a:t>1.6. Relations </a:t>
            </a:r>
            <a:r>
              <a:rPr lang="en-US" sz="3200" dirty="0"/>
              <a:t>between different moduli of </a:t>
            </a:r>
            <a:r>
              <a:rPr lang="en-US" sz="3200" dirty="0" smtClean="0"/>
              <a:t>elasticity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F2648E-F65F-4BC4-9A0A-65B9A6E2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670BB8-6C09-425F-800C-7A66483C6EBD}" type="slidenum">
              <a:rPr lang="en-US" altLang="en-US">
                <a:solidFill>
                  <a:srgbClr val="898989"/>
                </a:solidFill>
              </a:rPr>
              <a:pPr/>
              <a:t>4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BCE334-623D-4E3A-9FB9-991B68E97DA0}"/>
              </a:ext>
            </a:extLst>
          </p:cNvPr>
          <p:cNvSpPr txBox="1"/>
          <p:nvPr/>
        </p:nvSpPr>
        <p:spPr>
          <a:xfrm>
            <a:off x="901148" y="328613"/>
            <a:ext cx="8587409" cy="12618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Indicative content of this unit 1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3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640B1F27-0400-4B01-A201-3973468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BC2446-C164-4EAD-9A9C-345C763D6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1236"/>
            <a:ext cx="3266169" cy="766764"/>
          </a:xfrm>
          <a:prstGeom prst="rect">
            <a:avLst/>
          </a:prstGeom>
        </p:spPr>
      </p:pic>
      <p:pic>
        <p:nvPicPr>
          <p:cNvPr id="8" name="Picture 2" descr="5 conseils pour réussir son déménagement ~ Blog déménageur Toulon Var (83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30" y="2487996"/>
            <a:ext cx="3245670" cy="324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95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6003635" y="1796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1981201" y="586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905000" y="457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Relation </a:t>
            </a:r>
            <a:r>
              <a:rPr lang="en-US" sz="2000" dirty="0">
                <a:latin typeface="Arial Black" pitchFamily="34" charset="0"/>
                <a:cs typeface="Times New Roman" pitchFamily="18" charset="0"/>
              </a:rPr>
              <a:t>between shear modulus 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η</a:t>
            </a:r>
            <a:r>
              <a:rPr lang="en-US" sz="2000" dirty="0">
                <a:latin typeface="Arial Black" pitchFamily="34" charset="0"/>
                <a:cs typeface="Times New Roman" pitchFamily="18" charset="0"/>
              </a:rPr>
              <a:t>, Young’s Modulus 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Y</a:t>
            </a:r>
            <a:r>
              <a:rPr lang="en-US" sz="2000" dirty="0">
                <a:solidFill>
                  <a:srgbClr val="0033CC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Arial Black" pitchFamily="34" charset="0"/>
                <a:cs typeface="Times New Roman" pitchFamily="18" charset="0"/>
              </a:rPr>
              <a:t>and Poisson’s ratio </a:t>
            </a:r>
            <a:r>
              <a:rPr lang="el-GR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σ</a:t>
            </a:r>
            <a:r>
              <a:rPr lang="en-US" sz="2000" dirty="0">
                <a:solidFill>
                  <a:srgbClr val="0033CC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981200" y="3581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Relation </a:t>
            </a:r>
            <a:r>
              <a:rPr lang="en-US" sz="2000" dirty="0">
                <a:latin typeface="Arial Black" pitchFamily="34" charset="0"/>
                <a:cs typeface="Times New Roman" pitchFamily="18" charset="0"/>
              </a:rPr>
              <a:t>between 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Y</a:t>
            </a:r>
            <a:r>
              <a:rPr lang="en-US" sz="2000" dirty="0">
                <a:latin typeface="Arial Black" pitchFamily="34" charset="0"/>
                <a:cs typeface="Times New Roman" pitchFamily="18" charset="0"/>
              </a:rPr>
              <a:t>,</a:t>
            </a:r>
            <a:r>
              <a:rPr lang="en-US" sz="2000" dirty="0">
                <a:solidFill>
                  <a:srgbClr val="0033CC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B</a:t>
            </a:r>
            <a:r>
              <a:rPr lang="en-US" sz="2000" dirty="0">
                <a:solidFill>
                  <a:srgbClr val="0033CC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Arial Black" pitchFamily="34" charset="0"/>
                <a:cs typeface="Times New Roman" pitchFamily="18" charset="0"/>
              </a:rPr>
              <a:t>and</a:t>
            </a:r>
            <a:r>
              <a:rPr lang="en-US" sz="2000" dirty="0">
                <a:solidFill>
                  <a:srgbClr val="0033CC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η</a:t>
            </a:r>
            <a:r>
              <a:rPr lang="en-US" sz="2000" dirty="0">
                <a:solidFill>
                  <a:srgbClr val="0033CC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Arial Black" pitchFamily="34" charset="0"/>
                <a:cs typeface="Times New Roman" pitchFamily="18" charset="0"/>
              </a:rPr>
              <a:t>;</a:t>
            </a:r>
            <a:r>
              <a:rPr lang="en-US" sz="2000" dirty="0">
                <a:solidFill>
                  <a:srgbClr val="0033CC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B</a:t>
            </a:r>
            <a:r>
              <a:rPr lang="en-US" sz="2000" dirty="0">
                <a:latin typeface="Arial Black" pitchFamily="34" charset="0"/>
                <a:cs typeface="Times New Roman" pitchFamily="18" charset="0"/>
              </a:rPr>
              <a:t>,</a:t>
            </a:r>
            <a:r>
              <a:rPr lang="en-US" sz="2000" dirty="0">
                <a:solidFill>
                  <a:srgbClr val="0033CC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η</a:t>
            </a:r>
            <a:r>
              <a:rPr lang="en-US" sz="2000" dirty="0">
                <a:solidFill>
                  <a:srgbClr val="0033CC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Arial Black" pitchFamily="34" charset="0"/>
                <a:cs typeface="Times New Roman" pitchFamily="18" charset="0"/>
              </a:rPr>
              <a:t>and</a:t>
            </a:r>
            <a:r>
              <a:rPr lang="en-US" sz="2000" dirty="0">
                <a:solidFill>
                  <a:srgbClr val="0033CC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σ</a:t>
            </a:r>
            <a:r>
              <a:rPr lang="en-US" sz="2000" dirty="0">
                <a:solidFill>
                  <a:srgbClr val="0033CC"/>
                </a:solidFill>
                <a:latin typeface="Arial Black" pitchFamily="34" charset="0"/>
                <a:cs typeface="Times New Roman" pitchFamily="18" charset="0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3891" name="Object 3"/>
          <p:cNvGraphicFramePr>
            <a:graphicFrameLocks noChangeAspect="1"/>
          </p:cNvGraphicFramePr>
          <p:nvPr/>
        </p:nvGraphicFramePr>
        <p:xfrm>
          <a:off x="4267200" y="1752600"/>
          <a:ext cx="185166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774364" imgH="380835" progId="">
                  <p:embed/>
                </p:oleObj>
              </mc:Choice>
              <mc:Fallback>
                <p:oleObj name="Equation" r:id="rId4" imgW="774364" imgH="3808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752600"/>
                        <a:ext cx="185166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3893" name="Object 5"/>
          <p:cNvGraphicFramePr>
            <a:graphicFrameLocks noChangeAspect="1"/>
          </p:cNvGraphicFramePr>
          <p:nvPr/>
        </p:nvGraphicFramePr>
        <p:xfrm>
          <a:off x="3200400" y="4267201"/>
          <a:ext cx="1828800" cy="847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901309" imgH="418918" progId="">
                  <p:embed/>
                </p:oleObj>
              </mc:Choice>
              <mc:Fallback>
                <p:oleObj name="Equation" r:id="rId6" imgW="901309" imgH="4189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267201"/>
                        <a:ext cx="1828800" cy="8470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3895" name="Object 7"/>
          <p:cNvGraphicFramePr>
            <a:graphicFrameLocks noChangeAspect="1"/>
          </p:cNvGraphicFramePr>
          <p:nvPr>
            <p:extLst/>
          </p:nvPr>
        </p:nvGraphicFramePr>
        <p:xfrm>
          <a:off x="3159125" y="5322888"/>
          <a:ext cx="198596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1054080" imgH="431640" progId="Equation.3">
                  <p:embed/>
                </p:oleObj>
              </mc:Choice>
              <mc:Fallback>
                <p:oleObj name="Equation" r:id="rId8" imgW="1054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5322888"/>
                        <a:ext cx="1985963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971800" y="2895600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latin typeface="Arial Black" pitchFamily="34" charset="0"/>
                <a:cs typeface="Times New Roman" pitchFamily="18" charset="0"/>
              </a:rPr>
              <a:t>(See derivation in notes of module PHY 102 p. 54)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19400" y="6248400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latin typeface="Arial Black" pitchFamily="34" charset="0"/>
                <a:cs typeface="Times New Roman" pitchFamily="18" charset="0"/>
              </a:rPr>
              <a:t>(See derivation in notes of module PHY 102 p. 54)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5DB8-290D-47F2-ABDF-9B6375CEA30D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9DB699A-C606-4F54-9F5B-A16F4B250F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  <p:sp>
        <p:nvSpPr>
          <p:cNvPr id="21" name="Footer Placeholder 3">
            <a:extLst>
              <a:ext uri="{FF2B5EF4-FFF2-40B4-BE49-F238E27FC236}">
                <a16:creationId xmlns:a16="http://schemas.microsoft.com/office/drawing/2014/main" xmlns="" id="{3ECBF5C3-71EE-4E46-B78E-65E0C2E8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6235" y="655778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6831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2767AF0-325C-4768-A210-BEE4ED6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INTRODUCTION </a:t>
            </a:r>
            <a:endParaRPr lang="en-Z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 smtClean="0">
                <a:solidFill>
                  <a:srgbClr val="898989"/>
                </a:solidFill>
              </a:rPr>
              <a:pPr/>
              <a:t>41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5C8CB8-C77C-4EE7-BCF3-615FDB6A1897}"/>
              </a:ext>
            </a:extLst>
          </p:cNvPr>
          <p:cNvSpPr txBox="1">
            <a:spLocks/>
          </p:cNvSpPr>
          <p:nvPr/>
        </p:nvSpPr>
        <p:spPr>
          <a:xfrm>
            <a:off x="149784" y="431524"/>
            <a:ext cx="11487150" cy="11922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Example of some elastic constant of materials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A792642-8F6B-4BF6-A376-FF92008D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7227" y="6583484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99FC1C-2A9F-491B-B845-450DD49C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904"/>
            <a:ext cx="11125200" cy="492144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B23496-B68C-4756-92A3-B7A0DE26DD68}"/>
              </a:ext>
            </a:extLst>
          </p:cNvPr>
          <p:cNvSpPr txBox="1"/>
          <p:nvPr/>
        </p:nvSpPr>
        <p:spPr>
          <a:xfrm>
            <a:off x="260281" y="1434904"/>
            <a:ext cx="118389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D16E80-FE4A-40DD-8549-F0F9C025A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04355"/>
            <a:ext cx="11408334" cy="4238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326D642-AC5B-4672-959B-A221E4379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2767AF0-325C-4768-A210-BEE4ED6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>
                <a:solidFill>
                  <a:srgbClr val="898989"/>
                </a:solidFill>
              </a:rPr>
              <a:pPr/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5C8CB8-C77C-4EE7-BCF3-615FDB6A1897}"/>
              </a:ext>
            </a:extLst>
          </p:cNvPr>
          <p:cNvSpPr txBox="1">
            <a:spLocks/>
          </p:cNvSpPr>
          <p:nvPr/>
        </p:nvSpPr>
        <p:spPr>
          <a:xfrm>
            <a:off x="202095" y="184840"/>
            <a:ext cx="11487150" cy="9636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State of matter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p 30 States Of Matter GIFs | Find the best GIF on Gfycat">
            <a:extLst>
              <a:ext uri="{FF2B5EF4-FFF2-40B4-BE49-F238E27FC236}">
                <a16:creationId xmlns:a16="http://schemas.microsoft.com/office/drawing/2014/main" xmlns="" id="{F82C6845-1B0B-4BCC-8206-4CC20F7E9B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035" y="2932252"/>
            <a:ext cx="3717474" cy="351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772706C1-C80E-42A8-8878-5B2DD89C3778}"/>
              </a:ext>
            </a:extLst>
          </p:cNvPr>
          <p:cNvSpPr/>
          <p:nvPr/>
        </p:nvSpPr>
        <p:spPr>
          <a:xfrm>
            <a:off x="137491" y="1328738"/>
            <a:ext cx="8137664" cy="43962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(body)"/>
                <a:ea typeface="Calibri" panose="020F0502020204030204" pitchFamily="34" charset="0"/>
              </a:rPr>
              <a:t>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states of matter can be explained based on atomic hypothesis.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of the greatest physicist of the century Feynman, 1977 said “all matter are made of atoms and molecules.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Between molecules there are forces called molecular forces.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 molecular forces can be explained fully by the quantum physics but here we use only the classical physics to show their qualitative picture. </a:t>
            </a:r>
          </a:p>
          <a:p>
            <a:pPr algn="just" fontAlgn="auto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defRPr/>
            </a:pPr>
            <a:endParaRPr lang="en-ZA" sz="2400" dirty="0">
              <a:latin typeface="Calibri (body)"/>
              <a:ea typeface="Calibri" panose="020F050202020403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5ABEB57C-B3CE-484C-90F5-7D945BBC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02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25CB0A7-C628-49A1-BBEB-D5F8603DB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1236"/>
            <a:ext cx="3266169" cy="76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2767AF0-325C-4768-A210-BEE4ED6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>
                <a:solidFill>
                  <a:srgbClr val="898989"/>
                </a:solidFill>
              </a:rPr>
              <a:pPr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5C8CB8-C77C-4EE7-BCF3-615FDB6A1897}"/>
              </a:ext>
            </a:extLst>
          </p:cNvPr>
          <p:cNvSpPr txBox="1">
            <a:spLocks/>
          </p:cNvSpPr>
          <p:nvPr/>
        </p:nvSpPr>
        <p:spPr>
          <a:xfrm>
            <a:off x="202095" y="184840"/>
            <a:ext cx="11487150" cy="9636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State of matter (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5ABEB57C-B3CE-484C-90F5-7D945BBC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02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</a:t>
            </a:r>
            <a:endParaRPr lang="x-none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11B6628E-7CCE-4831-9B0E-43E58C032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1371600"/>
            <a:ext cx="10081592" cy="512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dirty="0">
                <a:latin typeface="Arial Black" pitchFamily="34" charset="0"/>
                <a:cs typeface="Times New Roman" pitchFamily="18" charset="0"/>
              </a:rPr>
              <a:t>Matter is found in 3 states: </a:t>
            </a:r>
            <a:r>
              <a:rPr lang="en-US" sz="25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solid</a:t>
            </a:r>
            <a:r>
              <a:rPr lang="en-US" sz="2500" dirty="0">
                <a:latin typeface="Arial Black" pitchFamily="34" charset="0"/>
                <a:cs typeface="Times New Roman" pitchFamily="18" charset="0"/>
              </a:rPr>
              <a:t>,</a:t>
            </a:r>
            <a:r>
              <a:rPr lang="en-US" sz="2500" dirty="0">
                <a:solidFill>
                  <a:srgbClr val="0033CC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liquid</a:t>
            </a:r>
            <a:r>
              <a:rPr lang="en-US" sz="2500" dirty="0">
                <a:solidFill>
                  <a:srgbClr val="0033CC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>
                <a:latin typeface="Arial Black" pitchFamily="34" charset="0"/>
                <a:cs typeface="Times New Roman" pitchFamily="18" charset="0"/>
              </a:rPr>
              <a:t>and</a:t>
            </a:r>
            <a:r>
              <a:rPr lang="en-US" sz="2500" dirty="0">
                <a:solidFill>
                  <a:srgbClr val="0033CC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gas</a:t>
            </a:r>
            <a:r>
              <a:rPr lang="en-US" sz="2500" dirty="0"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500" dirty="0">
                <a:solidFill>
                  <a:srgbClr val="0033CC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Solids</a:t>
            </a:r>
            <a:r>
              <a:rPr lang="en-US" sz="2500" dirty="0">
                <a:solidFill>
                  <a:srgbClr val="0033CC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>
                <a:latin typeface="Arial Black" pitchFamily="34" charset="0"/>
                <a:cs typeface="Times New Roman" pitchFamily="18" charset="0"/>
              </a:rPr>
              <a:t>have a definite volume and shape.</a:t>
            </a: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500" dirty="0">
              <a:solidFill>
                <a:srgbClr val="0033CC"/>
              </a:solidFill>
              <a:latin typeface="Arial Black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Liquids </a:t>
            </a:r>
            <a:r>
              <a:rPr lang="en-US" sz="2500" dirty="0">
                <a:latin typeface="Arial Black" pitchFamily="34" charset="0"/>
                <a:cs typeface="Times New Roman" pitchFamily="18" charset="0"/>
              </a:rPr>
              <a:t>have a definite volume but no definite shape</a:t>
            </a: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500" b="1" kern="0" dirty="0">
              <a:solidFill>
                <a:srgbClr val="3333CC"/>
              </a:solidFill>
              <a:latin typeface="Comic Sans MS" pitchFamily="66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Gas</a:t>
            </a:r>
            <a:r>
              <a:rPr lang="en-US" sz="2500" dirty="0">
                <a:solidFill>
                  <a:srgbClr val="0033CC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>
                <a:latin typeface="Arial Black" pitchFamily="34" charset="0"/>
                <a:cs typeface="Times New Roman" pitchFamily="18" charset="0"/>
              </a:rPr>
              <a:t>have neither a definite volume nor definite shape.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500" b="1" kern="0" dirty="0">
              <a:latin typeface="Comic Sans MS" pitchFamily="66" charset="0"/>
              <a:ea typeface="+mj-ea"/>
              <a:cs typeface="+mj-cs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Arial Black" pitchFamily="34" charset="0"/>
                <a:cs typeface="Times New Roman" pitchFamily="18" charset="0"/>
              </a:rPr>
              <a:t>Liquids and gas are also called </a:t>
            </a:r>
            <a:r>
              <a:rPr lang="en-US" sz="25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fluids</a:t>
            </a:r>
            <a:r>
              <a:rPr lang="en-US" sz="2500" dirty="0">
                <a:latin typeface="Arial Black" pitchFamily="34" charset="0"/>
                <a:cs typeface="Times New Roman" pitchFamily="18" charset="0"/>
              </a:rPr>
              <a:t>.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US" sz="2500" dirty="0">
              <a:latin typeface="Arial Black" pitchFamily="34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Arial Black" pitchFamily="34" charset="0"/>
                <a:cs typeface="Times New Roman" pitchFamily="18" charset="0"/>
              </a:rPr>
              <a:t>Fluids do not maintain their shape but they flow.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A833BC-07D5-4729-A049-C47A71219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1236"/>
            <a:ext cx="1934817" cy="76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2767AF0-325C-4768-A210-BEE4ED6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INTRODUCTION </a:t>
            </a:r>
            <a:endParaRPr lang="en-ZA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F67C3A-97E9-44FF-8E2F-50D4C4544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28738"/>
            <a:ext cx="11487150" cy="5027612"/>
          </a:xfrm>
        </p:spPr>
        <p:txBody>
          <a:bodyPr rtlCol="0">
            <a:normAutofit/>
          </a:bodyPr>
          <a:lstStyle/>
          <a:p>
            <a:pPr algn="l"/>
            <a:endParaRPr lang="en-US" sz="3200" dirty="0"/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>
                <a:solidFill>
                  <a:srgbClr val="898989"/>
                </a:solidFill>
              </a:rPr>
              <a:pPr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5C8CB8-C77C-4EE7-BCF3-615FDB6A1897}"/>
              </a:ext>
            </a:extLst>
          </p:cNvPr>
          <p:cNvSpPr txBox="1">
            <a:spLocks/>
          </p:cNvSpPr>
          <p:nvPr/>
        </p:nvSpPr>
        <p:spPr>
          <a:xfrm>
            <a:off x="228600" y="365125"/>
            <a:ext cx="11487150" cy="9636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States of matter (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’)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A792642-8F6B-4BF6-A376-FF92008D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 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2F1E7A-6D76-46E9-9AA7-E76914CFF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92" y="1456497"/>
            <a:ext cx="9168019" cy="4899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44F2EB2-9C6B-468F-BE20-E9A1AADF9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6350"/>
            <a:ext cx="1934817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2767AF0-325C-4768-A210-BEE4ED6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INTRODUCTION </a:t>
            </a:r>
            <a:endParaRPr lang="en-ZA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F67C3A-97E9-44FF-8E2F-50D4C4544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28738"/>
            <a:ext cx="11487150" cy="5027612"/>
          </a:xfrm>
        </p:spPr>
        <p:txBody>
          <a:bodyPr rtlCol="0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Molecular force is of two kinds: molecular attraction and molecular repulsion.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molecules are sufficiently far apart, more than the linear dimensions of the molecules, they feel attraction force. Otherwise they feel repulsion force.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>
                <a:solidFill>
                  <a:srgbClr val="898989"/>
                </a:solidFill>
              </a:rPr>
              <a:pPr/>
              <a:t>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5C8CB8-C77C-4EE7-BCF3-615FDB6A1897}"/>
              </a:ext>
            </a:extLst>
          </p:cNvPr>
          <p:cNvSpPr txBox="1">
            <a:spLocks/>
          </p:cNvSpPr>
          <p:nvPr/>
        </p:nvSpPr>
        <p:spPr>
          <a:xfrm>
            <a:off x="228600" y="365125"/>
            <a:ext cx="11487150" cy="9636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Molecular interaction 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A792642-8F6B-4BF6-A376-FF92008D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Theophile MUSENGIMANA &amp; Pascasie NYIRAHABIMANA</a:t>
            </a: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8F6325B-877C-4A22-B6AD-B76D2F04C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3429001"/>
            <a:ext cx="6858912" cy="292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B7F8995-6067-4313-B395-27C40A794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6350"/>
            <a:ext cx="1934817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9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2767AF0-325C-4768-A210-BEE4ED6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INTRODUCTION </a:t>
            </a:r>
            <a:endParaRPr lang="en-ZA" alt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2ECF6736-6933-47CC-9C61-CCF03EF58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545" y="1503069"/>
            <a:ext cx="10923270" cy="280540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5E345-FF38-4A79-8D04-861BACC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AE00F5-627F-4318-95D5-BC6742282A8D}" type="slidenum">
              <a:rPr lang="en-US" altLang="en-US" smtClean="0">
                <a:solidFill>
                  <a:srgbClr val="898989"/>
                </a:solidFill>
              </a:rPr>
              <a:pPr/>
              <a:t>9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5C8CB8-C77C-4EE7-BCF3-615FDB6A1897}"/>
              </a:ext>
            </a:extLst>
          </p:cNvPr>
          <p:cNvSpPr txBox="1">
            <a:spLocks/>
          </p:cNvSpPr>
          <p:nvPr/>
        </p:nvSpPr>
        <p:spPr>
          <a:xfrm>
            <a:off x="228600" y="365125"/>
            <a:ext cx="11487150" cy="9636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Molecular interaction(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’)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A792642-8F6B-4BF6-A376-FF92008D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99199"/>
            <a:ext cx="4114800" cy="479425"/>
          </a:xfrm>
        </p:spPr>
        <p:txBody>
          <a:bodyPr/>
          <a:lstStyle/>
          <a:p>
            <a:pPr>
              <a:defRPr/>
            </a:pPr>
            <a:r>
              <a:rPr lang="en-US" dirty="0"/>
              <a:t>                 Theophile MUSENGIMANA </a:t>
            </a:r>
            <a:endParaRPr lang="x-non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BE3F3AB-A167-40ED-8684-78FF9BE9A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71" y="4444999"/>
            <a:ext cx="10205818" cy="2047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E06986-2565-4687-A642-637437E4B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6583" y="6242050"/>
            <a:ext cx="1934817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0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1824</Words>
  <Application>Microsoft Office PowerPoint</Application>
  <PresentationFormat>Widescreen</PresentationFormat>
  <Paragraphs>411</Paragraphs>
  <Slides>41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Arial Black</vt:lpstr>
      <vt:lpstr>Bookman Old Style</vt:lpstr>
      <vt:lpstr>Calibri</vt:lpstr>
      <vt:lpstr>Calibri (body)</vt:lpstr>
      <vt:lpstr>Calibri Light</vt:lpstr>
      <vt:lpstr>Comic Sans MS</vt:lpstr>
      <vt:lpstr>Times New Roman</vt:lpstr>
      <vt:lpstr>Office Theme</vt:lpstr>
      <vt:lpstr>Equation</vt:lpstr>
      <vt:lpstr>PowerPoint Presentation</vt:lpstr>
      <vt:lpstr>PowerPoint Presentation</vt:lpstr>
      <vt:lpstr> Activity 1.1  (Duration: 2 Minutes) </vt:lpstr>
      <vt:lpstr>PowerPoint Presentation</vt:lpstr>
      <vt:lpstr>INTRODUCTION INTRODUCTION </vt:lpstr>
      <vt:lpstr>INTRODUCTION INTRODUCTION </vt:lpstr>
      <vt:lpstr>INTRODUCTION INTRODUCTION </vt:lpstr>
      <vt:lpstr>INTRODUCTION INTRODUCTION </vt:lpstr>
      <vt:lpstr>INTRODUCTION INTRODUCTION </vt:lpstr>
      <vt:lpstr>INTRODUCTION INTRODUCTION </vt:lpstr>
      <vt:lpstr> Activity 1.2  (Duration: 3 Minutes) </vt:lpstr>
      <vt:lpstr> Activity 1.2  (Duration: 3 Minutes) </vt:lpstr>
      <vt:lpstr> Activity 1.2  (Duration: 3 Minutes) </vt:lpstr>
      <vt:lpstr>INTRODUCTION INTRODUCTION </vt:lpstr>
      <vt:lpstr>INTRODUCTION INTRODUCTION </vt:lpstr>
      <vt:lpstr>INTRODUCTION INTRODUCTION </vt:lpstr>
      <vt:lpstr>INTRODUCTION INTRODUCTION </vt:lpstr>
      <vt:lpstr>INTRODUCTION INTRODUCTION </vt:lpstr>
      <vt:lpstr>INTRODUCTION INTRODUCTION </vt:lpstr>
      <vt:lpstr>INTRODUCTION INTRODUCTION </vt:lpstr>
      <vt:lpstr>INTRODUCTION INTRODUCTION </vt:lpstr>
      <vt:lpstr>PowerPoint Presentation</vt:lpstr>
      <vt:lpstr>INTRODUCTION INTRODUCTION </vt:lpstr>
      <vt:lpstr> Activity1   (Duration: 10 Minutes) </vt:lpstr>
      <vt:lpstr>PowerPoint Presentation</vt:lpstr>
      <vt:lpstr> Activity2   (Duration: 10 Minutes) </vt:lpstr>
      <vt:lpstr>PowerPoint Presentation</vt:lpstr>
      <vt:lpstr>PowerPoint Presentation</vt:lpstr>
      <vt:lpstr>INTRODUCTION INTRODUCTION </vt:lpstr>
      <vt:lpstr>INTRODUCTION INTRODUCTION </vt:lpstr>
      <vt:lpstr>INTRODUCTION INTRODUCTION </vt:lpstr>
      <vt:lpstr>INTRODUCTION INTRODUCTION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INTRODUCTION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Theophile</dc:creator>
  <cp:lastModifiedBy>Theophile</cp:lastModifiedBy>
  <cp:revision>1</cp:revision>
  <dcterms:created xsi:type="dcterms:W3CDTF">2023-05-21T09:37:18Z</dcterms:created>
  <dcterms:modified xsi:type="dcterms:W3CDTF">2023-05-21T09:38:11Z</dcterms:modified>
</cp:coreProperties>
</file>