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4"/>
  </p:notesMasterIdLst>
  <p:sldIdLst>
    <p:sldId id="282" r:id="rId3"/>
    <p:sldId id="430" r:id="rId4"/>
    <p:sldId id="431" r:id="rId5"/>
    <p:sldId id="432" r:id="rId6"/>
    <p:sldId id="433" r:id="rId7"/>
    <p:sldId id="434" r:id="rId8"/>
    <p:sldId id="536" r:id="rId9"/>
    <p:sldId id="522" r:id="rId10"/>
    <p:sldId id="528" r:id="rId11"/>
    <p:sldId id="436" r:id="rId12"/>
    <p:sldId id="437" r:id="rId13"/>
    <p:sldId id="438" r:id="rId14"/>
    <p:sldId id="439" r:id="rId15"/>
    <p:sldId id="440" r:id="rId16"/>
    <p:sldId id="441" r:id="rId17"/>
    <p:sldId id="442" r:id="rId18"/>
    <p:sldId id="443" r:id="rId19"/>
    <p:sldId id="444" r:id="rId20"/>
    <p:sldId id="445" r:id="rId21"/>
    <p:sldId id="446" r:id="rId22"/>
    <p:sldId id="447" r:id="rId23"/>
    <p:sldId id="448" r:id="rId24"/>
    <p:sldId id="449" r:id="rId25"/>
    <p:sldId id="450" r:id="rId26"/>
    <p:sldId id="451" r:id="rId27"/>
    <p:sldId id="452" r:id="rId28"/>
    <p:sldId id="453" r:id="rId29"/>
    <p:sldId id="454" r:id="rId30"/>
    <p:sldId id="455" r:id="rId31"/>
    <p:sldId id="456" r:id="rId32"/>
    <p:sldId id="457" r:id="rId33"/>
    <p:sldId id="458" r:id="rId34"/>
    <p:sldId id="459" r:id="rId35"/>
    <p:sldId id="460" r:id="rId36"/>
    <p:sldId id="461" r:id="rId37"/>
    <p:sldId id="462" r:id="rId38"/>
    <p:sldId id="463" r:id="rId39"/>
    <p:sldId id="464" r:id="rId40"/>
    <p:sldId id="465" r:id="rId41"/>
    <p:sldId id="466" r:id="rId42"/>
    <p:sldId id="467" r:id="rId43"/>
    <p:sldId id="468" r:id="rId44"/>
    <p:sldId id="469" r:id="rId45"/>
    <p:sldId id="470" r:id="rId46"/>
    <p:sldId id="471" r:id="rId47"/>
    <p:sldId id="524" r:id="rId48"/>
    <p:sldId id="525" r:id="rId49"/>
    <p:sldId id="526" r:id="rId50"/>
    <p:sldId id="527" r:id="rId51"/>
    <p:sldId id="473" r:id="rId52"/>
    <p:sldId id="474" r:id="rId53"/>
    <p:sldId id="475" r:id="rId54"/>
    <p:sldId id="476" r:id="rId55"/>
    <p:sldId id="477" r:id="rId56"/>
    <p:sldId id="478" r:id="rId57"/>
    <p:sldId id="479" r:id="rId58"/>
    <p:sldId id="480" r:id="rId59"/>
    <p:sldId id="481" r:id="rId60"/>
    <p:sldId id="482" r:id="rId61"/>
    <p:sldId id="483" r:id="rId62"/>
    <p:sldId id="484" r:id="rId63"/>
    <p:sldId id="485" r:id="rId64"/>
    <p:sldId id="486" r:id="rId65"/>
    <p:sldId id="487" r:id="rId66"/>
    <p:sldId id="488" r:id="rId67"/>
    <p:sldId id="489" r:id="rId68"/>
    <p:sldId id="490" r:id="rId69"/>
    <p:sldId id="491" r:id="rId70"/>
    <p:sldId id="492" r:id="rId71"/>
    <p:sldId id="493" r:id="rId72"/>
    <p:sldId id="494" r:id="rId73"/>
    <p:sldId id="495" r:id="rId74"/>
    <p:sldId id="496" r:id="rId75"/>
    <p:sldId id="497" r:id="rId76"/>
    <p:sldId id="498" r:id="rId77"/>
    <p:sldId id="499" r:id="rId78"/>
    <p:sldId id="500" r:id="rId79"/>
    <p:sldId id="501" r:id="rId80"/>
    <p:sldId id="502" r:id="rId81"/>
    <p:sldId id="503" r:id="rId82"/>
    <p:sldId id="504" r:id="rId83"/>
    <p:sldId id="505" r:id="rId84"/>
    <p:sldId id="506" r:id="rId85"/>
    <p:sldId id="507" r:id="rId86"/>
    <p:sldId id="508" r:id="rId87"/>
    <p:sldId id="509" r:id="rId88"/>
    <p:sldId id="510" r:id="rId89"/>
    <p:sldId id="511" r:id="rId90"/>
    <p:sldId id="535" r:id="rId91"/>
    <p:sldId id="512" r:id="rId92"/>
    <p:sldId id="513" r:id="rId93"/>
    <p:sldId id="514" r:id="rId94"/>
    <p:sldId id="515" r:id="rId95"/>
    <p:sldId id="516" r:id="rId96"/>
    <p:sldId id="517" r:id="rId97"/>
    <p:sldId id="518" r:id="rId98"/>
    <p:sldId id="519" r:id="rId99"/>
    <p:sldId id="529" r:id="rId100"/>
    <p:sldId id="530" r:id="rId101"/>
    <p:sldId id="531" r:id="rId102"/>
    <p:sldId id="532" r:id="rId103"/>
    <p:sldId id="533" r:id="rId104"/>
    <p:sldId id="534" r:id="rId105"/>
    <p:sldId id="551" r:id="rId106"/>
    <p:sldId id="552" r:id="rId107"/>
    <p:sldId id="537" r:id="rId108"/>
    <p:sldId id="538" r:id="rId109"/>
    <p:sldId id="539" r:id="rId110"/>
    <p:sldId id="540" r:id="rId111"/>
    <p:sldId id="541" r:id="rId112"/>
    <p:sldId id="542" r:id="rId113"/>
    <p:sldId id="543" r:id="rId114"/>
    <p:sldId id="544" r:id="rId115"/>
    <p:sldId id="545" r:id="rId116"/>
    <p:sldId id="546" r:id="rId117"/>
    <p:sldId id="547" r:id="rId118"/>
    <p:sldId id="548" r:id="rId119"/>
    <p:sldId id="549" r:id="rId120"/>
    <p:sldId id="550" r:id="rId121"/>
    <p:sldId id="521" r:id="rId122"/>
    <p:sldId id="520" r:id="rId1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9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tableStyles" Target="tableStyles.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12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61" Type="http://schemas.openxmlformats.org/officeDocument/2006/relationships/slide" Target="slides/slide59.xml"/><Relationship Id="rId82" Type="http://schemas.openxmlformats.org/officeDocument/2006/relationships/slide" Target="slides/slide8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B67E02-DBD3-410A-8347-D1BD5E257FBD}" type="datetimeFigureOut">
              <a:rPr lang="en-US" smtClean="0"/>
              <a:t>5/20/2022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B87DDA-7AE9-4C94-9D32-E4287E9CB227}" type="slidenum">
              <a:rPr lang="en-US" smtClean="0"/>
              <a:t>‹#›</a:t>
            </a:fld>
            <a:endParaRPr lang="en-US"/>
          </a:p>
        </p:txBody>
      </p:sp>
    </p:spTree>
    <p:extLst>
      <p:ext uri="{BB962C8B-B14F-4D97-AF65-F5344CB8AC3E}">
        <p14:creationId xmlns:p14="http://schemas.microsoft.com/office/powerpoint/2010/main" val="911319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715967-DD29-4AAB-9390-2E0E2573F88D}" type="slidenum">
              <a:rPr lang="en-US" altLang="en-US"/>
              <a:pPr>
                <a:spcBef>
                  <a:spcPct val="0"/>
                </a:spcBef>
              </a:pPr>
              <a:t>46</a:t>
            </a:fld>
            <a:endParaRPr lang="en-US" altLang="en-US"/>
          </a:p>
        </p:txBody>
      </p:sp>
    </p:spTree>
    <p:extLst>
      <p:ext uri="{BB962C8B-B14F-4D97-AF65-F5344CB8AC3E}">
        <p14:creationId xmlns:p14="http://schemas.microsoft.com/office/powerpoint/2010/main" val="2186617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D095B01-0B6C-4867-88D9-AE82EF70E3FF}" type="datetime1">
              <a:rPr lang="en-US"/>
              <a:pPr fontAlgn="base">
                <a:spcBef>
                  <a:spcPct val="0"/>
                </a:spcBef>
                <a:spcAft>
                  <a:spcPct val="0"/>
                </a:spcAft>
              </a:pPr>
              <a:t>5/20/2022</a:t>
            </a:fld>
            <a:endParaRPr lang="en-US"/>
          </a:p>
        </p:txBody>
      </p:sp>
      <p:sp>
        <p:nvSpPr>
          <p:cNvPr id="2560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F87E2FA-69E2-4E86-8B68-101912CF4EDE}" type="slidenum">
              <a:rPr lang="en-US"/>
              <a:pPr fontAlgn="base">
                <a:spcBef>
                  <a:spcPct val="0"/>
                </a:spcBef>
                <a:spcAft>
                  <a:spcPct val="0"/>
                </a:spcAft>
              </a:pPr>
              <a:t>108</a:t>
            </a:fld>
            <a:endParaRPr lang="en-US"/>
          </a:p>
        </p:txBody>
      </p:sp>
      <p:sp>
        <p:nvSpPr>
          <p:cNvPr id="2560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spcBef>
                <a:spcPct val="0"/>
              </a:spcBef>
            </a:pPr>
            <a:r>
              <a:rPr lang="en-US" smtClean="0"/>
              <a:t>Appearance of bacteriological and clinical evidence of a new infection during chemotherapy of a primary one.</a:t>
            </a:r>
          </a:p>
          <a:p>
            <a:pPr lvl="1">
              <a:spcBef>
                <a:spcPct val="0"/>
              </a:spcBef>
            </a:pPr>
            <a:endParaRPr lang="en-US" smtClean="0"/>
          </a:p>
          <a:p>
            <a:pPr lvl="1">
              <a:spcBef>
                <a:spcPct val="0"/>
              </a:spcBef>
            </a:pPr>
            <a:r>
              <a:rPr lang="en-US" smtClean="0"/>
              <a:t>Most common microorganisms are Enterobacteriaceae, Pseudomonas, and Candida.</a:t>
            </a:r>
          </a:p>
          <a:p>
            <a:pPr lvl="1">
              <a:spcBef>
                <a:spcPct val="0"/>
              </a:spcBef>
            </a:pPr>
            <a:endParaRPr lang="en-US" smtClean="0"/>
          </a:p>
          <a:p>
            <a:pPr lvl="1">
              <a:spcBef>
                <a:spcPct val="0"/>
              </a:spcBef>
            </a:pPr>
            <a:r>
              <a:rPr lang="en-US" smtClean="0"/>
              <a:t>Due to removal of the inhibitory mechanisms of the normal flora. </a:t>
            </a:r>
          </a:p>
          <a:p>
            <a:pPr lvl="1">
              <a:spcBef>
                <a:spcPct val="0"/>
              </a:spcBef>
            </a:pPr>
            <a:endParaRPr lang="en-US" smtClean="0"/>
          </a:p>
          <a:p>
            <a:pPr lvl="1">
              <a:spcBef>
                <a:spcPct val="0"/>
              </a:spcBef>
            </a:pPr>
            <a:r>
              <a:rPr lang="en-US" smtClean="0"/>
              <a:t>The more </a:t>
            </a:r>
            <a:r>
              <a:rPr lang="ja-JP" altLang="en-US" smtClean="0">
                <a:latin typeface="Arial" charset="0"/>
              </a:rPr>
              <a:t>“</a:t>
            </a:r>
            <a:r>
              <a:rPr lang="en-US" smtClean="0"/>
              <a:t>broad</a:t>
            </a:r>
            <a:r>
              <a:rPr lang="ja-JP" altLang="en-US" smtClean="0">
                <a:latin typeface="Arial" charset="0"/>
              </a:rPr>
              <a:t>”</a:t>
            </a:r>
            <a:r>
              <a:rPr lang="en-US" smtClean="0"/>
              <a:t> the spectrum g the greater the alteration in normal microflora g the greater the possibility of superinfection</a:t>
            </a:r>
          </a:p>
          <a:p>
            <a:pPr lvl="1">
              <a:spcBef>
                <a:spcPct val="0"/>
              </a:spcBef>
            </a:pPr>
            <a:endParaRPr lang="en-US" smtClean="0"/>
          </a:p>
          <a:p>
            <a:pPr lvl="1">
              <a:spcBef>
                <a:spcPct val="0"/>
              </a:spcBef>
            </a:pPr>
            <a:r>
              <a:rPr lang="en-US" smtClean="0"/>
              <a:t>Incidence of superinfections from lowest to highest based on spectrum:</a:t>
            </a:r>
          </a:p>
          <a:p>
            <a:pPr lvl="1">
              <a:spcBef>
                <a:spcPct val="0"/>
              </a:spcBef>
            </a:pPr>
            <a:r>
              <a:rPr lang="en-US" smtClean="0"/>
              <a:t>Penicillin G &lt; TCNs and chloramphenicol &lt; combinations of broad-spectrum antimicrobials and extended-spectrum third generation cephalosporins</a:t>
            </a:r>
          </a:p>
          <a:p>
            <a:pPr lvl="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C33E0829-3B64-4B14-AE9C-31CFB107F8C4}" type="datetimeFigureOut">
              <a:rPr lang="en-US"/>
              <a:pPr>
                <a:defRPr/>
              </a:pPr>
              <a:t>5/20/2022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Arial" panose="020B0604020202020204" pitchFamily="34" charset="0"/>
              </a:defRPr>
            </a:lvl1pPr>
          </a:lstStyle>
          <a:p>
            <a:pPr>
              <a:defRPr/>
            </a:pPr>
            <a:fld id="{E361C120-C9E5-43B0-AB20-1F69F3112E42}" type="slidenum">
              <a:rPr lang="en-US" altLang="en-US"/>
              <a:pPr>
                <a:defRPr/>
              </a:pPr>
              <a:t>‹#›</a:t>
            </a:fld>
            <a:endParaRPr lang="en-US" altLang="en-US"/>
          </a:p>
        </p:txBody>
      </p:sp>
    </p:spTree>
    <p:extLst>
      <p:ext uri="{BB962C8B-B14F-4D97-AF65-F5344CB8AC3E}">
        <p14:creationId xmlns:p14="http://schemas.microsoft.com/office/powerpoint/2010/main" val="2894100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25B7C765-D203-455E-8344-E866913F638B}" type="datetimeFigureOut">
              <a:rPr lang="en-US"/>
              <a:pPr>
                <a:defRPr/>
              </a:pPr>
              <a:t>5/20/2022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Arial" panose="020B0604020202020204" pitchFamily="34" charset="0"/>
              </a:defRPr>
            </a:lvl1pPr>
          </a:lstStyle>
          <a:p>
            <a:pPr>
              <a:defRPr/>
            </a:pPr>
            <a:fld id="{51B6CC47-C2E3-46F2-9EBE-E8E6DDDD5E58}" type="slidenum">
              <a:rPr lang="en-US" altLang="en-US"/>
              <a:pPr>
                <a:defRPr/>
              </a:pPr>
              <a:t>‹#›</a:t>
            </a:fld>
            <a:endParaRPr lang="en-US" altLang="en-US"/>
          </a:p>
        </p:txBody>
      </p:sp>
    </p:spTree>
    <p:extLst>
      <p:ext uri="{BB962C8B-B14F-4D97-AF65-F5344CB8AC3E}">
        <p14:creationId xmlns:p14="http://schemas.microsoft.com/office/powerpoint/2010/main" val="1247112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9E94DCB8-D9A3-492F-8299-04902BA002B3}" type="datetimeFigureOut">
              <a:rPr lang="en-US"/>
              <a:pPr>
                <a:defRPr/>
              </a:pPr>
              <a:t>5/20/2022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Arial" panose="020B0604020202020204" pitchFamily="34" charset="0"/>
              </a:defRPr>
            </a:lvl1pPr>
          </a:lstStyle>
          <a:p>
            <a:pPr>
              <a:defRPr/>
            </a:pPr>
            <a:fld id="{5B3F459E-46C3-47ED-8F33-020CFC943312}" type="slidenum">
              <a:rPr lang="en-US" altLang="en-US"/>
              <a:pPr>
                <a:defRPr/>
              </a:pPr>
              <a:t>‹#›</a:t>
            </a:fld>
            <a:endParaRPr lang="en-US" altLang="en-US"/>
          </a:p>
        </p:txBody>
      </p:sp>
    </p:spTree>
    <p:extLst>
      <p:ext uri="{BB962C8B-B14F-4D97-AF65-F5344CB8AC3E}">
        <p14:creationId xmlns:p14="http://schemas.microsoft.com/office/powerpoint/2010/main" val="2313407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22C729FB-EA20-40C3-A511-488E30214477}" type="datetimeFigureOut">
              <a:rPr lang="en-US"/>
              <a:pPr>
                <a:defRPr/>
              </a:pPr>
              <a:t>5/20/2022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Arial" panose="020B0604020202020204" pitchFamily="34" charset="0"/>
              </a:defRPr>
            </a:lvl1pPr>
          </a:lstStyle>
          <a:p>
            <a:pPr>
              <a:defRPr/>
            </a:pPr>
            <a:fld id="{BE854AB4-634E-472E-983C-0A0336D4E12A}" type="slidenum">
              <a:rPr lang="en-US" altLang="en-US"/>
              <a:pPr>
                <a:defRPr/>
              </a:pPr>
              <a:t>‹#›</a:t>
            </a:fld>
            <a:endParaRPr lang="en-US" altLang="en-US"/>
          </a:p>
        </p:txBody>
      </p:sp>
    </p:spTree>
    <p:extLst>
      <p:ext uri="{BB962C8B-B14F-4D97-AF65-F5344CB8AC3E}">
        <p14:creationId xmlns:p14="http://schemas.microsoft.com/office/powerpoint/2010/main" val="3967837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4B9B4BD3-AD58-4433-9F31-6ABE4614F19D}" type="datetimeFigureOut">
              <a:rPr lang="en-US"/>
              <a:pPr>
                <a:defRPr/>
              </a:pPr>
              <a:t>5/20/2022</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9" name="Slide Number Placeholder 8"/>
          <p:cNvSpPr>
            <a:spLocks noGrp="1"/>
          </p:cNvSpPr>
          <p:nvPr>
            <p:ph type="sldNum" sz="quarter" idx="12"/>
          </p:nvPr>
        </p:nvSpPr>
        <p:spPr/>
        <p:txBody>
          <a:bodyPr/>
          <a:lstStyle>
            <a:lvl1pPr>
              <a:defRPr smtClean="0">
                <a:latin typeface="Arial" panose="020B0604020202020204" pitchFamily="34" charset="0"/>
              </a:defRPr>
            </a:lvl1pPr>
          </a:lstStyle>
          <a:p>
            <a:pPr>
              <a:defRPr/>
            </a:pPr>
            <a:fld id="{6ECDCB81-E89F-4E05-9FB8-6589A6CC4EF8}" type="slidenum">
              <a:rPr lang="en-US" altLang="en-US"/>
              <a:pPr>
                <a:defRPr/>
              </a:pPr>
              <a:t>‹#›</a:t>
            </a:fld>
            <a:endParaRPr lang="en-US" altLang="en-US"/>
          </a:p>
        </p:txBody>
      </p:sp>
    </p:spTree>
    <p:extLst>
      <p:ext uri="{BB962C8B-B14F-4D97-AF65-F5344CB8AC3E}">
        <p14:creationId xmlns:p14="http://schemas.microsoft.com/office/powerpoint/2010/main" val="2404381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C694EE5D-228F-470E-9969-8990AD060DBD}" type="datetimeFigureOut">
              <a:rPr lang="en-US"/>
              <a:pPr>
                <a:defRPr/>
              </a:pPr>
              <a:t>5/20/2022</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5" name="Slide Number Placeholder 4"/>
          <p:cNvSpPr>
            <a:spLocks noGrp="1"/>
          </p:cNvSpPr>
          <p:nvPr>
            <p:ph type="sldNum" sz="quarter" idx="12"/>
          </p:nvPr>
        </p:nvSpPr>
        <p:spPr/>
        <p:txBody>
          <a:bodyPr/>
          <a:lstStyle>
            <a:lvl1pPr>
              <a:defRPr smtClean="0">
                <a:latin typeface="Arial" panose="020B0604020202020204" pitchFamily="34" charset="0"/>
              </a:defRPr>
            </a:lvl1pPr>
          </a:lstStyle>
          <a:p>
            <a:pPr>
              <a:defRPr/>
            </a:pPr>
            <a:fld id="{D4191F56-35E6-4081-8A15-6DCFAC9A4132}" type="slidenum">
              <a:rPr lang="en-US" altLang="en-US"/>
              <a:pPr>
                <a:defRPr/>
              </a:pPr>
              <a:t>‹#›</a:t>
            </a:fld>
            <a:endParaRPr lang="en-US" altLang="en-US"/>
          </a:p>
        </p:txBody>
      </p:sp>
    </p:spTree>
    <p:extLst>
      <p:ext uri="{BB962C8B-B14F-4D97-AF65-F5344CB8AC3E}">
        <p14:creationId xmlns:p14="http://schemas.microsoft.com/office/powerpoint/2010/main" val="3016885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567CC87B-2ED3-44DE-A59A-3CEEB7069288}" type="datetimeFigureOut">
              <a:rPr lang="en-US"/>
              <a:pPr>
                <a:defRPr/>
              </a:pPr>
              <a:t>5/20/2022</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atin typeface="Arial" panose="020B0604020202020204" pitchFamily="34" charset="0"/>
              </a:defRPr>
            </a:lvl1pPr>
          </a:lstStyle>
          <a:p>
            <a:pPr>
              <a:defRPr/>
            </a:pPr>
            <a:fld id="{4423F29E-305B-4EE6-98A3-1FCACAE10339}" type="slidenum">
              <a:rPr lang="en-US" altLang="en-US"/>
              <a:pPr>
                <a:defRPr/>
              </a:pPr>
              <a:t>‹#›</a:t>
            </a:fld>
            <a:endParaRPr lang="en-US" altLang="en-US"/>
          </a:p>
        </p:txBody>
      </p:sp>
    </p:spTree>
    <p:extLst>
      <p:ext uri="{BB962C8B-B14F-4D97-AF65-F5344CB8AC3E}">
        <p14:creationId xmlns:p14="http://schemas.microsoft.com/office/powerpoint/2010/main" val="34190540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4FA6C569-E705-4912-BE1A-6E478433BBEF}" type="datetimeFigureOut">
              <a:rPr lang="en-US"/>
              <a:pPr>
                <a:defRPr/>
              </a:pPr>
              <a:t>5/20/2022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Arial" panose="020B0604020202020204" pitchFamily="34" charset="0"/>
              </a:defRPr>
            </a:lvl1pPr>
          </a:lstStyle>
          <a:p>
            <a:pPr>
              <a:defRPr/>
            </a:pPr>
            <a:fld id="{483156BE-3AAB-49E9-BB8E-A7C941C9087F}" type="slidenum">
              <a:rPr lang="en-US" altLang="en-US"/>
              <a:pPr>
                <a:defRPr/>
              </a:pPr>
              <a:t>‹#›</a:t>
            </a:fld>
            <a:endParaRPr lang="en-US" altLang="en-US"/>
          </a:p>
        </p:txBody>
      </p:sp>
    </p:spTree>
    <p:extLst>
      <p:ext uri="{BB962C8B-B14F-4D97-AF65-F5344CB8AC3E}">
        <p14:creationId xmlns:p14="http://schemas.microsoft.com/office/powerpoint/2010/main" val="3809876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D4FDDA66-B29C-4CE4-AF8C-2D90A6B6BC21}" type="datetimeFigureOut">
              <a:rPr lang="en-US"/>
              <a:pPr>
                <a:defRPr/>
              </a:pPr>
              <a:t>5/20/2022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atin typeface="Arial" panose="020B0604020202020204" pitchFamily="34" charset="0"/>
              </a:defRPr>
            </a:lvl1pPr>
          </a:lstStyle>
          <a:p>
            <a:pPr>
              <a:defRPr/>
            </a:pPr>
            <a:fld id="{7EC045E7-0309-4E73-A1D4-762A8E44B52F}" type="slidenum">
              <a:rPr lang="en-US" altLang="en-US"/>
              <a:pPr>
                <a:defRPr/>
              </a:pPr>
              <a:t>‹#›</a:t>
            </a:fld>
            <a:endParaRPr lang="en-US" altLang="en-US"/>
          </a:p>
        </p:txBody>
      </p:sp>
    </p:spTree>
    <p:extLst>
      <p:ext uri="{BB962C8B-B14F-4D97-AF65-F5344CB8AC3E}">
        <p14:creationId xmlns:p14="http://schemas.microsoft.com/office/powerpoint/2010/main" val="4564671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6C01C82E-3ED8-4963-846C-0516B1FB79DF}" type="datetimeFigureOut">
              <a:rPr lang="en-US"/>
              <a:pPr>
                <a:defRPr/>
              </a:pPr>
              <a:t>5/20/2022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Arial" panose="020B0604020202020204" pitchFamily="34" charset="0"/>
              </a:defRPr>
            </a:lvl1pPr>
          </a:lstStyle>
          <a:p>
            <a:pPr>
              <a:defRPr/>
            </a:pPr>
            <a:fld id="{F7904687-3D46-4157-B7CE-785CC135A981}" type="slidenum">
              <a:rPr lang="en-US" altLang="en-US"/>
              <a:pPr>
                <a:defRPr/>
              </a:pPr>
              <a:t>‹#›</a:t>
            </a:fld>
            <a:endParaRPr lang="en-US" altLang="en-US"/>
          </a:p>
        </p:txBody>
      </p:sp>
    </p:spTree>
    <p:extLst>
      <p:ext uri="{BB962C8B-B14F-4D97-AF65-F5344CB8AC3E}">
        <p14:creationId xmlns:p14="http://schemas.microsoft.com/office/powerpoint/2010/main" val="30704994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charset="0"/>
                <a:cs typeface="Arial" charset="0"/>
              </a:defRPr>
            </a:lvl1pPr>
          </a:lstStyle>
          <a:p>
            <a:pPr>
              <a:defRPr/>
            </a:pPr>
            <a:fld id="{F59CE82E-503C-4EC5-BC38-3CA5F1F61335}" type="datetimeFigureOut">
              <a:rPr lang="en-US"/>
              <a:pPr>
                <a:defRPr/>
              </a:pPr>
              <a:t>5/20/2022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atin typeface="Arial" panose="020B0604020202020204" pitchFamily="34" charset="0"/>
              </a:defRPr>
            </a:lvl1pPr>
          </a:lstStyle>
          <a:p>
            <a:pPr>
              <a:defRPr/>
            </a:pPr>
            <a:fld id="{4AE90FB7-D490-426B-93FD-6423AD3898AB}" type="slidenum">
              <a:rPr lang="en-US" altLang="en-US"/>
              <a:pPr>
                <a:defRPr/>
              </a:pPr>
              <a:t>‹#›</a:t>
            </a:fld>
            <a:endParaRPr lang="en-US" altLang="en-US"/>
          </a:p>
        </p:txBody>
      </p:sp>
    </p:spTree>
    <p:extLst>
      <p:ext uri="{BB962C8B-B14F-4D97-AF65-F5344CB8AC3E}">
        <p14:creationId xmlns:p14="http://schemas.microsoft.com/office/powerpoint/2010/main" val="2828347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Calibri"/>
                <a:cs typeface="+mn-cs"/>
              </a:defRPr>
            </a:lvl1pPr>
          </a:lstStyle>
          <a:p>
            <a:pPr>
              <a:defRPr/>
            </a:pPr>
            <a:fld id="{A00C07D7-F6E1-4086-A97D-1E40DE87C99C}" type="datetimeFigureOut">
              <a:rPr lang="en-US"/>
              <a:pPr>
                <a:defRPr/>
              </a:pPr>
              <a:t>5/20/2022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Calibri"/>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973F044-0868-490E-92FE-214246992E22}" type="slidenum">
              <a:rPr lang="en-US" altLang="en-US"/>
              <a:pPr>
                <a:defRPr/>
              </a:pPr>
              <a:t>‹#›</a:t>
            </a:fld>
            <a:endParaRPr lang="en-US" altLang="en-US"/>
          </a:p>
        </p:txBody>
      </p:sp>
    </p:spTree>
    <p:extLst>
      <p:ext uri="{BB962C8B-B14F-4D97-AF65-F5344CB8AC3E}">
        <p14:creationId xmlns:p14="http://schemas.microsoft.com/office/powerpoint/2010/main" val="19170620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p:txBody>
          <a:bodyPr/>
          <a:lstStyle/>
          <a:p>
            <a:pPr algn="ctr"/>
            <a:endParaRPr lang="en-US" sz="4200" b="1" dirty="0" smtClean="0">
              <a:solidFill>
                <a:srgbClr val="7030A0"/>
              </a:solidFill>
            </a:endParaRPr>
          </a:p>
          <a:p>
            <a:pPr algn="ctr"/>
            <a:endParaRPr lang="en-US" sz="4400" b="1" dirty="0" smtClean="0">
              <a:solidFill>
                <a:schemeClr val="tx2"/>
              </a:solidFill>
              <a:latin typeface="Arial" panose="020B0604020202020204" pitchFamily="34" charset="0"/>
              <a:cs typeface="Arial" panose="020B0604020202020204" pitchFamily="34" charset="0"/>
            </a:endParaRPr>
          </a:p>
          <a:p>
            <a:pPr algn="ctr">
              <a:buFont typeface="Arial" panose="020B0604020202020204" pitchFamily="34" charset="0"/>
              <a:buNone/>
            </a:pPr>
            <a:r>
              <a:rPr lang="en-US" sz="4400" b="1" dirty="0" smtClean="0">
                <a:solidFill>
                  <a:schemeClr val="tx2"/>
                </a:solidFill>
                <a:latin typeface="Arial" panose="020B0604020202020204" pitchFamily="34" charset="0"/>
                <a:cs typeface="Arial" panose="020B0604020202020204" pitchFamily="34" charset="0"/>
              </a:rPr>
              <a:t> ANTIBIOTICS</a:t>
            </a:r>
          </a:p>
          <a:p>
            <a:pPr algn="ctr">
              <a:buFont typeface="Arial" panose="020B0604020202020204" pitchFamily="34" charset="0"/>
              <a:buNone/>
            </a:pPr>
            <a:endParaRPr lang="en-US" sz="4400" b="1" dirty="0">
              <a:solidFill>
                <a:schemeClr val="tx2"/>
              </a:solidFill>
              <a:latin typeface="Arial" panose="020B0604020202020204" pitchFamily="34" charset="0"/>
              <a:cs typeface="Arial" panose="020B0604020202020204" pitchFamily="34" charset="0"/>
            </a:endParaRPr>
          </a:p>
          <a:p>
            <a:pPr algn="ctr">
              <a:buFont typeface="Arial" panose="020B0604020202020204" pitchFamily="34" charset="0"/>
              <a:buNone/>
            </a:pPr>
            <a:r>
              <a:rPr lang="en-US" sz="4400" b="1" dirty="0" smtClean="0">
                <a:solidFill>
                  <a:schemeClr val="tx2"/>
                </a:solidFill>
                <a:latin typeface="Arial" panose="020B0604020202020204" pitchFamily="34" charset="0"/>
                <a:cs typeface="Arial" panose="020B0604020202020204" pitchFamily="34" charset="0"/>
              </a:rPr>
              <a:t>HUYE CAMPUS 2022</a:t>
            </a:r>
          </a:p>
        </p:txBody>
      </p:sp>
    </p:spTree>
    <p:extLst>
      <p:ext uri="{BB962C8B-B14F-4D97-AF65-F5344CB8AC3E}">
        <p14:creationId xmlns:p14="http://schemas.microsoft.com/office/powerpoint/2010/main" val="20991808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ANTIBIOTICS AND BACTERIA</a:t>
            </a:r>
          </a:p>
        </p:txBody>
      </p:sp>
      <p:sp>
        <p:nvSpPr>
          <p:cNvPr id="3584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Bacteria can invade the human body through many routes</a:t>
            </a:r>
          </a:p>
          <a:p>
            <a:r>
              <a:rPr lang="en-US" dirty="0" smtClean="0">
                <a:latin typeface="Arial" panose="020B0604020202020204" pitchFamily="34" charset="0"/>
                <a:cs typeface="Arial" panose="020B0604020202020204" pitchFamily="34" charset="0"/>
              </a:rPr>
              <a:t>The goal of antibiotic therapy is to </a:t>
            </a:r>
            <a:r>
              <a:rPr lang="en-US" b="1" dirty="0" smtClean="0">
                <a:latin typeface="Arial" panose="020B0604020202020204" pitchFamily="34" charset="0"/>
                <a:cs typeface="Arial" panose="020B0604020202020204" pitchFamily="34" charset="0"/>
              </a:rPr>
              <a:t>decrease the population </a:t>
            </a:r>
            <a:r>
              <a:rPr lang="en-US" dirty="0" smtClean="0">
                <a:latin typeface="Arial" panose="020B0604020202020204" pitchFamily="34" charset="0"/>
                <a:cs typeface="Arial" panose="020B0604020202020204" pitchFamily="34" charset="0"/>
              </a:rPr>
              <a:t>of invading bacteria to a point at which the human immune system can effectively deal with the invader</a:t>
            </a:r>
          </a:p>
          <a:p>
            <a:endParaRPr lang="en-US" dirty="0" smtClean="0"/>
          </a:p>
        </p:txBody>
      </p:sp>
    </p:spTree>
    <p:extLst>
      <p:ext uri="{BB962C8B-B14F-4D97-AF65-F5344CB8AC3E}">
        <p14:creationId xmlns:p14="http://schemas.microsoft.com/office/powerpoint/2010/main" val="189014073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err="1" smtClean="0"/>
              <a:t>Monobactam</a:t>
            </a:r>
            <a:r>
              <a:rPr lang="en-US" b="1" dirty="0" smtClean="0"/>
              <a:t> : </a:t>
            </a:r>
            <a:r>
              <a:rPr lang="pt-BR" dirty="0" smtClean="0">
                <a:solidFill>
                  <a:srgbClr val="C00000"/>
                </a:solidFill>
              </a:rPr>
              <a:t>aztreonam</a:t>
            </a:r>
            <a:r>
              <a:rPr lang="pt-BR" dirty="0" smtClean="0"/>
              <a:t> (</a:t>
            </a:r>
            <a:r>
              <a:rPr lang="pt-BR" i="1" dirty="0" smtClean="0"/>
              <a:t>Azactam)</a:t>
            </a:r>
            <a:endParaRPr lang="en-US" dirty="0"/>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defRPr/>
            </a:pPr>
            <a:r>
              <a:rPr lang="en-US" b="1" dirty="0" err="1" smtClean="0"/>
              <a:t>Monobactam</a:t>
            </a:r>
            <a:r>
              <a:rPr lang="en-US" b="1" dirty="0" smtClean="0"/>
              <a:t> </a:t>
            </a:r>
            <a:r>
              <a:rPr lang="pt-BR" dirty="0" smtClean="0"/>
              <a:t>aztreonam (</a:t>
            </a:r>
            <a:r>
              <a:rPr lang="pt-BR" i="1" dirty="0" smtClean="0"/>
              <a:t>Azactam) Adult: 500 mg–1 g q8–12h IM or IV; reduce </a:t>
            </a:r>
            <a:r>
              <a:rPr lang="en-US" dirty="0" smtClean="0"/>
              <a:t>dose in renal and hepatic impairment</a:t>
            </a:r>
          </a:p>
          <a:p>
            <a:pPr eaLnBrk="1" fontAlgn="auto" hangingPunct="1">
              <a:spcAft>
                <a:spcPts val="0"/>
              </a:spcAft>
              <a:defRPr/>
            </a:pPr>
            <a:r>
              <a:rPr lang="en-US" dirty="0" smtClean="0"/>
              <a:t>Pediatric: 30 mg/kg IM or IV q6–8h</a:t>
            </a:r>
          </a:p>
          <a:p>
            <a:pPr eaLnBrk="1" fontAlgn="auto" hangingPunct="1">
              <a:spcAft>
                <a:spcPts val="0"/>
              </a:spcAft>
              <a:defRPr/>
            </a:pPr>
            <a:r>
              <a:rPr lang="en-US" dirty="0" smtClean="0"/>
              <a:t>Treatment of </a:t>
            </a:r>
            <a:r>
              <a:rPr lang="en-US" dirty="0" smtClean="0">
                <a:solidFill>
                  <a:srgbClr val="FF0000"/>
                </a:solidFill>
              </a:rPr>
              <a:t>gram-negative rods </a:t>
            </a:r>
            <a:r>
              <a:rPr lang="en-US" dirty="0" err="1" smtClean="0"/>
              <a:t>enterobacterial</a:t>
            </a:r>
            <a:r>
              <a:rPr lang="en-US" dirty="0" smtClean="0"/>
              <a:t> infections who may be allergic to </a:t>
            </a:r>
            <a:r>
              <a:rPr lang="en-US" dirty="0" err="1" smtClean="0"/>
              <a:t>penicillins</a:t>
            </a:r>
            <a:r>
              <a:rPr lang="en-US" dirty="0" smtClean="0"/>
              <a:t> or </a:t>
            </a:r>
            <a:r>
              <a:rPr lang="en-US" dirty="0" err="1" smtClean="0"/>
              <a:t>cephalosporins</a:t>
            </a:r>
            <a:endParaRPr lang="en-US" dirty="0" smtClean="0"/>
          </a:p>
          <a:p>
            <a:pPr eaLnBrk="1" fontAlgn="auto" hangingPunct="1">
              <a:spcAft>
                <a:spcPts val="0"/>
              </a:spcAft>
              <a:defRPr/>
            </a:pPr>
            <a:r>
              <a:rPr lang="en-GB" dirty="0" smtClean="0"/>
              <a:t>it resembles aminoglycosides </a:t>
            </a:r>
            <a:r>
              <a:rPr lang="en-GB" dirty="0"/>
              <a:t>in its spectrum of activity.</a:t>
            </a:r>
            <a:endParaRPr lang="en-US" dirty="0" smtClean="0"/>
          </a:p>
          <a:p>
            <a:pPr eaLnBrk="1" fontAlgn="auto" hangingPunct="1">
              <a:spcAft>
                <a:spcPts val="0"/>
              </a:spcAft>
              <a:defRPr/>
            </a:pPr>
            <a:endParaRPr lang="en-US" dirty="0"/>
          </a:p>
        </p:txBody>
      </p:sp>
    </p:spTree>
    <p:extLst>
      <p:ext uri="{BB962C8B-B14F-4D97-AF65-F5344CB8AC3E}">
        <p14:creationId xmlns:p14="http://schemas.microsoft.com/office/powerpoint/2010/main" val="363523971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1"/>
          <p:cNvSpPr>
            <a:spLocks noGrp="1"/>
          </p:cNvSpPr>
          <p:nvPr>
            <p:ph type="title"/>
          </p:nvPr>
        </p:nvSpPr>
        <p:spPr/>
        <p:txBody>
          <a:bodyPr/>
          <a:lstStyle/>
          <a:p>
            <a:pPr eaLnBrk="1" hangingPunct="1"/>
            <a:r>
              <a:rPr lang="en-US" altLang="en-US" b="1" i="1" smtClean="0"/>
              <a:t>MACROLIDES</a:t>
            </a:r>
            <a:endParaRPr lang="en-US" altLang="en-US" smtClean="0"/>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defRPr/>
            </a:pPr>
            <a:r>
              <a:rPr lang="en-US" dirty="0" smtClean="0"/>
              <a:t>The </a:t>
            </a:r>
            <a:r>
              <a:rPr lang="en-US" dirty="0" err="1" smtClean="0"/>
              <a:t>macrolides</a:t>
            </a:r>
            <a:r>
              <a:rPr lang="en-US" dirty="0" smtClean="0"/>
              <a:t>  are antibiotics that interfere with protein synthesis in susceptible bacteria. Macrolides include :</a:t>
            </a:r>
          </a:p>
          <a:p>
            <a:pPr eaLnBrk="1" fontAlgn="auto" hangingPunct="1">
              <a:spcAft>
                <a:spcPts val="0"/>
              </a:spcAft>
              <a:defRPr/>
            </a:pPr>
            <a:r>
              <a:rPr lang="en-US" dirty="0" smtClean="0">
                <a:solidFill>
                  <a:srgbClr val="C00000"/>
                </a:solidFill>
              </a:rPr>
              <a:t>erythromycin,</a:t>
            </a:r>
          </a:p>
          <a:p>
            <a:pPr eaLnBrk="1" fontAlgn="auto" hangingPunct="1">
              <a:spcAft>
                <a:spcPts val="0"/>
              </a:spcAft>
              <a:defRPr/>
            </a:pPr>
            <a:r>
              <a:rPr lang="en-US" dirty="0" smtClean="0">
                <a:solidFill>
                  <a:srgbClr val="C00000"/>
                </a:solidFill>
              </a:rPr>
              <a:t>azithromycin</a:t>
            </a:r>
            <a:r>
              <a:rPr lang="en-US" dirty="0" smtClean="0"/>
              <a:t> (</a:t>
            </a:r>
            <a:r>
              <a:rPr lang="en-US" i="1" dirty="0" smtClean="0"/>
              <a:t>Zithromax), </a:t>
            </a:r>
          </a:p>
          <a:p>
            <a:pPr eaLnBrk="1" fontAlgn="auto" hangingPunct="1">
              <a:spcAft>
                <a:spcPts val="0"/>
              </a:spcAft>
              <a:defRPr/>
            </a:pPr>
            <a:r>
              <a:rPr lang="en-US" i="1" dirty="0" smtClean="0">
                <a:solidFill>
                  <a:srgbClr val="C00000"/>
                </a:solidFill>
              </a:rPr>
              <a:t>clarithromycin </a:t>
            </a:r>
            <a:r>
              <a:rPr lang="en-US" i="1" dirty="0" smtClean="0"/>
              <a:t>(</a:t>
            </a:r>
            <a:r>
              <a:rPr lang="en-US" i="1" dirty="0" err="1" smtClean="0"/>
              <a:t>Biaxin</a:t>
            </a:r>
            <a:r>
              <a:rPr lang="en-US" i="1" dirty="0" smtClean="0"/>
              <a:t>), and </a:t>
            </a:r>
            <a:r>
              <a:rPr lang="en-US" dirty="0" err="1" smtClean="0"/>
              <a:t>dirithromycin</a:t>
            </a:r>
            <a:r>
              <a:rPr lang="en-US" dirty="0" smtClean="0"/>
              <a:t> (</a:t>
            </a:r>
            <a:r>
              <a:rPr lang="en-US" i="1" dirty="0" err="1" smtClean="0"/>
              <a:t>Dynabac</a:t>
            </a:r>
            <a:r>
              <a:rPr lang="en-US" i="1" dirty="0" smtClean="0"/>
              <a:t>).</a:t>
            </a:r>
          </a:p>
          <a:p>
            <a:pPr eaLnBrk="1" fontAlgn="auto" hangingPunct="1">
              <a:spcAft>
                <a:spcPts val="0"/>
              </a:spcAft>
              <a:buFont typeface="Wingdings" pitchFamily="2" charset="2"/>
              <a:buChar char="ü"/>
              <a:defRPr/>
            </a:pPr>
            <a:r>
              <a:rPr lang="en-US" i="1" dirty="0" smtClean="0">
                <a:solidFill>
                  <a:srgbClr val="FF0000"/>
                </a:solidFill>
              </a:rPr>
              <a:t>To</a:t>
            </a:r>
            <a:r>
              <a:rPr lang="en-US" i="1" dirty="0" smtClean="0"/>
              <a:t> </a:t>
            </a:r>
            <a:r>
              <a:rPr lang="en-US" i="1" u="sng" dirty="0" smtClean="0">
                <a:solidFill>
                  <a:srgbClr val="FF0000"/>
                </a:solidFill>
              </a:rPr>
              <a:t>treat gram </a:t>
            </a:r>
            <a:r>
              <a:rPr lang="en-US" i="1" u="sng" dirty="0">
                <a:solidFill>
                  <a:srgbClr val="FF0000"/>
                </a:solidFill>
              </a:rPr>
              <a:t>positive </a:t>
            </a:r>
            <a:r>
              <a:rPr lang="en-US" i="1" u="sng" dirty="0" err="1" smtClean="0">
                <a:solidFill>
                  <a:srgbClr val="FF0000"/>
                </a:solidFill>
              </a:rPr>
              <a:t>bacteria</a:t>
            </a:r>
            <a:r>
              <a:rPr lang="en-US" i="1" dirty="0" err="1" smtClean="0"/>
              <a:t>:eg.streptococci</a:t>
            </a:r>
            <a:r>
              <a:rPr lang="en-US" i="1" dirty="0"/>
              <a:t>, </a:t>
            </a:r>
            <a:r>
              <a:rPr lang="en-US" i="1" dirty="0" err="1" smtClean="0"/>
              <a:t>staphylococci,pneumococci</a:t>
            </a:r>
            <a:r>
              <a:rPr lang="en-US" i="1" dirty="0" smtClean="0"/>
              <a:t>…(</a:t>
            </a:r>
            <a:r>
              <a:rPr lang="en-US" i="1" dirty="0" err="1" smtClean="0"/>
              <a:t>eg.erythromycin</a:t>
            </a:r>
            <a:r>
              <a:rPr lang="en-US" i="1" dirty="0" smtClean="0"/>
              <a:t>)</a:t>
            </a:r>
          </a:p>
          <a:p>
            <a:pPr eaLnBrk="1" fontAlgn="auto" hangingPunct="1">
              <a:spcAft>
                <a:spcPts val="0"/>
              </a:spcAft>
              <a:buFont typeface="Wingdings" pitchFamily="2" charset="2"/>
              <a:buChar char="ü"/>
              <a:defRPr/>
            </a:pPr>
            <a:r>
              <a:rPr lang="en-US" i="1" dirty="0" smtClean="0"/>
              <a:t>			and may treat,</a:t>
            </a:r>
          </a:p>
          <a:p>
            <a:pPr eaLnBrk="1" fontAlgn="auto" hangingPunct="1">
              <a:spcAft>
                <a:spcPts val="0"/>
              </a:spcAft>
              <a:buFont typeface="Wingdings" pitchFamily="2" charset="2"/>
              <a:buChar char="ü"/>
              <a:defRPr/>
            </a:pPr>
            <a:r>
              <a:rPr lang="en-US" dirty="0" smtClean="0"/>
              <a:t>Gram-negative  </a:t>
            </a:r>
            <a:r>
              <a:rPr lang="en-US" dirty="0"/>
              <a:t>such as Neisseria species,</a:t>
            </a:r>
          </a:p>
          <a:p>
            <a:pPr marL="0" indent="0" eaLnBrk="1" fontAlgn="auto" hangingPunct="1">
              <a:spcAft>
                <a:spcPts val="0"/>
              </a:spcAft>
              <a:buFont typeface="Arial" panose="020B0604020202020204" pitchFamily="34" charset="0"/>
              <a:buNone/>
              <a:defRPr/>
            </a:pPr>
            <a:r>
              <a:rPr lang="en-US" dirty="0" err="1"/>
              <a:t>Bordetella</a:t>
            </a:r>
            <a:r>
              <a:rPr lang="en-US" dirty="0"/>
              <a:t> pertussis, </a:t>
            </a:r>
            <a:r>
              <a:rPr lang="en-US" dirty="0" err="1"/>
              <a:t>Treponema</a:t>
            </a:r>
            <a:r>
              <a:rPr lang="en-US" dirty="0"/>
              <a:t> </a:t>
            </a:r>
            <a:r>
              <a:rPr lang="en-US" dirty="0" err="1" smtClean="0"/>
              <a:t>pallidum</a:t>
            </a:r>
            <a:r>
              <a:rPr lang="en-US" dirty="0" smtClean="0"/>
              <a:t>.</a:t>
            </a:r>
          </a:p>
          <a:p>
            <a:pPr marL="0" indent="0" eaLnBrk="1" fontAlgn="auto" hangingPunct="1">
              <a:spcAft>
                <a:spcPts val="0"/>
              </a:spcAft>
              <a:buFont typeface="Arial" panose="020B0604020202020204" pitchFamily="34" charset="0"/>
              <a:buNone/>
              <a:defRPr/>
            </a:pPr>
            <a:r>
              <a:rPr lang="en-GB" dirty="0" smtClean="0"/>
              <a:t>NOTE: Clarithromycin </a:t>
            </a:r>
            <a:r>
              <a:rPr lang="en-GB" dirty="0"/>
              <a:t>and azithromycin are semisynthetic derivatives of erythromycin</a:t>
            </a:r>
            <a:endParaRPr lang="en-US" dirty="0"/>
          </a:p>
        </p:txBody>
      </p:sp>
    </p:spTree>
    <p:extLst>
      <p:ext uri="{BB962C8B-B14F-4D97-AF65-F5344CB8AC3E}">
        <p14:creationId xmlns:p14="http://schemas.microsoft.com/office/powerpoint/2010/main" val="329068232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a:solidFill>
                  <a:prstClr val="black"/>
                </a:solidFill>
                <a:ea typeface="+mn-ea"/>
                <a:cs typeface="+mn-cs"/>
              </a:rPr>
              <a:t>Macrolides</a:t>
            </a:r>
            <a:endParaRPr lang="en-US" b="1" dirty="0"/>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anose="020B0604020202020204" pitchFamily="34" charset="0"/>
              <a:buNone/>
              <a:defRPr/>
            </a:pPr>
            <a:r>
              <a:rPr lang="en-US" dirty="0" smtClean="0"/>
              <a:t>Macrolides are in a class of older antibiotics that can be </a:t>
            </a:r>
            <a:r>
              <a:rPr lang="en-US" dirty="0" smtClean="0">
                <a:solidFill>
                  <a:srgbClr val="00B050"/>
                </a:solidFill>
              </a:rPr>
              <a:t>bactericidal or bacteriostatic</a:t>
            </a:r>
            <a:r>
              <a:rPr lang="en-US" dirty="0" smtClean="0"/>
              <a:t>. </a:t>
            </a:r>
          </a:p>
          <a:p>
            <a:pPr eaLnBrk="1" fontAlgn="auto" hangingPunct="1">
              <a:spcAft>
                <a:spcPts val="0"/>
              </a:spcAft>
              <a:buFont typeface="Arial" panose="020B0604020202020204" pitchFamily="34" charset="0"/>
              <a:buNone/>
              <a:defRPr/>
            </a:pPr>
            <a:r>
              <a:rPr lang="en-US" dirty="0" smtClean="0"/>
              <a:t>They are used to treat upper respiratory infections (URIs) and UTIs, and are often used when patients are allergic to penicillin.</a:t>
            </a:r>
          </a:p>
          <a:p>
            <a:pPr eaLnBrk="1" fontAlgn="auto" hangingPunct="1">
              <a:spcAft>
                <a:spcPts val="0"/>
              </a:spcAft>
              <a:buFont typeface="Arial" panose="020B0604020202020204" pitchFamily="34" charset="0"/>
              <a:buNone/>
              <a:defRPr/>
            </a:pPr>
            <a:r>
              <a:rPr lang="en-GB" dirty="0">
                <a:solidFill>
                  <a:srgbClr val="FF0000"/>
                </a:solidFill>
              </a:rPr>
              <a:t>Pharmacokinetics</a:t>
            </a:r>
            <a:r>
              <a:rPr lang="en-GB" dirty="0"/>
              <a:t>: Erythromycin base is destroyed by stomach acid and must be administered</a:t>
            </a:r>
          </a:p>
          <a:p>
            <a:pPr eaLnBrk="1" fontAlgn="auto" hangingPunct="1">
              <a:spcAft>
                <a:spcPts val="0"/>
              </a:spcAft>
              <a:buFont typeface="Arial" panose="020B0604020202020204" pitchFamily="34" charset="0"/>
              <a:buNone/>
              <a:defRPr/>
            </a:pPr>
            <a:r>
              <a:rPr lang="en-GB" dirty="0"/>
              <a:t>with enteric coating. Food interferes with absorption.</a:t>
            </a:r>
            <a:endParaRPr lang="en-US" dirty="0"/>
          </a:p>
        </p:txBody>
      </p:sp>
    </p:spTree>
    <p:extLst>
      <p:ext uri="{BB962C8B-B14F-4D97-AF65-F5344CB8AC3E}">
        <p14:creationId xmlns:p14="http://schemas.microsoft.com/office/powerpoint/2010/main" val="151795543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itle 1"/>
          <p:cNvSpPr>
            <a:spLocks noGrp="1"/>
          </p:cNvSpPr>
          <p:nvPr>
            <p:ph type="title"/>
          </p:nvPr>
        </p:nvSpPr>
        <p:spPr/>
        <p:txBody>
          <a:bodyPr/>
          <a:lstStyle/>
          <a:p>
            <a:pPr eaLnBrk="1" hangingPunct="1"/>
            <a:r>
              <a:rPr lang="en-GB" altLang="en-US" smtClean="0"/>
              <a:t>Macrolides: eg Erythromycin</a:t>
            </a:r>
          </a:p>
        </p:txBody>
      </p:sp>
      <p:sp>
        <p:nvSpPr>
          <p:cNvPr id="3" name="Content Placeholder 2"/>
          <p:cNvSpPr>
            <a:spLocks noGrp="1"/>
          </p:cNvSpPr>
          <p:nvPr>
            <p:ph idx="1"/>
          </p:nvPr>
        </p:nvSpPr>
        <p:spPr/>
        <p:txBody>
          <a:bodyPr rtlCol="0">
            <a:normAutofit fontScale="92500"/>
          </a:bodyPr>
          <a:lstStyle/>
          <a:p>
            <a:pPr eaLnBrk="1" fontAlgn="auto" hangingPunct="1">
              <a:lnSpc>
                <a:spcPct val="150000"/>
              </a:lnSpc>
              <a:spcAft>
                <a:spcPts val="0"/>
              </a:spcAft>
              <a:defRPr/>
            </a:pPr>
            <a:r>
              <a:rPr lang="en-GB" dirty="0"/>
              <a:t>Erythromycin is also useful as a</a:t>
            </a:r>
          </a:p>
          <a:p>
            <a:pPr eaLnBrk="1" fontAlgn="auto" hangingPunct="1">
              <a:lnSpc>
                <a:spcPct val="150000"/>
              </a:lnSpc>
              <a:spcAft>
                <a:spcPts val="0"/>
              </a:spcAft>
              <a:defRPr/>
            </a:pPr>
            <a:r>
              <a:rPr lang="en-GB" dirty="0"/>
              <a:t>penicillin substitute in </a:t>
            </a:r>
            <a:r>
              <a:rPr lang="en-GB" dirty="0">
                <a:solidFill>
                  <a:srgbClr val="FF0000"/>
                </a:solidFill>
              </a:rPr>
              <a:t>penicillin-allergic individuals </a:t>
            </a:r>
            <a:r>
              <a:rPr lang="en-GB" dirty="0"/>
              <a:t>with infections caused by </a:t>
            </a:r>
            <a:r>
              <a:rPr lang="en-GB" dirty="0" smtClean="0"/>
              <a:t>staphylococci, streptococci</a:t>
            </a:r>
            <a:r>
              <a:rPr lang="en-GB" dirty="0"/>
              <a:t>, or pneumococci</a:t>
            </a:r>
            <a:r>
              <a:rPr lang="en-GB" dirty="0" smtClean="0"/>
              <a:t>.</a:t>
            </a:r>
          </a:p>
          <a:p>
            <a:pPr eaLnBrk="1" fontAlgn="auto" hangingPunct="1">
              <a:lnSpc>
                <a:spcPct val="150000"/>
              </a:lnSpc>
              <a:spcAft>
                <a:spcPts val="0"/>
              </a:spcAft>
              <a:defRPr/>
            </a:pPr>
            <a:r>
              <a:rPr lang="en-GB" u="sng" dirty="0">
                <a:solidFill>
                  <a:srgbClr val="FF0000"/>
                </a:solidFill>
              </a:rPr>
              <a:t>Clindamycin </a:t>
            </a:r>
            <a:r>
              <a:rPr lang="en-GB" dirty="0"/>
              <a:t>is used for the treatment of severe anaerobic infection caused </a:t>
            </a:r>
            <a:r>
              <a:rPr lang="en-GB" dirty="0" smtClean="0"/>
              <a:t>by </a:t>
            </a:r>
            <a:r>
              <a:rPr lang="en-GB" dirty="0" err="1" smtClean="0"/>
              <a:t>Bacteroides</a:t>
            </a:r>
            <a:r>
              <a:rPr lang="en-GB" dirty="0"/>
              <a:t>.</a:t>
            </a:r>
          </a:p>
        </p:txBody>
      </p:sp>
    </p:spTree>
    <p:extLst>
      <p:ext uri="{BB962C8B-B14F-4D97-AF65-F5344CB8AC3E}">
        <p14:creationId xmlns:p14="http://schemas.microsoft.com/office/powerpoint/2010/main" val="225334907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ANTIBIOTICS</a:t>
            </a:r>
            <a:endParaRPr lang="en-US" dirty="0"/>
          </a:p>
        </p:txBody>
      </p:sp>
      <p:sp>
        <p:nvSpPr>
          <p:cNvPr id="3" name="Content Placeholder 2"/>
          <p:cNvSpPr>
            <a:spLocks noGrp="1"/>
          </p:cNvSpPr>
          <p:nvPr>
            <p:ph idx="1"/>
          </p:nvPr>
        </p:nvSpPr>
        <p:spPr/>
        <p:txBody>
          <a:bodyPr/>
          <a:lstStyle/>
          <a:p>
            <a:r>
              <a:rPr lang="en-US" b="1" dirty="0" err="1" smtClean="0"/>
              <a:t>Nitrofurantoin</a:t>
            </a:r>
            <a:endParaRPr lang="en-US" b="1" dirty="0" smtClean="0"/>
          </a:p>
          <a:p>
            <a:pPr marL="0" indent="0">
              <a:buNone/>
            </a:pPr>
            <a:r>
              <a:rPr lang="en-US" dirty="0" smtClean="0">
                <a:solidFill>
                  <a:srgbClr val="FF0000"/>
                </a:solidFill>
              </a:rPr>
              <a:t>Brand </a:t>
            </a:r>
            <a:r>
              <a:rPr lang="en-US" dirty="0" err="1" smtClean="0">
                <a:solidFill>
                  <a:srgbClr val="FF0000"/>
                </a:solidFill>
              </a:rPr>
              <a:t>names:</a:t>
            </a:r>
            <a:r>
              <a:rPr lang="en-US" dirty="0" err="1" smtClean="0"/>
              <a:t>Furadantin</a:t>
            </a:r>
            <a:r>
              <a:rPr lang="en-US" baseline="30000" dirty="0" err="1" smtClean="0"/>
              <a:t>®</a:t>
            </a:r>
            <a:r>
              <a:rPr lang="en-US" dirty="0" err="1" smtClean="0"/>
              <a:t>Tablets</a:t>
            </a:r>
            <a:r>
              <a:rPr lang="en-US" dirty="0" smtClean="0"/>
              <a:t> </a:t>
            </a:r>
            <a:r>
              <a:rPr lang="en-US" dirty="0" err="1" smtClean="0"/>
              <a:t>Furadantin</a:t>
            </a:r>
            <a:r>
              <a:rPr lang="en-US" baseline="30000" dirty="0"/>
              <a:t>®</a:t>
            </a:r>
            <a:r>
              <a:rPr lang="en-US" dirty="0"/>
              <a:t> Oral </a:t>
            </a:r>
            <a:r>
              <a:rPr lang="en-US" dirty="0" smtClean="0"/>
              <a:t>suspension,</a:t>
            </a:r>
            <a:r>
              <a:rPr lang="en-US" dirty="0" err="1" smtClean="0"/>
              <a:t>Furalan</a:t>
            </a:r>
            <a:r>
              <a:rPr lang="en-US" baseline="30000" dirty="0" smtClean="0"/>
              <a:t>®</a:t>
            </a:r>
            <a:r>
              <a:rPr lang="en-US" dirty="0"/>
              <a:t>,</a:t>
            </a:r>
            <a:r>
              <a:rPr lang="en-US" dirty="0" err="1" smtClean="0"/>
              <a:t>Macrobid</a:t>
            </a:r>
            <a:r>
              <a:rPr lang="en-US" baseline="30000" dirty="0"/>
              <a:t>®</a:t>
            </a:r>
            <a:endParaRPr lang="en-US" dirty="0"/>
          </a:p>
          <a:p>
            <a:pPr marL="0" indent="0">
              <a:buNone/>
            </a:pPr>
            <a:r>
              <a:rPr lang="en-US" dirty="0" smtClean="0"/>
              <a:t> or </a:t>
            </a:r>
            <a:r>
              <a:rPr lang="en-US" dirty="0" err="1" smtClean="0"/>
              <a:t>Macrodantin</a:t>
            </a:r>
            <a:r>
              <a:rPr lang="en-US" baseline="30000" dirty="0" smtClean="0"/>
              <a:t>®</a:t>
            </a:r>
          </a:p>
          <a:p>
            <a:pPr marL="0" indent="0">
              <a:buNone/>
            </a:pPr>
            <a:r>
              <a:rPr lang="en-US" dirty="0" err="1"/>
              <a:t>Nitrofurantoin</a:t>
            </a:r>
            <a:r>
              <a:rPr lang="en-US" dirty="0"/>
              <a:t> is used to treat urinary tract infections.</a:t>
            </a:r>
          </a:p>
          <a:p>
            <a:endParaRPr lang="en-US" dirty="0"/>
          </a:p>
        </p:txBody>
      </p:sp>
    </p:spTree>
    <p:extLst>
      <p:ext uri="{BB962C8B-B14F-4D97-AF65-F5344CB8AC3E}">
        <p14:creationId xmlns:p14="http://schemas.microsoft.com/office/powerpoint/2010/main" val="234652269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Presumed side effects that limit the use of this antibiotic</a:t>
            </a:r>
            <a:endParaRPr lang="en-US" dirty="0"/>
          </a:p>
        </p:txBody>
      </p:sp>
      <p:sp>
        <p:nvSpPr>
          <p:cNvPr id="3" name="Content Placeholder 2"/>
          <p:cNvSpPr>
            <a:spLocks noGrp="1"/>
          </p:cNvSpPr>
          <p:nvPr>
            <p:ph idx="1"/>
          </p:nvPr>
        </p:nvSpPr>
        <p:spPr>
          <a:xfrm>
            <a:off x="78377" y="1397726"/>
            <a:ext cx="8913223" cy="5231674"/>
          </a:xfrm>
        </p:spPr>
        <p:txBody>
          <a:bodyPr/>
          <a:lstStyle/>
          <a:p>
            <a:r>
              <a:rPr lang="en-US" sz="2400" b="1" dirty="0" err="1"/>
              <a:t>Nitrofurantoin</a:t>
            </a:r>
            <a:r>
              <a:rPr lang="en-US" sz="2400" b="1" dirty="0"/>
              <a:t> may cause side </a:t>
            </a:r>
            <a:r>
              <a:rPr lang="en-US" sz="2400" b="1" dirty="0" err="1" smtClean="0"/>
              <a:t>effects:</a:t>
            </a:r>
            <a:r>
              <a:rPr lang="en-US" sz="2400" dirty="0" err="1" smtClean="0"/>
              <a:t>nausea,vomiting,loss</a:t>
            </a:r>
            <a:r>
              <a:rPr lang="en-US" sz="2400" dirty="0" smtClean="0"/>
              <a:t> </a:t>
            </a:r>
            <a:r>
              <a:rPr lang="en-US" sz="2400" dirty="0"/>
              <a:t>of </a:t>
            </a:r>
            <a:r>
              <a:rPr lang="en-US" sz="2400" dirty="0" err="1" smtClean="0"/>
              <a:t>appetite,heartburn</a:t>
            </a:r>
            <a:r>
              <a:rPr lang="en-US" sz="2400" dirty="0" smtClean="0"/>
              <a:t> </a:t>
            </a:r>
            <a:r>
              <a:rPr lang="en-US" sz="2400" dirty="0"/>
              <a:t>or </a:t>
            </a:r>
            <a:r>
              <a:rPr lang="en-US" sz="2400" dirty="0" err="1" smtClean="0"/>
              <a:t>gas,hair</a:t>
            </a:r>
            <a:r>
              <a:rPr lang="en-US" sz="2400" dirty="0" smtClean="0"/>
              <a:t> </a:t>
            </a:r>
            <a:r>
              <a:rPr lang="en-US" sz="2400" dirty="0" err="1" smtClean="0"/>
              <a:t>loss,headache</a:t>
            </a:r>
            <a:endParaRPr lang="en-US" sz="2400" dirty="0"/>
          </a:p>
          <a:p>
            <a:r>
              <a:rPr lang="en-US" sz="2400" b="1" dirty="0"/>
              <a:t>Some side effects can be </a:t>
            </a:r>
            <a:r>
              <a:rPr lang="en-US" sz="2400" b="1" dirty="0" smtClean="0"/>
              <a:t>serious: </a:t>
            </a:r>
            <a:r>
              <a:rPr lang="en-US" sz="2400" dirty="0" err="1" smtClean="0"/>
              <a:t>Rash,hives,difficulty</a:t>
            </a:r>
            <a:r>
              <a:rPr lang="en-US" sz="2400" dirty="0" smtClean="0"/>
              <a:t> </a:t>
            </a:r>
            <a:r>
              <a:rPr lang="en-US" sz="2400" dirty="0"/>
              <a:t>breathing or </a:t>
            </a:r>
            <a:r>
              <a:rPr lang="en-US" sz="2400" dirty="0" err="1" smtClean="0"/>
              <a:t>swallowing,swelling</a:t>
            </a:r>
            <a:r>
              <a:rPr lang="en-US" sz="2400" dirty="0" smtClean="0"/>
              <a:t> </a:t>
            </a:r>
            <a:r>
              <a:rPr lang="en-US" sz="2400" dirty="0"/>
              <a:t>of the eyes, face, mouth, lips, tongue, or </a:t>
            </a:r>
            <a:r>
              <a:rPr lang="en-US" sz="2400" dirty="0" err="1" smtClean="0"/>
              <a:t>throat,fever</a:t>
            </a:r>
            <a:r>
              <a:rPr lang="en-US" sz="2400" dirty="0" smtClean="0"/>
              <a:t> </a:t>
            </a:r>
            <a:r>
              <a:rPr lang="en-US" sz="2400" dirty="0"/>
              <a:t>or </a:t>
            </a:r>
            <a:r>
              <a:rPr lang="en-US" sz="2400" dirty="0" err="1" smtClean="0"/>
              <a:t>chills,chest</a:t>
            </a:r>
            <a:r>
              <a:rPr lang="en-US" sz="2400" dirty="0" smtClean="0"/>
              <a:t> </a:t>
            </a:r>
            <a:r>
              <a:rPr lang="en-US" sz="2400" dirty="0" err="1" smtClean="0"/>
              <a:t>pain,persistent</a:t>
            </a:r>
            <a:r>
              <a:rPr lang="en-US" sz="2400" dirty="0" smtClean="0"/>
              <a:t> </a:t>
            </a:r>
            <a:r>
              <a:rPr lang="en-US" sz="2400" dirty="0" err="1" smtClean="0"/>
              <a:t>cough,numbness</a:t>
            </a:r>
            <a:r>
              <a:rPr lang="en-US" sz="2400" dirty="0"/>
              <a:t>, tingling, or pinprick sensation in the fingers and </a:t>
            </a:r>
            <a:r>
              <a:rPr lang="en-US" sz="2400" dirty="0" err="1" smtClean="0"/>
              <a:t>toes,muscle</a:t>
            </a:r>
            <a:r>
              <a:rPr lang="en-US" sz="2400" dirty="0" smtClean="0"/>
              <a:t> </a:t>
            </a:r>
            <a:r>
              <a:rPr lang="en-US" sz="2400" dirty="0" err="1" smtClean="0"/>
              <a:t>weakness,yellowing</a:t>
            </a:r>
            <a:r>
              <a:rPr lang="en-US" sz="2400" dirty="0" smtClean="0"/>
              <a:t> </a:t>
            </a:r>
            <a:r>
              <a:rPr lang="en-US" sz="2400" dirty="0"/>
              <a:t>of the skin or eyes, dark urine, loss of appetite, fatigue, or pain or discomfort in right upper stomach </a:t>
            </a:r>
            <a:r>
              <a:rPr lang="en-US" sz="2400" dirty="0" err="1" smtClean="0"/>
              <a:t>area,confusion,dizziness,paleness,severe</a:t>
            </a:r>
            <a:r>
              <a:rPr lang="en-US" sz="2400" dirty="0" smtClean="0"/>
              <a:t> </a:t>
            </a:r>
            <a:r>
              <a:rPr lang="en-US" sz="2400" dirty="0"/>
              <a:t>diarrhea (watery or bloody stools) that may occur with or without fever and stomach cramps (may occur up to 2 months or more after </a:t>
            </a:r>
            <a:r>
              <a:rPr lang="en-US" sz="2400" dirty="0" smtClean="0"/>
              <a:t>treatment),eye </a:t>
            </a:r>
            <a:r>
              <a:rPr lang="en-US" sz="2400" dirty="0"/>
              <a:t>pain or vision changes</a:t>
            </a:r>
          </a:p>
          <a:p>
            <a:pPr marL="0" indent="0">
              <a:buNone/>
            </a:pPr>
            <a:r>
              <a:rPr lang="en-US" sz="2400" dirty="0"/>
              <a:t/>
            </a:r>
            <a:br>
              <a:rPr lang="en-US" sz="2400" dirty="0"/>
            </a:br>
            <a:endParaRPr lang="en-US" sz="2400" dirty="0"/>
          </a:p>
        </p:txBody>
      </p:sp>
    </p:spTree>
    <p:extLst>
      <p:ext uri="{BB962C8B-B14F-4D97-AF65-F5344CB8AC3E}">
        <p14:creationId xmlns:p14="http://schemas.microsoft.com/office/powerpoint/2010/main" val="260246128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457200"/>
            <a:ext cx="8934450" cy="304800"/>
          </a:xfrm>
        </p:spPr>
        <p:txBody>
          <a:bodyPr rtlCol="0">
            <a:normAutofit fontScale="90000"/>
          </a:bodyPr>
          <a:lstStyle/>
          <a:p>
            <a:pPr fontAlgn="auto">
              <a:spcAft>
                <a:spcPts val="0"/>
              </a:spcAft>
              <a:defRPr/>
            </a:pPr>
            <a:r>
              <a:rPr lang="en-US" sz="4000" b="1" smtClean="0">
                <a:solidFill>
                  <a:schemeClr val="tx2"/>
                </a:solidFill>
              </a:rPr>
              <a:t>General-Adverse effects of antimicrobials</a:t>
            </a:r>
            <a:br>
              <a:rPr lang="en-US" sz="4000" b="1" smtClean="0">
                <a:solidFill>
                  <a:schemeClr val="tx2"/>
                </a:solidFill>
              </a:rPr>
            </a:br>
            <a:endParaRPr lang="en-US" sz="4000" b="1" smtClean="0">
              <a:solidFill>
                <a:schemeClr val="tx2"/>
              </a:solidFill>
            </a:endParaRPr>
          </a:p>
        </p:txBody>
      </p:sp>
      <p:sp>
        <p:nvSpPr>
          <p:cNvPr id="69635" name="TextBox 2"/>
          <p:cNvSpPr txBox="1">
            <a:spLocks noChangeArrowheads="1"/>
          </p:cNvSpPr>
          <p:nvPr/>
        </p:nvSpPr>
        <p:spPr bwMode="auto">
          <a:xfrm>
            <a:off x="0" y="533400"/>
            <a:ext cx="9144000" cy="587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a:defRPr>
                <a:solidFill>
                  <a:schemeClr val="tx1"/>
                </a:solidFill>
                <a:latin typeface="Calibri" pitchFamily="34" charset="0"/>
              </a:defRPr>
            </a:lvl2pPr>
            <a:lvl3pPr>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charset="0"/>
              <a:buChar char="•"/>
            </a:pPr>
            <a:r>
              <a:rPr lang="en-US" sz="3600" b="1" dirty="0"/>
              <a:t>Hypersensitivity reaction- </a:t>
            </a:r>
          </a:p>
          <a:p>
            <a:pPr lvl="1">
              <a:buFont typeface="Arial" charset="0"/>
              <a:buChar char="•"/>
            </a:pPr>
            <a:r>
              <a:rPr lang="en-US" sz="2800" dirty="0" err="1"/>
              <a:t>Penicllins</a:t>
            </a:r>
            <a:r>
              <a:rPr lang="en-US" sz="2800" dirty="0"/>
              <a:t>, </a:t>
            </a:r>
            <a:r>
              <a:rPr lang="en-US" sz="2800" dirty="0" err="1"/>
              <a:t>Sulphonamides</a:t>
            </a:r>
            <a:r>
              <a:rPr lang="en-US" sz="2800" dirty="0"/>
              <a:t>, </a:t>
            </a:r>
            <a:r>
              <a:rPr lang="en-US" sz="2800" dirty="0" err="1"/>
              <a:t>Fluoroquinolones</a:t>
            </a:r>
            <a:r>
              <a:rPr lang="en-US" sz="2800" dirty="0"/>
              <a:t>, </a:t>
            </a:r>
            <a:r>
              <a:rPr lang="en-US" sz="2800" dirty="0" err="1"/>
              <a:t>Tetracyclines</a:t>
            </a:r>
            <a:r>
              <a:rPr lang="en-US" sz="2800" dirty="0"/>
              <a:t>, </a:t>
            </a:r>
            <a:r>
              <a:rPr lang="en-US" sz="2800" dirty="0" err="1"/>
              <a:t>Nitrofurantoin</a:t>
            </a:r>
            <a:r>
              <a:rPr lang="en-US" sz="2800" dirty="0"/>
              <a:t> </a:t>
            </a:r>
          </a:p>
          <a:p>
            <a:pPr lvl="1">
              <a:buFont typeface="Arial" charset="0"/>
              <a:buChar char="•"/>
            </a:pPr>
            <a:r>
              <a:rPr lang="en-US" sz="2800" dirty="0"/>
              <a:t>Skin rashes , Angioedema, Bronchospasm</a:t>
            </a:r>
          </a:p>
          <a:p>
            <a:pPr lvl="1">
              <a:buFont typeface="Arial" charset="0"/>
              <a:buChar char="•"/>
            </a:pPr>
            <a:r>
              <a:rPr lang="en-US" sz="2800" dirty="0"/>
              <a:t>Anaphylaxis, </a:t>
            </a:r>
            <a:endParaRPr lang="en-US" sz="2000" dirty="0"/>
          </a:p>
          <a:p>
            <a:pPr lvl="1">
              <a:buFont typeface="Arial" charset="0"/>
              <a:buChar char="•"/>
            </a:pPr>
            <a:r>
              <a:rPr lang="en-US" sz="3600" dirty="0"/>
              <a:t>Management with </a:t>
            </a:r>
            <a:r>
              <a:rPr lang="en-US" sz="3600" b="1" dirty="0"/>
              <a:t>OASIS</a:t>
            </a:r>
            <a:r>
              <a:rPr lang="en-US" sz="3600" dirty="0"/>
              <a:t> </a:t>
            </a:r>
          </a:p>
          <a:p>
            <a:pPr lvl="2">
              <a:buFont typeface="Arial" charset="0"/>
              <a:buChar char="•"/>
            </a:pPr>
            <a:r>
              <a:rPr lang="en-US" sz="3200" b="1" dirty="0"/>
              <a:t>O</a:t>
            </a:r>
            <a:r>
              <a:rPr lang="en-US" sz="3200" dirty="0"/>
              <a:t>xygen, </a:t>
            </a:r>
          </a:p>
          <a:p>
            <a:pPr lvl="2">
              <a:buFont typeface="Arial" charset="0"/>
              <a:buChar char="•"/>
            </a:pPr>
            <a:r>
              <a:rPr lang="en-US" sz="3200" b="1" dirty="0"/>
              <a:t>A</a:t>
            </a:r>
            <a:r>
              <a:rPr lang="en-US" sz="3200" dirty="0"/>
              <a:t>drenaline </a:t>
            </a:r>
            <a:r>
              <a:rPr lang="en-US" sz="2800" dirty="0"/>
              <a:t>{Physiological antagonist of histamine}</a:t>
            </a:r>
            <a:endParaRPr lang="en-US" sz="3200" dirty="0"/>
          </a:p>
          <a:p>
            <a:pPr lvl="2">
              <a:buFont typeface="Arial" charset="0"/>
              <a:buChar char="•"/>
            </a:pPr>
            <a:r>
              <a:rPr lang="en-US" sz="3200" b="1" dirty="0" err="1"/>
              <a:t>A</a:t>
            </a:r>
            <a:r>
              <a:rPr lang="en-US" sz="3200" dirty="0" err="1"/>
              <a:t>ntihistaminics</a:t>
            </a:r>
            <a:endParaRPr lang="en-US" sz="3200" dirty="0"/>
          </a:p>
          <a:p>
            <a:pPr lvl="2">
              <a:buFont typeface="Arial" charset="0"/>
              <a:buChar char="•"/>
            </a:pPr>
            <a:r>
              <a:rPr lang="en-US" sz="3200" b="1" dirty="0" smtClean="0"/>
              <a:t>S</a:t>
            </a:r>
            <a:r>
              <a:rPr lang="en-US" sz="3200" dirty="0" smtClean="0"/>
              <a:t>teroid(Hydrocortisone), </a:t>
            </a:r>
            <a:endParaRPr lang="en-US" sz="3200" dirty="0"/>
          </a:p>
          <a:p>
            <a:pPr lvl="2">
              <a:buFont typeface="Arial" charset="0"/>
              <a:buChar char="•"/>
            </a:pPr>
            <a:r>
              <a:rPr lang="en-US" sz="3200" b="1" dirty="0"/>
              <a:t>I</a:t>
            </a:r>
            <a:r>
              <a:rPr lang="en-US" sz="3200" dirty="0"/>
              <a:t>V </a:t>
            </a:r>
            <a:r>
              <a:rPr lang="en-US" sz="3200" dirty="0" smtClean="0"/>
              <a:t>fluids(normal saline 0.9%)</a:t>
            </a:r>
            <a:endParaRPr lang="en-US" sz="3200" dirty="0"/>
          </a:p>
          <a:p>
            <a:pPr lvl="2">
              <a:buFont typeface="Arial" charset="0"/>
              <a:buChar char="•"/>
            </a:pPr>
            <a:r>
              <a:rPr lang="en-US" sz="3200" b="1" dirty="0"/>
              <a:t>S</a:t>
            </a:r>
            <a:r>
              <a:rPr lang="en-US" sz="3200" dirty="0"/>
              <a:t>upportive</a:t>
            </a:r>
            <a:r>
              <a:rPr lang="en-US" sz="2400" dirty="0"/>
              <a:t>,</a:t>
            </a:r>
          </a:p>
        </p:txBody>
      </p:sp>
    </p:spTree>
    <p:extLst>
      <p:ext uri="{BB962C8B-B14F-4D97-AF65-F5344CB8AC3E}">
        <p14:creationId xmlns:p14="http://schemas.microsoft.com/office/powerpoint/2010/main" val="1471681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box(in)">
                                      <p:cBhvr>
                                        <p:cTn id="7" dur="500"/>
                                        <p:tgtEl>
                                          <p:spTgt spid="696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box(in)">
                                      <p:cBhvr>
                                        <p:cTn id="12" dur="500"/>
                                        <p:tgtEl>
                                          <p:spTgt spid="696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box(in)">
                                      <p:cBhvr>
                                        <p:cTn id="17" dur="500"/>
                                        <p:tgtEl>
                                          <p:spTgt spid="696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box(in)">
                                      <p:cBhvr>
                                        <p:cTn id="22" dur="500"/>
                                        <p:tgtEl>
                                          <p:spTgt spid="696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animEffect transition="in" filter="box(in)">
                                      <p:cBhvr>
                                        <p:cTn id="27" dur="500"/>
                                        <p:tgtEl>
                                          <p:spTgt spid="6963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69635">
                                            <p:txEl>
                                              <p:pRg st="5" end="5"/>
                                            </p:txEl>
                                          </p:spTgt>
                                        </p:tgtEl>
                                        <p:attrNameLst>
                                          <p:attrName>style.visibility</p:attrName>
                                        </p:attrNameLst>
                                      </p:cBhvr>
                                      <p:to>
                                        <p:strVal val="visible"/>
                                      </p:to>
                                    </p:set>
                                    <p:animEffect transition="in" filter="box(in)">
                                      <p:cBhvr>
                                        <p:cTn id="32" dur="500"/>
                                        <p:tgtEl>
                                          <p:spTgt spid="6963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69635">
                                            <p:txEl>
                                              <p:pRg st="6" end="6"/>
                                            </p:txEl>
                                          </p:spTgt>
                                        </p:tgtEl>
                                        <p:attrNameLst>
                                          <p:attrName>style.visibility</p:attrName>
                                        </p:attrNameLst>
                                      </p:cBhvr>
                                      <p:to>
                                        <p:strVal val="visible"/>
                                      </p:to>
                                    </p:set>
                                    <p:animEffect transition="in" filter="box(in)">
                                      <p:cBhvr>
                                        <p:cTn id="37" dur="500"/>
                                        <p:tgtEl>
                                          <p:spTgt spid="6963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69635">
                                            <p:txEl>
                                              <p:pRg st="7" end="7"/>
                                            </p:txEl>
                                          </p:spTgt>
                                        </p:tgtEl>
                                        <p:attrNameLst>
                                          <p:attrName>style.visibility</p:attrName>
                                        </p:attrNameLst>
                                      </p:cBhvr>
                                      <p:to>
                                        <p:strVal val="visible"/>
                                      </p:to>
                                    </p:set>
                                    <p:animEffect transition="in" filter="box(in)">
                                      <p:cBhvr>
                                        <p:cTn id="42" dur="500"/>
                                        <p:tgtEl>
                                          <p:spTgt spid="6963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nodeType="clickEffect">
                                  <p:stCondLst>
                                    <p:cond delay="0"/>
                                  </p:stCondLst>
                                  <p:childTnLst>
                                    <p:set>
                                      <p:cBhvr>
                                        <p:cTn id="46" dur="1" fill="hold">
                                          <p:stCondLst>
                                            <p:cond delay="0"/>
                                          </p:stCondLst>
                                        </p:cTn>
                                        <p:tgtEl>
                                          <p:spTgt spid="69635">
                                            <p:txEl>
                                              <p:pRg st="8" end="8"/>
                                            </p:txEl>
                                          </p:spTgt>
                                        </p:tgtEl>
                                        <p:attrNameLst>
                                          <p:attrName>style.visibility</p:attrName>
                                        </p:attrNameLst>
                                      </p:cBhvr>
                                      <p:to>
                                        <p:strVal val="visible"/>
                                      </p:to>
                                    </p:set>
                                    <p:animEffect transition="in" filter="box(in)">
                                      <p:cBhvr>
                                        <p:cTn id="47" dur="500"/>
                                        <p:tgtEl>
                                          <p:spTgt spid="69635">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69635">
                                            <p:txEl>
                                              <p:pRg st="9" end="9"/>
                                            </p:txEl>
                                          </p:spTgt>
                                        </p:tgtEl>
                                        <p:attrNameLst>
                                          <p:attrName>style.visibility</p:attrName>
                                        </p:attrNameLst>
                                      </p:cBhvr>
                                      <p:to>
                                        <p:strVal val="visible"/>
                                      </p:to>
                                    </p:set>
                                    <p:animEffect transition="in" filter="box(in)">
                                      <p:cBhvr>
                                        <p:cTn id="52" dur="500"/>
                                        <p:tgtEl>
                                          <p:spTgt spid="69635">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69635">
                                            <p:txEl>
                                              <p:pRg st="10" end="10"/>
                                            </p:txEl>
                                          </p:spTgt>
                                        </p:tgtEl>
                                        <p:attrNameLst>
                                          <p:attrName>style.visibility</p:attrName>
                                        </p:attrNameLst>
                                      </p:cBhvr>
                                      <p:to>
                                        <p:strVal val="visible"/>
                                      </p:to>
                                    </p:set>
                                    <p:animEffect transition="in" filter="box(in)">
                                      <p:cBhvr>
                                        <p:cTn id="57" dur="500"/>
                                        <p:tgtEl>
                                          <p:spTgt spid="6963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401638"/>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4000" b="1">
                <a:latin typeface="Calibri" pitchFamily="34" charset="0"/>
              </a:rPr>
              <a:t>Gastrointestinal symptoms- </a:t>
            </a:r>
            <a:endParaRPr lang="en-US" sz="3200" b="1">
              <a:latin typeface="Calibri" pitchFamily="34" charset="0"/>
            </a:endParaRPr>
          </a:p>
          <a:p>
            <a:pPr lvl="1">
              <a:buFont typeface="Arial" charset="0"/>
              <a:buChar char="•"/>
            </a:pPr>
            <a:r>
              <a:rPr lang="en-US" sz="3200">
                <a:latin typeface="Calibri" pitchFamily="34" charset="0"/>
              </a:rPr>
              <a:t>Nausea, </a:t>
            </a:r>
          </a:p>
          <a:p>
            <a:pPr lvl="1">
              <a:buFont typeface="Arial" charset="0"/>
              <a:buChar char="•"/>
            </a:pPr>
            <a:r>
              <a:rPr lang="en-US" sz="3200">
                <a:latin typeface="Calibri" pitchFamily="34" charset="0"/>
              </a:rPr>
              <a:t>Gastric irritation,</a:t>
            </a:r>
          </a:p>
          <a:p>
            <a:pPr lvl="1">
              <a:buFont typeface="Arial" charset="0"/>
              <a:buChar char="•"/>
            </a:pPr>
            <a:r>
              <a:rPr lang="en-US" sz="3200">
                <a:latin typeface="Calibri" pitchFamily="34" charset="0"/>
              </a:rPr>
              <a:t>Anorexia, </a:t>
            </a:r>
          </a:p>
          <a:p>
            <a:pPr lvl="1">
              <a:buFont typeface="Arial" charset="0"/>
              <a:buChar char="•"/>
            </a:pPr>
            <a:r>
              <a:rPr lang="en-US" sz="3200">
                <a:latin typeface="Calibri" pitchFamily="34" charset="0"/>
              </a:rPr>
              <a:t>Flatulence, indigestion, </a:t>
            </a:r>
          </a:p>
          <a:p>
            <a:pPr lvl="1">
              <a:buFont typeface="Arial" charset="0"/>
              <a:buChar char="•"/>
            </a:pPr>
            <a:r>
              <a:rPr lang="en-US" sz="3200">
                <a:latin typeface="Calibri" pitchFamily="34" charset="0"/>
              </a:rPr>
              <a:t>Altered GI motility, </a:t>
            </a:r>
          </a:p>
          <a:p>
            <a:pPr lvl="1">
              <a:buFont typeface="Arial" charset="0"/>
              <a:buChar char="•"/>
            </a:pPr>
            <a:r>
              <a:rPr lang="en-US" sz="3200">
                <a:latin typeface="Calibri" pitchFamily="34" charset="0"/>
              </a:rPr>
              <a:t>Mouth ulcers, Glossititis, Stomatitis, Chelitis</a:t>
            </a:r>
          </a:p>
          <a:p>
            <a:pPr lvl="1">
              <a:buFont typeface="Arial" charset="0"/>
              <a:buChar char="•"/>
            </a:pPr>
            <a:r>
              <a:rPr lang="en-US" sz="3200">
                <a:latin typeface="Calibri" pitchFamily="34" charset="0"/>
              </a:rPr>
              <a:t>Esophagitis,</a:t>
            </a:r>
          </a:p>
          <a:p>
            <a:pPr lvl="1">
              <a:buFont typeface="Arial" charset="0"/>
              <a:buChar char="•"/>
            </a:pPr>
            <a:r>
              <a:rPr lang="en-US" sz="3200">
                <a:latin typeface="Calibri" pitchFamily="34" charset="0"/>
              </a:rPr>
              <a:t>Mal-absorption syndrome</a:t>
            </a:r>
          </a:p>
          <a:p>
            <a:pPr lvl="2">
              <a:buFont typeface="Arial" charset="0"/>
              <a:buChar char="•"/>
            </a:pPr>
            <a:r>
              <a:rPr lang="en-US" sz="3200" b="1">
                <a:solidFill>
                  <a:srgbClr val="00B050"/>
                </a:solidFill>
                <a:latin typeface="Calibri" pitchFamily="34" charset="0"/>
              </a:rPr>
              <a:t>Tetracyclines, Quinolones, Ampicilline, Metronidazole</a:t>
            </a:r>
          </a:p>
        </p:txBody>
      </p:sp>
    </p:spTree>
    <p:extLst>
      <p:ext uri="{BB962C8B-B14F-4D97-AF65-F5344CB8AC3E}">
        <p14:creationId xmlns:p14="http://schemas.microsoft.com/office/powerpoint/2010/main" val="717347570"/>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0" y="0"/>
            <a:ext cx="9144000" cy="1143000"/>
          </a:xfrm>
        </p:spPr>
        <p:txBody>
          <a:bodyPr lIns="92075" tIns="46038" rIns="92075" bIns="46038" rtlCol="0">
            <a:noAutofit/>
          </a:bodyPr>
          <a:lstStyle/>
          <a:p>
            <a:pPr fontAlgn="auto">
              <a:spcAft>
                <a:spcPts val="0"/>
              </a:spcAft>
              <a:defRPr/>
            </a:pPr>
            <a:r>
              <a:rPr lang="en-US" sz="7200" b="1" dirty="0" err="1" smtClean="0">
                <a:solidFill>
                  <a:schemeClr val="tx2">
                    <a:lumMod val="60000"/>
                    <a:lumOff val="40000"/>
                  </a:schemeClr>
                </a:solidFill>
              </a:rPr>
              <a:t>Superinfections</a:t>
            </a:r>
            <a:r>
              <a:rPr lang="en-US" sz="7200" b="1" dirty="0" smtClean="0">
                <a:solidFill>
                  <a:schemeClr val="tx2">
                    <a:lumMod val="60000"/>
                    <a:lumOff val="40000"/>
                  </a:schemeClr>
                </a:solidFill>
              </a:rPr>
              <a:t>  </a:t>
            </a:r>
            <a:endParaRPr lang="en-US" sz="7200" b="1" dirty="0">
              <a:solidFill>
                <a:schemeClr val="tx2">
                  <a:lumMod val="60000"/>
                  <a:lumOff val="40000"/>
                </a:schemeClr>
              </a:solidFill>
            </a:endParaRPr>
          </a:p>
        </p:txBody>
      </p:sp>
      <p:sp>
        <p:nvSpPr>
          <p:cNvPr id="169987" name="Rectangle 3"/>
          <p:cNvSpPr>
            <a:spLocks noGrp="1" noChangeArrowheads="1"/>
          </p:cNvSpPr>
          <p:nvPr>
            <p:ph idx="1"/>
          </p:nvPr>
        </p:nvSpPr>
        <p:spPr>
          <a:xfrm>
            <a:off x="0" y="1066800"/>
            <a:ext cx="9144000" cy="5791200"/>
          </a:xfrm>
        </p:spPr>
        <p:txBody>
          <a:bodyPr rtlCol="0">
            <a:normAutofit fontScale="92500" lnSpcReduction="20000"/>
          </a:bodyPr>
          <a:lstStyle/>
          <a:p>
            <a:pPr marL="609600" indent="-609600" fontAlgn="auto">
              <a:spcAft>
                <a:spcPts val="0"/>
              </a:spcAft>
              <a:buClr>
                <a:schemeClr val="tx2"/>
              </a:buClr>
              <a:buFont typeface="Arial" pitchFamily="34" charset="0"/>
              <a:buNone/>
              <a:defRPr/>
            </a:pPr>
            <a:r>
              <a:rPr lang="en-US" dirty="0"/>
              <a:t>New infection</a:t>
            </a:r>
          </a:p>
          <a:p>
            <a:pPr marL="609600" indent="-609600" fontAlgn="auto">
              <a:spcAft>
                <a:spcPts val="0"/>
              </a:spcAft>
              <a:buClr>
                <a:schemeClr val="tx2"/>
              </a:buClr>
              <a:buFont typeface="Arial" pitchFamily="34" charset="0"/>
              <a:buChar char="•"/>
              <a:defRPr/>
            </a:pPr>
            <a:r>
              <a:rPr lang="en-US" dirty="0"/>
              <a:t>Most common organisms</a:t>
            </a:r>
          </a:p>
          <a:p>
            <a:pPr marL="1066800" lvl="1" indent="-609600" fontAlgn="auto">
              <a:spcAft>
                <a:spcPts val="0"/>
              </a:spcAft>
              <a:buClr>
                <a:schemeClr val="tx2"/>
              </a:buClr>
              <a:buFont typeface="Arial" pitchFamily="34" charset="0"/>
              <a:buChar char="•"/>
              <a:defRPr/>
            </a:pPr>
            <a:r>
              <a:rPr lang="en-US" i="1" dirty="0" smtClean="0"/>
              <a:t>Pseudomonas</a:t>
            </a:r>
            <a:endParaRPr lang="en-US" i="1" dirty="0"/>
          </a:p>
          <a:p>
            <a:pPr marL="1066800" lvl="1" indent="-609600" fontAlgn="auto">
              <a:spcAft>
                <a:spcPts val="0"/>
              </a:spcAft>
              <a:buClr>
                <a:schemeClr val="tx2"/>
              </a:buClr>
              <a:buFont typeface="Arial" pitchFamily="34" charset="0"/>
              <a:buChar char="•"/>
              <a:defRPr/>
            </a:pPr>
            <a:r>
              <a:rPr lang="en-US" i="1" dirty="0" smtClean="0"/>
              <a:t>Candida</a:t>
            </a:r>
          </a:p>
          <a:p>
            <a:pPr marL="1066800" lvl="1" indent="-609600" fontAlgn="auto">
              <a:spcAft>
                <a:spcPts val="0"/>
              </a:spcAft>
              <a:buClr>
                <a:schemeClr val="tx2"/>
              </a:buClr>
              <a:buFont typeface="Arial" pitchFamily="34" charset="0"/>
              <a:buChar char="•"/>
              <a:defRPr/>
            </a:pPr>
            <a:r>
              <a:rPr lang="en-US" i="1" dirty="0" smtClean="0"/>
              <a:t>Proteus</a:t>
            </a:r>
          </a:p>
          <a:p>
            <a:pPr marL="1066800" lvl="1" indent="-609600" fontAlgn="auto">
              <a:spcAft>
                <a:spcPts val="0"/>
              </a:spcAft>
              <a:buClr>
                <a:schemeClr val="tx2"/>
              </a:buClr>
              <a:buFont typeface="Arial" pitchFamily="34" charset="0"/>
              <a:buChar char="•"/>
              <a:defRPr/>
            </a:pPr>
            <a:r>
              <a:rPr lang="en-US" b="1" i="1" dirty="0" smtClean="0">
                <a:solidFill>
                  <a:srgbClr val="7030A0"/>
                </a:solidFill>
              </a:rPr>
              <a:t>Clostridium </a:t>
            </a:r>
            <a:r>
              <a:rPr lang="en-US" b="1" i="1" dirty="0" err="1" smtClean="0">
                <a:solidFill>
                  <a:srgbClr val="7030A0"/>
                </a:solidFill>
              </a:rPr>
              <a:t>difficle</a:t>
            </a:r>
            <a:r>
              <a:rPr lang="en-US" b="1" i="1" dirty="0" smtClean="0">
                <a:solidFill>
                  <a:srgbClr val="7030A0"/>
                </a:solidFill>
              </a:rPr>
              <a:t>- </a:t>
            </a:r>
            <a:r>
              <a:rPr lang="en-US" b="1" i="1" dirty="0" err="1" smtClean="0">
                <a:solidFill>
                  <a:srgbClr val="7030A0"/>
                </a:solidFill>
              </a:rPr>
              <a:t>Pseudomembranous</a:t>
            </a:r>
            <a:r>
              <a:rPr lang="en-US" b="1" i="1" dirty="0" smtClean="0">
                <a:solidFill>
                  <a:srgbClr val="7030A0"/>
                </a:solidFill>
              </a:rPr>
              <a:t> Colitis</a:t>
            </a:r>
          </a:p>
          <a:p>
            <a:pPr marL="609600" indent="-609600" fontAlgn="auto">
              <a:spcAft>
                <a:spcPts val="0"/>
              </a:spcAft>
              <a:buClr>
                <a:schemeClr val="tx2"/>
              </a:buClr>
              <a:buFont typeface="Arial" pitchFamily="34" charset="0"/>
              <a:buChar char="•"/>
              <a:defRPr/>
            </a:pPr>
            <a:r>
              <a:rPr lang="en-US" dirty="0" smtClean="0"/>
              <a:t>Due </a:t>
            </a:r>
            <a:r>
              <a:rPr lang="en-US" dirty="0"/>
              <a:t>to removal of inhibitory </a:t>
            </a:r>
            <a:r>
              <a:rPr lang="en-US" dirty="0" smtClean="0"/>
              <a:t>mechanisms (</a:t>
            </a:r>
            <a:r>
              <a:rPr lang="en-US" dirty="0" err="1" smtClean="0"/>
              <a:t>Bacteriocins</a:t>
            </a:r>
            <a:r>
              <a:rPr lang="en-US" dirty="0" smtClean="0"/>
              <a:t> and competition for nutrition)</a:t>
            </a:r>
          </a:p>
          <a:p>
            <a:pPr marL="1009650" lvl="1" indent="-609600" fontAlgn="auto">
              <a:spcAft>
                <a:spcPts val="0"/>
              </a:spcAft>
              <a:buClr>
                <a:schemeClr val="tx2"/>
              </a:buClr>
              <a:buFont typeface="Arial" pitchFamily="34" charset="0"/>
              <a:buChar char="–"/>
              <a:defRPr/>
            </a:pPr>
            <a:r>
              <a:rPr lang="en-US" dirty="0" smtClean="0"/>
              <a:t>Common </a:t>
            </a:r>
          </a:p>
          <a:p>
            <a:pPr marL="1409700" lvl="2" indent="-609600" fontAlgn="auto">
              <a:spcAft>
                <a:spcPts val="0"/>
              </a:spcAft>
              <a:buClr>
                <a:schemeClr val="tx2"/>
              </a:buClr>
              <a:buFont typeface="Arial" pitchFamily="34" charset="0"/>
              <a:buChar char="•"/>
              <a:defRPr/>
            </a:pPr>
            <a:r>
              <a:rPr lang="en-US" dirty="0" smtClean="0"/>
              <a:t> </a:t>
            </a:r>
            <a:r>
              <a:rPr lang="en-US" sz="3000" b="1" dirty="0" err="1" smtClean="0">
                <a:solidFill>
                  <a:srgbClr val="00B050"/>
                </a:solidFill>
              </a:rPr>
              <a:t>C</a:t>
            </a:r>
            <a:r>
              <a:rPr lang="en-US" sz="3000" b="1" dirty="0" err="1" smtClean="0"/>
              <a:t>lindamycin</a:t>
            </a:r>
            <a:r>
              <a:rPr lang="en-US" sz="3000" b="1" dirty="0" smtClean="0">
                <a:solidFill>
                  <a:srgbClr val="00B050"/>
                </a:solidFill>
              </a:rPr>
              <a:t>, </a:t>
            </a:r>
            <a:r>
              <a:rPr lang="en-US" sz="3000" b="1" dirty="0" err="1" smtClean="0">
                <a:solidFill>
                  <a:srgbClr val="00B050"/>
                </a:solidFill>
              </a:rPr>
              <a:t>C</a:t>
            </a:r>
            <a:r>
              <a:rPr lang="en-US" sz="3000" b="1" dirty="0" err="1" smtClean="0"/>
              <a:t>otrimoxazole</a:t>
            </a:r>
            <a:r>
              <a:rPr lang="en-US" sz="3000" b="1" dirty="0" smtClean="0">
                <a:solidFill>
                  <a:srgbClr val="00B050"/>
                </a:solidFill>
              </a:rPr>
              <a:t>, </a:t>
            </a:r>
            <a:r>
              <a:rPr lang="en-US" sz="3000" b="1" dirty="0" err="1" smtClean="0">
                <a:solidFill>
                  <a:srgbClr val="00B050"/>
                </a:solidFill>
              </a:rPr>
              <a:t>C</a:t>
            </a:r>
            <a:r>
              <a:rPr lang="en-US" sz="3000" b="1" dirty="0" err="1" smtClean="0"/>
              <a:t>hloramphenicol</a:t>
            </a:r>
            <a:r>
              <a:rPr lang="en-US" sz="3000" b="1" dirty="0" smtClean="0">
                <a:solidFill>
                  <a:srgbClr val="00B050"/>
                </a:solidFill>
              </a:rPr>
              <a:t>, </a:t>
            </a:r>
            <a:r>
              <a:rPr lang="en-US" sz="3000" b="1" dirty="0" err="1" smtClean="0">
                <a:solidFill>
                  <a:srgbClr val="00B050"/>
                </a:solidFill>
              </a:rPr>
              <a:t>A</a:t>
            </a:r>
            <a:r>
              <a:rPr lang="en-US" sz="3000" b="1" dirty="0" err="1" smtClean="0"/>
              <a:t>mpicillin</a:t>
            </a:r>
            <a:r>
              <a:rPr lang="en-US" sz="3000" b="1" dirty="0" smtClean="0">
                <a:solidFill>
                  <a:srgbClr val="00B050"/>
                </a:solidFill>
              </a:rPr>
              <a:t>, </a:t>
            </a:r>
            <a:r>
              <a:rPr lang="en-US" sz="3000" b="1" dirty="0" err="1" smtClean="0">
                <a:solidFill>
                  <a:srgbClr val="00B050"/>
                </a:solidFill>
              </a:rPr>
              <a:t>T</a:t>
            </a:r>
            <a:r>
              <a:rPr lang="en-US" sz="3000" b="1" dirty="0" err="1" smtClean="0"/>
              <a:t>etracyclines</a:t>
            </a:r>
            <a:r>
              <a:rPr lang="en-US" sz="3000" b="1" dirty="0" smtClean="0">
                <a:solidFill>
                  <a:srgbClr val="00B050"/>
                </a:solidFill>
              </a:rPr>
              <a:t> (CAT)</a:t>
            </a:r>
            <a:endParaRPr lang="en-US" b="1" dirty="0" smtClean="0">
              <a:solidFill>
                <a:srgbClr val="00B050"/>
              </a:solidFill>
            </a:endParaRPr>
          </a:p>
          <a:p>
            <a:pPr marL="1409700" lvl="2" indent="-609600" fontAlgn="auto">
              <a:spcAft>
                <a:spcPts val="0"/>
              </a:spcAft>
              <a:buClr>
                <a:schemeClr val="tx2"/>
              </a:buClr>
              <a:buFont typeface="Arial" pitchFamily="34" charset="0"/>
              <a:buChar char="•"/>
              <a:defRPr/>
            </a:pPr>
            <a:r>
              <a:rPr lang="en-US" dirty="0" smtClean="0"/>
              <a:t>Immunosuppressant, Diabetes mellitus</a:t>
            </a:r>
          </a:p>
          <a:p>
            <a:pPr marL="1409700" lvl="2" indent="-609600" fontAlgn="auto">
              <a:spcAft>
                <a:spcPts val="0"/>
              </a:spcAft>
              <a:buClr>
                <a:schemeClr val="tx2"/>
              </a:buClr>
              <a:buFont typeface="Arial" pitchFamily="34" charset="0"/>
              <a:buChar char="•"/>
              <a:defRPr/>
            </a:pPr>
            <a:r>
              <a:rPr lang="en-US" dirty="0" smtClean="0"/>
              <a:t>Abdominal surgery</a:t>
            </a:r>
          </a:p>
          <a:p>
            <a:pPr marL="1409700" lvl="2" indent="-609600" fontAlgn="auto">
              <a:spcAft>
                <a:spcPts val="0"/>
              </a:spcAft>
              <a:buClr>
                <a:schemeClr val="tx2"/>
              </a:buClr>
              <a:buFont typeface="Arial" pitchFamily="34" charset="0"/>
              <a:buNone/>
              <a:defRPr/>
            </a:pPr>
            <a:r>
              <a:rPr lang="en-US" sz="3000" b="1" dirty="0" smtClean="0">
                <a:solidFill>
                  <a:srgbClr val="7030A0"/>
                </a:solidFill>
              </a:rPr>
              <a:t>Treated by </a:t>
            </a:r>
            <a:r>
              <a:rPr lang="en-US" sz="3000" b="1" dirty="0" err="1" smtClean="0">
                <a:solidFill>
                  <a:srgbClr val="7030A0"/>
                </a:solidFill>
              </a:rPr>
              <a:t>Metronidazole</a:t>
            </a:r>
            <a:r>
              <a:rPr lang="en-US" sz="3000" b="1" dirty="0" smtClean="0">
                <a:solidFill>
                  <a:srgbClr val="7030A0"/>
                </a:solidFill>
              </a:rPr>
              <a:t>, </a:t>
            </a:r>
            <a:r>
              <a:rPr lang="en-US" sz="3000" b="1" dirty="0" err="1" smtClean="0">
                <a:solidFill>
                  <a:srgbClr val="7030A0"/>
                </a:solidFill>
              </a:rPr>
              <a:t>Vancomycin</a:t>
            </a:r>
            <a:r>
              <a:rPr lang="en-US" sz="3000" b="1" dirty="0" smtClean="0">
                <a:solidFill>
                  <a:srgbClr val="7030A0"/>
                </a:solidFill>
              </a:rPr>
              <a:t>, </a:t>
            </a:r>
            <a:r>
              <a:rPr lang="en-US" sz="3000" b="1" dirty="0" err="1" smtClean="0">
                <a:solidFill>
                  <a:srgbClr val="7030A0"/>
                </a:solidFill>
              </a:rPr>
              <a:t>Bacitracin</a:t>
            </a:r>
            <a:endParaRPr lang="en-US" sz="3500" b="1" dirty="0" smtClean="0">
              <a:solidFill>
                <a:srgbClr val="7030A0"/>
              </a:solidFill>
            </a:endParaRPr>
          </a:p>
          <a:p>
            <a:pPr marL="1409700" lvl="2" indent="-609600" fontAlgn="auto">
              <a:spcAft>
                <a:spcPts val="0"/>
              </a:spcAft>
              <a:buClr>
                <a:schemeClr val="tx2"/>
              </a:buClr>
              <a:buFont typeface="Arial" pitchFamily="34" charset="0"/>
              <a:buNone/>
              <a:defRPr/>
            </a:pPr>
            <a:endParaRPr lang="en-US" dirty="0" smtClean="0"/>
          </a:p>
        </p:txBody>
      </p:sp>
    </p:spTree>
    <p:custDataLst>
      <p:tags r:id="rId1"/>
    </p:custDataLst>
    <p:extLst>
      <p:ext uri="{BB962C8B-B14F-4D97-AF65-F5344CB8AC3E}">
        <p14:creationId xmlns:p14="http://schemas.microsoft.com/office/powerpoint/2010/main" val="1898312613"/>
      </p:ext>
    </p:extLst>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6223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3600" b="1">
                <a:latin typeface="Calibri" pitchFamily="34" charset="0"/>
              </a:rPr>
              <a:t>Masking of infections- </a:t>
            </a:r>
          </a:p>
          <a:p>
            <a:pPr lvl="1">
              <a:buFont typeface="Arial" charset="0"/>
              <a:buChar char="•"/>
            </a:pPr>
            <a:r>
              <a:rPr lang="en-US" sz="2800">
                <a:latin typeface="Calibri" pitchFamily="34" charset="0"/>
              </a:rPr>
              <a:t>eg. Tt Gonorrhea mask Syphilis</a:t>
            </a:r>
            <a:endParaRPr lang="en-US" sz="3200">
              <a:latin typeface="Calibri" pitchFamily="34" charset="0"/>
            </a:endParaRPr>
          </a:p>
          <a:p>
            <a:pPr>
              <a:buFont typeface="Arial" charset="0"/>
              <a:buChar char="•"/>
            </a:pPr>
            <a:r>
              <a:rPr lang="en-US" sz="3600" b="1">
                <a:latin typeface="Calibri" pitchFamily="34" charset="0"/>
              </a:rPr>
              <a:t>Idiosyncratic and Intolerance- </a:t>
            </a:r>
          </a:p>
          <a:p>
            <a:pPr>
              <a:buFont typeface="Arial" charset="0"/>
              <a:buChar char="•"/>
            </a:pPr>
            <a:r>
              <a:rPr lang="en-US" sz="3600" b="1">
                <a:latin typeface="Calibri" pitchFamily="34" charset="0"/>
              </a:rPr>
              <a:t>Drug Fever-</a:t>
            </a:r>
          </a:p>
          <a:p>
            <a:pPr>
              <a:buFont typeface="Arial" charset="0"/>
              <a:buChar char="•"/>
            </a:pPr>
            <a:r>
              <a:rPr lang="en-US" sz="3600" b="1">
                <a:latin typeface="Calibri" pitchFamily="34" charset="0"/>
              </a:rPr>
              <a:t>Electrolyte imbalance-</a:t>
            </a:r>
          </a:p>
          <a:p>
            <a:pPr>
              <a:buFont typeface="Arial" charset="0"/>
              <a:buChar char="•"/>
            </a:pPr>
            <a:r>
              <a:rPr lang="en-US" sz="3600" b="1">
                <a:latin typeface="Calibri" pitchFamily="34" charset="0"/>
              </a:rPr>
              <a:t>Teratogenic- </a:t>
            </a:r>
          </a:p>
          <a:p>
            <a:pPr lvl="1">
              <a:buFont typeface="Arial" charset="0"/>
              <a:buChar char="•"/>
            </a:pPr>
            <a:r>
              <a:rPr lang="en-US" sz="2800">
                <a:latin typeface="Calibri" pitchFamily="34" charset="0"/>
              </a:rPr>
              <a:t>No antimicrobial is absolutely safe during pregnancy </a:t>
            </a:r>
          </a:p>
          <a:p>
            <a:pPr lvl="1">
              <a:buFont typeface="Arial" charset="0"/>
              <a:buChar char="•"/>
            </a:pPr>
            <a:r>
              <a:rPr lang="en-US" sz="2800">
                <a:latin typeface="Calibri" pitchFamily="34" charset="0"/>
              </a:rPr>
              <a:t>No one is Category A. </a:t>
            </a:r>
          </a:p>
          <a:p>
            <a:pPr lvl="1">
              <a:buFont typeface="Arial" charset="0"/>
              <a:buChar char="•"/>
            </a:pPr>
            <a:r>
              <a:rPr lang="en-US" sz="2800">
                <a:latin typeface="Calibri" pitchFamily="34" charset="0"/>
              </a:rPr>
              <a:t>Category B, C and D can be given under special situation. </a:t>
            </a:r>
          </a:p>
          <a:p>
            <a:pPr lvl="1">
              <a:buFont typeface="Arial" charset="0"/>
              <a:buChar char="•"/>
            </a:pPr>
            <a:r>
              <a:rPr lang="en-US" sz="2800">
                <a:latin typeface="Calibri" pitchFamily="34" charset="0"/>
              </a:rPr>
              <a:t>Category X absolutely contraindicated to pregnant</a:t>
            </a:r>
            <a:endParaRPr lang="en-US">
              <a:latin typeface="Calibri" pitchFamily="34" charset="0"/>
            </a:endParaRPr>
          </a:p>
        </p:txBody>
      </p:sp>
    </p:spTree>
    <p:extLst>
      <p:ext uri="{BB962C8B-B14F-4D97-AF65-F5344CB8AC3E}">
        <p14:creationId xmlns:p14="http://schemas.microsoft.com/office/powerpoint/2010/main" val="429317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ANTIBIOTICS AND BACTERIA-Cont’d</a:t>
            </a:r>
            <a:endParaRPr lang="en-US" smtClean="0"/>
          </a:p>
        </p:txBody>
      </p:sp>
      <p:sp>
        <p:nvSpPr>
          <p:cNvPr id="36867" name="Content Placeholder 2"/>
          <p:cNvSpPr>
            <a:spLocks noGrp="1"/>
          </p:cNvSpPr>
          <p:nvPr>
            <p:ph idx="1"/>
          </p:nvPr>
        </p:nvSpPr>
        <p:spPr>
          <a:xfrm>
            <a:off x="457200" y="2133600"/>
            <a:ext cx="8382000" cy="4525963"/>
          </a:xfrm>
        </p:spPr>
        <p:txBody>
          <a:bodyPr/>
          <a:lstStyle/>
          <a:p>
            <a:r>
              <a:rPr lang="en-US" sz="3000" dirty="0" smtClean="0">
                <a:latin typeface="Arial" panose="020B0604020202020204" pitchFamily="34" charset="0"/>
                <a:cs typeface="Arial" panose="020B0604020202020204" pitchFamily="34" charset="0"/>
              </a:rPr>
              <a:t>To determine which antibiotic will effectively interfere with the specific proteins or enzyme systems for treatment of a specific infection, the causative organism </a:t>
            </a:r>
            <a:r>
              <a:rPr lang="en-US" sz="3000" b="1" dirty="0" smtClean="0">
                <a:solidFill>
                  <a:srgbClr val="FF0000"/>
                </a:solidFill>
                <a:latin typeface="Arial" panose="020B0604020202020204" pitchFamily="34" charset="0"/>
                <a:cs typeface="Arial" panose="020B0604020202020204" pitchFamily="34" charset="0"/>
              </a:rPr>
              <a:t>must be identified through a culture. </a:t>
            </a:r>
          </a:p>
          <a:p>
            <a:r>
              <a:rPr lang="en-US" sz="3000" dirty="0" smtClean="0">
                <a:latin typeface="Arial" panose="020B0604020202020204" pitchFamily="34" charset="0"/>
                <a:cs typeface="Arial" panose="020B0604020202020204" pitchFamily="34" charset="0"/>
              </a:rPr>
              <a:t>Sensitivity testing is also done to determine the antibiotic to which that particular organism is most sensitive (e.g</a:t>
            </a:r>
            <a:r>
              <a:rPr lang="en-US" sz="3000" dirty="0" smtClean="0">
                <a:solidFill>
                  <a:srgbClr val="FF0000"/>
                </a:solidFill>
                <a:latin typeface="Arial" panose="020B0604020202020204" pitchFamily="34" charset="0"/>
                <a:cs typeface="Arial" panose="020B0604020202020204" pitchFamily="34" charset="0"/>
              </a:rPr>
              <a:t>., which antibiotic best kills or controls the bacteria</a:t>
            </a:r>
            <a:r>
              <a:rPr lang="en-US" sz="3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84521445"/>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0"/>
            <a:ext cx="9144000" cy="457200"/>
          </a:xfrm>
        </p:spPr>
        <p:txBody>
          <a:bodyPr rtlCol="0">
            <a:normAutofit fontScale="90000"/>
          </a:bodyPr>
          <a:lstStyle/>
          <a:p>
            <a:pPr fontAlgn="auto">
              <a:spcAft>
                <a:spcPts val="0"/>
              </a:spcAft>
              <a:defRPr/>
            </a:pPr>
            <a:r>
              <a:rPr lang="en-US" b="1" smtClean="0">
                <a:solidFill>
                  <a:schemeClr val="tx2"/>
                </a:solidFill>
              </a:rPr>
              <a:t>Specific Side effects of antimicrobials </a:t>
            </a:r>
          </a:p>
        </p:txBody>
      </p:sp>
      <p:sp>
        <p:nvSpPr>
          <p:cNvPr id="70659" name="TextBox 2"/>
          <p:cNvSpPr txBox="1">
            <a:spLocks noChangeArrowheads="1"/>
          </p:cNvSpPr>
          <p:nvPr/>
        </p:nvSpPr>
        <p:spPr bwMode="auto">
          <a:xfrm>
            <a:off x="0" y="685800"/>
            <a:ext cx="9144000"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buFont typeface="Arial" charset="0"/>
              <a:buChar char="•"/>
            </a:pPr>
            <a:r>
              <a:rPr lang="en-US" sz="2800" b="1" dirty="0"/>
              <a:t>Bone marrow suppression-</a:t>
            </a:r>
            <a:r>
              <a:rPr lang="en-US" sz="2800" dirty="0"/>
              <a:t> </a:t>
            </a:r>
          </a:p>
          <a:p>
            <a:pPr lvl="1">
              <a:buFont typeface="Arial" charset="0"/>
              <a:buChar char="•"/>
            </a:pPr>
            <a:r>
              <a:rPr lang="en-US" sz="2800" dirty="0"/>
              <a:t>Chloramphenicol, </a:t>
            </a:r>
            <a:r>
              <a:rPr lang="en-US" sz="2800" dirty="0" smtClean="0"/>
              <a:t>tetracycline</a:t>
            </a:r>
            <a:endParaRPr lang="en-US" sz="2800" dirty="0"/>
          </a:p>
          <a:p>
            <a:pPr>
              <a:buFont typeface="Arial" charset="0"/>
              <a:buChar char="•"/>
            </a:pPr>
            <a:r>
              <a:rPr lang="en-US" sz="2800" b="1" dirty="0"/>
              <a:t>Thrombocytopenia- </a:t>
            </a:r>
          </a:p>
          <a:p>
            <a:pPr lvl="1">
              <a:buFont typeface="Arial" charset="0"/>
              <a:buChar char="•"/>
            </a:pPr>
            <a:r>
              <a:rPr lang="en-US" sz="2800" dirty="0" err="1"/>
              <a:t>Sulphonamides</a:t>
            </a:r>
            <a:r>
              <a:rPr lang="en-US" sz="2800" dirty="0"/>
              <a:t> </a:t>
            </a:r>
          </a:p>
          <a:p>
            <a:pPr lvl="1">
              <a:buFont typeface="Arial" charset="0"/>
              <a:buChar char="•"/>
            </a:pPr>
            <a:r>
              <a:rPr lang="en-US" sz="2800" dirty="0" err="1"/>
              <a:t>Cephalosporins</a:t>
            </a:r>
            <a:r>
              <a:rPr lang="en-US" sz="2800" dirty="0"/>
              <a:t>, </a:t>
            </a:r>
            <a:r>
              <a:rPr lang="en-US" sz="2000" dirty="0"/>
              <a:t>(</a:t>
            </a:r>
            <a:r>
              <a:rPr lang="en-US" sz="2000" dirty="0" err="1"/>
              <a:t>Cefamandole</a:t>
            </a:r>
            <a:r>
              <a:rPr lang="en-US" sz="2000" dirty="0"/>
              <a:t>, </a:t>
            </a:r>
            <a:r>
              <a:rPr lang="en-US" sz="2000" dirty="0" err="1"/>
              <a:t>Cefoperazone</a:t>
            </a:r>
            <a:r>
              <a:rPr lang="en-US" sz="2000" dirty="0"/>
              <a:t>, </a:t>
            </a:r>
            <a:r>
              <a:rPr lang="en-US" sz="2000" dirty="0" err="1"/>
              <a:t>Cefotetam</a:t>
            </a:r>
            <a:r>
              <a:rPr lang="en-US" sz="2000" dirty="0"/>
              <a:t>),  </a:t>
            </a:r>
            <a:endParaRPr lang="en-US" sz="2800" dirty="0"/>
          </a:p>
          <a:p>
            <a:pPr lvl="1">
              <a:buFont typeface="Arial" charset="0"/>
              <a:buChar char="•"/>
            </a:pPr>
            <a:r>
              <a:rPr lang="en-US" sz="2800" dirty="0"/>
              <a:t>Chloramphenicol</a:t>
            </a:r>
          </a:p>
          <a:p>
            <a:pPr>
              <a:buFont typeface="Arial" charset="0"/>
              <a:buChar char="•"/>
            </a:pPr>
            <a:r>
              <a:rPr lang="en-US" sz="2800" b="1" dirty="0"/>
              <a:t>Renal toxicity- </a:t>
            </a:r>
          </a:p>
          <a:p>
            <a:pPr lvl="1">
              <a:buFont typeface="Arial" charset="0"/>
              <a:buChar char="•"/>
            </a:pPr>
            <a:r>
              <a:rPr lang="en-US" sz="2800" dirty="0"/>
              <a:t>Aminoglycosides, </a:t>
            </a:r>
          </a:p>
          <a:p>
            <a:pPr lvl="1">
              <a:buFont typeface="Arial" charset="0"/>
              <a:buChar char="•"/>
            </a:pPr>
            <a:r>
              <a:rPr lang="en-US" sz="2800" dirty="0" err="1"/>
              <a:t>Tetracyclines</a:t>
            </a:r>
            <a:r>
              <a:rPr lang="en-US" sz="2800" dirty="0"/>
              <a:t> </a:t>
            </a:r>
            <a:r>
              <a:rPr lang="en-US" sz="2800" dirty="0">
                <a:solidFill>
                  <a:srgbClr val="7030A0"/>
                </a:solidFill>
              </a:rPr>
              <a:t>except Doxycycline, </a:t>
            </a:r>
          </a:p>
          <a:p>
            <a:pPr lvl="1">
              <a:buFont typeface="Arial" charset="0"/>
              <a:buChar char="•"/>
            </a:pPr>
            <a:r>
              <a:rPr lang="en-US" sz="2800" dirty="0" err="1"/>
              <a:t>Cephalothin</a:t>
            </a:r>
            <a:r>
              <a:rPr lang="en-US" sz="2800" dirty="0"/>
              <a:t>, </a:t>
            </a:r>
          </a:p>
          <a:p>
            <a:pPr lvl="1">
              <a:buFont typeface="Arial" charset="0"/>
              <a:buChar char="•"/>
            </a:pPr>
            <a:r>
              <a:rPr lang="en-US" sz="2800" dirty="0" err="1"/>
              <a:t>Talampicillin</a:t>
            </a:r>
            <a:r>
              <a:rPr lang="en-US" sz="2800" dirty="0"/>
              <a:t>, </a:t>
            </a:r>
          </a:p>
          <a:p>
            <a:pPr lvl="1">
              <a:buFont typeface="Arial" charset="0"/>
              <a:buChar char="•"/>
            </a:pPr>
            <a:r>
              <a:rPr lang="en-US" sz="2800" dirty="0" err="1"/>
              <a:t>Nitrofurantoin</a:t>
            </a:r>
            <a:r>
              <a:rPr lang="en-US" sz="2800" dirty="0"/>
              <a:t>, </a:t>
            </a:r>
            <a:r>
              <a:rPr lang="en-US" sz="2800" dirty="0" err="1"/>
              <a:t>Nalidixic</a:t>
            </a:r>
            <a:r>
              <a:rPr lang="en-US" sz="2800" dirty="0"/>
              <a:t> acid, Amphotericin B, </a:t>
            </a:r>
          </a:p>
          <a:p>
            <a:pPr lvl="1">
              <a:buFont typeface="Arial" charset="0"/>
              <a:buChar char="•"/>
            </a:pPr>
            <a:r>
              <a:rPr lang="en-US" sz="2800" dirty="0" err="1"/>
              <a:t>Vancomycin</a:t>
            </a:r>
            <a:r>
              <a:rPr lang="en-US" sz="2800" dirty="0"/>
              <a:t>, </a:t>
            </a:r>
            <a:r>
              <a:rPr lang="en-US" sz="2800" dirty="0" err="1"/>
              <a:t>Ethambutol</a:t>
            </a:r>
            <a:r>
              <a:rPr lang="en-US" sz="2800" dirty="0"/>
              <a:t>, </a:t>
            </a:r>
            <a:r>
              <a:rPr lang="en-US" sz="2800" dirty="0" err="1"/>
              <a:t>Flucytosine</a:t>
            </a:r>
            <a:r>
              <a:rPr lang="en-US" sz="2800" dirty="0"/>
              <a:t>, </a:t>
            </a:r>
            <a:r>
              <a:rPr lang="en-US" sz="2800" dirty="0" err="1"/>
              <a:t>Methacillin</a:t>
            </a:r>
            <a:r>
              <a:rPr lang="en-US" sz="2800" dirty="0"/>
              <a:t>, </a:t>
            </a:r>
          </a:p>
        </p:txBody>
      </p:sp>
    </p:spTree>
    <p:extLst>
      <p:ext uri="{BB962C8B-B14F-4D97-AF65-F5344CB8AC3E}">
        <p14:creationId xmlns:p14="http://schemas.microsoft.com/office/powerpoint/2010/main" val="3422302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strips(downLeft)">
                                      <p:cBhvr>
                                        <p:cTn id="7" dur="500"/>
                                        <p:tgtEl>
                                          <p:spTgt spid="70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70659">
                                            <p:txEl>
                                              <p:pRg st="1" end="1"/>
                                            </p:txEl>
                                          </p:spTgt>
                                        </p:tgtEl>
                                        <p:attrNameLst>
                                          <p:attrName>style.visibility</p:attrName>
                                        </p:attrNameLst>
                                      </p:cBhvr>
                                      <p:to>
                                        <p:strVal val="visible"/>
                                      </p:to>
                                    </p:set>
                                    <p:animEffect transition="in" filter="strips(downLeft)">
                                      <p:cBhvr>
                                        <p:cTn id="12" dur="500"/>
                                        <p:tgtEl>
                                          <p:spTgt spid="70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70659">
                                            <p:txEl>
                                              <p:pRg st="2" end="2"/>
                                            </p:txEl>
                                          </p:spTgt>
                                        </p:tgtEl>
                                        <p:attrNameLst>
                                          <p:attrName>style.visibility</p:attrName>
                                        </p:attrNameLst>
                                      </p:cBhvr>
                                      <p:to>
                                        <p:strVal val="visible"/>
                                      </p:to>
                                    </p:set>
                                    <p:animEffect transition="in" filter="strips(downLeft)">
                                      <p:cBhvr>
                                        <p:cTn id="17" dur="500"/>
                                        <p:tgtEl>
                                          <p:spTgt spid="706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70659">
                                            <p:txEl>
                                              <p:pRg st="3" end="3"/>
                                            </p:txEl>
                                          </p:spTgt>
                                        </p:tgtEl>
                                        <p:attrNameLst>
                                          <p:attrName>style.visibility</p:attrName>
                                        </p:attrNameLst>
                                      </p:cBhvr>
                                      <p:to>
                                        <p:strVal val="visible"/>
                                      </p:to>
                                    </p:set>
                                    <p:animEffect transition="in" filter="strips(downLeft)">
                                      <p:cBhvr>
                                        <p:cTn id="22" dur="500"/>
                                        <p:tgtEl>
                                          <p:spTgt spid="7065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70659">
                                            <p:txEl>
                                              <p:pRg st="4" end="4"/>
                                            </p:txEl>
                                          </p:spTgt>
                                        </p:tgtEl>
                                        <p:attrNameLst>
                                          <p:attrName>style.visibility</p:attrName>
                                        </p:attrNameLst>
                                      </p:cBhvr>
                                      <p:to>
                                        <p:strVal val="visible"/>
                                      </p:to>
                                    </p:set>
                                    <p:animEffect transition="in" filter="strips(downLeft)">
                                      <p:cBhvr>
                                        <p:cTn id="27" dur="500"/>
                                        <p:tgtEl>
                                          <p:spTgt spid="7065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70659">
                                            <p:txEl>
                                              <p:pRg st="5" end="5"/>
                                            </p:txEl>
                                          </p:spTgt>
                                        </p:tgtEl>
                                        <p:attrNameLst>
                                          <p:attrName>style.visibility</p:attrName>
                                        </p:attrNameLst>
                                      </p:cBhvr>
                                      <p:to>
                                        <p:strVal val="visible"/>
                                      </p:to>
                                    </p:set>
                                    <p:animEffect transition="in" filter="strips(downLeft)">
                                      <p:cBhvr>
                                        <p:cTn id="32" dur="500"/>
                                        <p:tgtEl>
                                          <p:spTgt spid="7065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70659">
                                            <p:txEl>
                                              <p:pRg st="6" end="6"/>
                                            </p:txEl>
                                          </p:spTgt>
                                        </p:tgtEl>
                                        <p:attrNameLst>
                                          <p:attrName>style.visibility</p:attrName>
                                        </p:attrNameLst>
                                      </p:cBhvr>
                                      <p:to>
                                        <p:strVal val="visible"/>
                                      </p:to>
                                    </p:set>
                                    <p:animEffect transition="in" filter="strips(downLeft)">
                                      <p:cBhvr>
                                        <p:cTn id="37" dur="500"/>
                                        <p:tgtEl>
                                          <p:spTgt spid="7065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70659">
                                            <p:txEl>
                                              <p:pRg st="7" end="7"/>
                                            </p:txEl>
                                          </p:spTgt>
                                        </p:tgtEl>
                                        <p:attrNameLst>
                                          <p:attrName>style.visibility</p:attrName>
                                        </p:attrNameLst>
                                      </p:cBhvr>
                                      <p:to>
                                        <p:strVal val="visible"/>
                                      </p:to>
                                    </p:set>
                                    <p:animEffect transition="in" filter="strips(downLeft)">
                                      <p:cBhvr>
                                        <p:cTn id="42" dur="500"/>
                                        <p:tgtEl>
                                          <p:spTgt spid="70659">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70659">
                                            <p:txEl>
                                              <p:pRg st="8" end="8"/>
                                            </p:txEl>
                                          </p:spTgt>
                                        </p:tgtEl>
                                        <p:attrNameLst>
                                          <p:attrName>style.visibility</p:attrName>
                                        </p:attrNameLst>
                                      </p:cBhvr>
                                      <p:to>
                                        <p:strVal val="visible"/>
                                      </p:to>
                                    </p:set>
                                    <p:animEffect transition="in" filter="strips(downLeft)">
                                      <p:cBhvr>
                                        <p:cTn id="47" dur="500"/>
                                        <p:tgtEl>
                                          <p:spTgt spid="70659">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12" fill="hold" nodeType="clickEffect">
                                  <p:stCondLst>
                                    <p:cond delay="0"/>
                                  </p:stCondLst>
                                  <p:childTnLst>
                                    <p:set>
                                      <p:cBhvr>
                                        <p:cTn id="51" dur="1" fill="hold">
                                          <p:stCondLst>
                                            <p:cond delay="0"/>
                                          </p:stCondLst>
                                        </p:cTn>
                                        <p:tgtEl>
                                          <p:spTgt spid="70659">
                                            <p:txEl>
                                              <p:pRg st="9" end="9"/>
                                            </p:txEl>
                                          </p:spTgt>
                                        </p:tgtEl>
                                        <p:attrNameLst>
                                          <p:attrName>style.visibility</p:attrName>
                                        </p:attrNameLst>
                                      </p:cBhvr>
                                      <p:to>
                                        <p:strVal val="visible"/>
                                      </p:to>
                                    </p:set>
                                    <p:animEffect transition="in" filter="strips(downLeft)">
                                      <p:cBhvr>
                                        <p:cTn id="52" dur="500"/>
                                        <p:tgtEl>
                                          <p:spTgt spid="70659">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12" fill="hold" nodeType="clickEffect">
                                  <p:stCondLst>
                                    <p:cond delay="0"/>
                                  </p:stCondLst>
                                  <p:childTnLst>
                                    <p:set>
                                      <p:cBhvr>
                                        <p:cTn id="56" dur="1" fill="hold">
                                          <p:stCondLst>
                                            <p:cond delay="0"/>
                                          </p:stCondLst>
                                        </p:cTn>
                                        <p:tgtEl>
                                          <p:spTgt spid="70659">
                                            <p:txEl>
                                              <p:pRg st="10" end="10"/>
                                            </p:txEl>
                                          </p:spTgt>
                                        </p:tgtEl>
                                        <p:attrNameLst>
                                          <p:attrName>style.visibility</p:attrName>
                                        </p:attrNameLst>
                                      </p:cBhvr>
                                      <p:to>
                                        <p:strVal val="visible"/>
                                      </p:to>
                                    </p:set>
                                    <p:animEffect transition="in" filter="strips(downLeft)">
                                      <p:cBhvr>
                                        <p:cTn id="57" dur="500"/>
                                        <p:tgtEl>
                                          <p:spTgt spid="70659">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12" fill="hold" nodeType="clickEffect">
                                  <p:stCondLst>
                                    <p:cond delay="0"/>
                                  </p:stCondLst>
                                  <p:childTnLst>
                                    <p:set>
                                      <p:cBhvr>
                                        <p:cTn id="61" dur="1" fill="hold">
                                          <p:stCondLst>
                                            <p:cond delay="0"/>
                                          </p:stCondLst>
                                        </p:cTn>
                                        <p:tgtEl>
                                          <p:spTgt spid="70659">
                                            <p:txEl>
                                              <p:pRg st="11" end="11"/>
                                            </p:txEl>
                                          </p:spTgt>
                                        </p:tgtEl>
                                        <p:attrNameLst>
                                          <p:attrName>style.visibility</p:attrName>
                                        </p:attrNameLst>
                                      </p:cBhvr>
                                      <p:to>
                                        <p:strVal val="visible"/>
                                      </p:to>
                                    </p:set>
                                    <p:animEffect transition="in" filter="strips(downLeft)">
                                      <p:cBhvr>
                                        <p:cTn id="62" dur="500"/>
                                        <p:tgtEl>
                                          <p:spTgt spid="70659">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8" presetClass="entr" presetSubtype="12" fill="hold" nodeType="clickEffect">
                                  <p:stCondLst>
                                    <p:cond delay="0"/>
                                  </p:stCondLst>
                                  <p:childTnLst>
                                    <p:set>
                                      <p:cBhvr>
                                        <p:cTn id="66" dur="1" fill="hold">
                                          <p:stCondLst>
                                            <p:cond delay="0"/>
                                          </p:stCondLst>
                                        </p:cTn>
                                        <p:tgtEl>
                                          <p:spTgt spid="70659">
                                            <p:txEl>
                                              <p:pRg st="12" end="12"/>
                                            </p:txEl>
                                          </p:spTgt>
                                        </p:tgtEl>
                                        <p:attrNameLst>
                                          <p:attrName>style.visibility</p:attrName>
                                        </p:attrNameLst>
                                      </p:cBhvr>
                                      <p:to>
                                        <p:strVal val="visible"/>
                                      </p:to>
                                    </p:set>
                                    <p:animEffect transition="in" filter="strips(downLeft)">
                                      <p:cBhvr>
                                        <p:cTn id="67" dur="500"/>
                                        <p:tgtEl>
                                          <p:spTgt spid="7065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647700"/>
            <a:ext cx="9144000"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3200" b="1" dirty="0">
                <a:latin typeface="Calibri" pitchFamily="34" charset="0"/>
              </a:rPr>
              <a:t>Hepatotoxicity</a:t>
            </a:r>
            <a:r>
              <a:rPr lang="en-US" sz="3200" dirty="0">
                <a:latin typeface="Calibri" pitchFamily="34" charset="0"/>
              </a:rPr>
              <a:t>- </a:t>
            </a:r>
          </a:p>
          <a:p>
            <a:pPr lvl="1">
              <a:buFont typeface="Arial" charset="0"/>
              <a:buChar char="•"/>
            </a:pPr>
            <a:r>
              <a:rPr lang="en-US" sz="3200" dirty="0">
                <a:latin typeface="Calibri" pitchFamily="34" charset="0"/>
              </a:rPr>
              <a:t>Rifampicin,  </a:t>
            </a:r>
          </a:p>
          <a:p>
            <a:pPr lvl="1">
              <a:buFont typeface="Arial" charset="0"/>
              <a:buChar char="•"/>
            </a:pPr>
            <a:r>
              <a:rPr lang="en-US" sz="3200" dirty="0" err="1">
                <a:latin typeface="Calibri" pitchFamily="34" charset="0"/>
              </a:rPr>
              <a:t>Isoniazide</a:t>
            </a:r>
            <a:r>
              <a:rPr lang="en-US" sz="3200" dirty="0">
                <a:latin typeface="Calibri" pitchFamily="34" charset="0"/>
              </a:rPr>
              <a:t> </a:t>
            </a:r>
            <a:r>
              <a:rPr lang="en-US" sz="2800" dirty="0">
                <a:latin typeface="Calibri" pitchFamily="34" charset="0"/>
              </a:rPr>
              <a:t>(in </a:t>
            </a:r>
            <a:r>
              <a:rPr lang="en-US" sz="2800" b="1" dirty="0">
                <a:latin typeface="Calibri" pitchFamily="34" charset="0"/>
              </a:rPr>
              <a:t>fast </a:t>
            </a:r>
            <a:r>
              <a:rPr lang="en-US" sz="2800" b="1" dirty="0" err="1">
                <a:latin typeface="Calibri" pitchFamily="34" charset="0"/>
              </a:rPr>
              <a:t>acetylators</a:t>
            </a:r>
            <a:r>
              <a:rPr lang="en-US" sz="2800" b="1" dirty="0">
                <a:latin typeface="Calibri" pitchFamily="34" charset="0"/>
              </a:rPr>
              <a:t> </a:t>
            </a:r>
            <a:r>
              <a:rPr lang="en-US" sz="2800" dirty="0">
                <a:latin typeface="Calibri" pitchFamily="34" charset="0"/>
              </a:rPr>
              <a:t>due to accumulation of Acetyl – </a:t>
            </a:r>
            <a:r>
              <a:rPr lang="en-US" sz="2800" dirty="0" err="1">
                <a:latin typeface="Calibri" pitchFamily="34" charset="0"/>
              </a:rPr>
              <a:t>isoniazide</a:t>
            </a:r>
            <a:r>
              <a:rPr lang="en-US" sz="2800" dirty="0">
                <a:latin typeface="Calibri" pitchFamily="34" charset="0"/>
              </a:rPr>
              <a:t> and acetyl – hydrazine)</a:t>
            </a:r>
            <a:r>
              <a:rPr lang="en-US" sz="2800" dirty="0">
                <a:latin typeface="Bauhaus 93" pitchFamily="82" charset="0"/>
              </a:rPr>
              <a:t> </a:t>
            </a:r>
            <a:endParaRPr lang="en-US" sz="3200" dirty="0">
              <a:latin typeface="Bauhaus 93" pitchFamily="82" charset="0"/>
            </a:endParaRPr>
          </a:p>
          <a:p>
            <a:pPr lvl="1">
              <a:buFont typeface="Arial" charset="0"/>
              <a:buChar char="•"/>
            </a:pPr>
            <a:r>
              <a:rPr lang="en-US" sz="3200" dirty="0">
                <a:latin typeface="Calibri" pitchFamily="34" charset="0"/>
              </a:rPr>
              <a:t>Pyrazinamide, Tetracycline, </a:t>
            </a:r>
          </a:p>
          <a:p>
            <a:pPr lvl="1">
              <a:buFont typeface="Arial" charset="0"/>
              <a:buChar char="•"/>
            </a:pPr>
            <a:r>
              <a:rPr lang="en-US" sz="3200" dirty="0">
                <a:latin typeface="Calibri" pitchFamily="34" charset="0"/>
              </a:rPr>
              <a:t>Erythromycin </a:t>
            </a:r>
            <a:r>
              <a:rPr lang="en-US" sz="3200" dirty="0" err="1">
                <a:latin typeface="Calibri" pitchFamily="34" charset="0"/>
              </a:rPr>
              <a:t>estolate</a:t>
            </a:r>
            <a:r>
              <a:rPr lang="en-US" sz="3200" dirty="0">
                <a:latin typeface="Calibri" pitchFamily="34" charset="0"/>
              </a:rPr>
              <a:t>, </a:t>
            </a:r>
          </a:p>
          <a:p>
            <a:pPr lvl="1">
              <a:buFont typeface="Arial" charset="0"/>
              <a:buChar char="•"/>
            </a:pPr>
            <a:r>
              <a:rPr lang="en-US" sz="3200" dirty="0" err="1">
                <a:latin typeface="Calibri" pitchFamily="34" charset="0"/>
              </a:rPr>
              <a:t>Talampicillin</a:t>
            </a:r>
            <a:r>
              <a:rPr lang="en-US" sz="3200" dirty="0">
                <a:latin typeface="Calibri" pitchFamily="34" charset="0"/>
              </a:rPr>
              <a:t>, </a:t>
            </a:r>
            <a:r>
              <a:rPr lang="en-US" sz="3200" dirty="0" err="1">
                <a:latin typeface="Calibri" pitchFamily="34" charset="0"/>
              </a:rPr>
              <a:t>Nalidixic</a:t>
            </a:r>
            <a:r>
              <a:rPr lang="en-US" sz="3200" dirty="0">
                <a:latin typeface="Calibri" pitchFamily="34" charset="0"/>
              </a:rPr>
              <a:t> acid, </a:t>
            </a:r>
            <a:r>
              <a:rPr lang="en-US" sz="3200" dirty="0" err="1">
                <a:latin typeface="Calibri" pitchFamily="34" charset="0"/>
              </a:rPr>
              <a:t>Trovafloxacin</a:t>
            </a:r>
            <a:endParaRPr lang="en-US" sz="3200" dirty="0">
              <a:latin typeface="Calibri" pitchFamily="34" charset="0"/>
            </a:endParaRPr>
          </a:p>
          <a:p>
            <a:pPr lvl="1">
              <a:buFont typeface="Arial" charset="0"/>
              <a:buChar char="•"/>
            </a:pPr>
            <a:r>
              <a:rPr lang="en-US" sz="3200" dirty="0" err="1">
                <a:latin typeface="Calibri" pitchFamily="34" charset="0"/>
              </a:rPr>
              <a:t>Oxacillin</a:t>
            </a:r>
            <a:r>
              <a:rPr lang="en-US" sz="3200" dirty="0">
                <a:latin typeface="Calibri" pitchFamily="34" charset="0"/>
              </a:rPr>
              <a:t>,  </a:t>
            </a:r>
          </a:p>
          <a:p>
            <a:pPr>
              <a:buFont typeface="Arial" charset="0"/>
              <a:buChar char="•"/>
            </a:pPr>
            <a:r>
              <a:rPr lang="en-US" sz="3200" b="1" dirty="0" err="1">
                <a:latin typeface="Calibri" pitchFamily="34" charset="0"/>
              </a:rPr>
              <a:t>Photoxicity</a:t>
            </a:r>
            <a:r>
              <a:rPr lang="en-US" sz="3200" b="1" dirty="0">
                <a:latin typeface="Calibri" pitchFamily="34" charset="0"/>
              </a:rPr>
              <a:t>-</a:t>
            </a:r>
            <a:r>
              <a:rPr lang="en-US" sz="3200" dirty="0">
                <a:latin typeface="Calibri" pitchFamily="34" charset="0"/>
              </a:rPr>
              <a:t> </a:t>
            </a:r>
          </a:p>
          <a:p>
            <a:pPr lvl="1">
              <a:buFont typeface="Arial" charset="0"/>
              <a:buChar char="•"/>
            </a:pPr>
            <a:r>
              <a:rPr lang="en-US" sz="3200" dirty="0" err="1">
                <a:latin typeface="Calibri" pitchFamily="34" charset="0"/>
              </a:rPr>
              <a:t>Tetracyclines</a:t>
            </a:r>
            <a:r>
              <a:rPr lang="en-US" sz="3200" dirty="0">
                <a:latin typeface="Calibri" pitchFamily="34" charset="0"/>
              </a:rPr>
              <a:t> (</a:t>
            </a:r>
            <a:r>
              <a:rPr lang="en-US" sz="3200" dirty="0" err="1">
                <a:latin typeface="Calibri" pitchFamily="34" charset="0"/>
              </a:rPr>
              <a:t>Demeclocycline</a:t>
            </a:r>
            <a:r>
              <a:rPr lang="en-US" sz="3200" dirty="0">
                <a:latin typeface="Calibri" pitchFamily="34" charset="0"/>
              </a:rPr>
              <a:t>, Doxycycline), </a:t>
            </a:r>
          </a:p>
          <a:p>
            <a:pPr lvl="1">
              <a:buFont typeface="Arial" charset="0"/>
              <a:buChar char="•"/>
            </a:pPr>
            <a:r>
              <a:rPr lang="en-US" sz="3200" dirty="0">
                <a:latin typeface="Calibri" pitchFamily="34" charset="0"/>
              </a:rPr>
              <a:t>Quinolones (</a:t>
            </a:r>
            <a:r>
              <a:rPr lang="en-US" sz="3200" dirty="0" err="1">
                <a:latin typeface="Calibri" pitchFamily="34" charset="0"/>
              </a:rPr>
              <a:t>Sparfloxacin</a:t>
            </a:r>
            <a:r>
              <a:rPr lang="en-US" sz="3200" dirty="0" smtClean="0">
                <a:latin typeface="Calibri" pitchFamily="34" charset="0"/>
              </a:rPr>
              <a:t>)</a:t>
            </a:r>
          </a:p>
          <a:p>
            <a:pPr marL="914400" lvl="1" indent="-457200">
              <a:buFont typeface="Wingdings" pitchFamily="2" charset="2"/>
              <a:buChar char="Ø"/>
            </a:pPr>
            <a:r>
              <a:rPr lang="en-US" sz="3200" b="1" dirty="0" smtClean="0">
                <a:solidFill>
                  <a:srgbClr val="FF0000"/>
                </a:solidFill>
                <a:latin typeface="Calibri" pitchFamily="34" charset="0"/>
              </a:rPr>
              <a:t>Redman syndrome</a:t>
            </a:r>
            <a:r>
              <a:rPr lang="en-US" sz="3200" dirty="0" smtClean="0">
                <a:latin typeface="Calibri" pitchFamily="34" charset="0"/>
              </a:rPr>
              <a:t>: </a:t>
            </a:r>
            <a:r>
              <a:rPr lang="en-US" sz="3200" dirty="0" err="1">
                <a:latin typeface="Calibri" pitchFamily="34" charset="0"/>
              </a:rPr>
              <a:t>V</a:t>
            </a:r>
            <a:r>
              <a:rPr lang="en-US" sz="3200" dirty="0" err="1" smtClean="0">
                <a:latin typeface="Calibri" pitchFamily="34" charset="0"/>
              </a:rPr>
              <a:t>ancomycin</a:t>
            </a:r>
            <a:endParaRPr lang="en-US" sz="3200" dirty="0" smtClean="0">
              <a:latin typeface="Calibri" pitchFamily="34" charset="0"/>
            </a:endParaRPr>
          </a:p>
        </p:txBody>
      </p:sp>
    </p:spTree>
    <p:extLst>
      <p:ext uri="{BB962C8B-B14F-4D97-AF65-F5344CB8AC3E}">
        <p14:creationId xmlns:p14="http://schemas.microsoft.com/office/powerpoint/2010/main" val="254250874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868363"/>
            <a:ext cx="9144000" cy="477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4000" b="1">
                <a:latin typeface="Calibri" pitchFamily="34" charset="0"/>
              </a:rPr>
              <a:t>Ototoxicty-</a:t>
            </a:r>
            <a:r>
              <a:rPr lang="en-US" sz="4000">
                <a:latin typeface="Calibri" pitchFamily="34" charset="0"/>
              </a:rPr>
              <a:t> </a:t>
            </a:r>
          </a:p>
          <a:p>
            <a:pPr lvl="1">
              <a:buFont typeface="Arial" charset="0"/>
              <a:buChar char="•"/>
            </a:pPr>
            <a:r>
              <a:rPr lang="en-US" sz="4000">
                <a:latin typeface="Calibri" pitchFamily="34" charset="0"/>
              </a:rPr>
              <a:t>Aminoglycosides, Vancomycin</a:t>
            </a:r>
          </a:p>
          <a:p>
            <a:pPr>
              <a:buFont typeface="Arial" charset="0"/>
              <a:buChar char="•"/>
            </a:pPr>
            <a:r>
              <a:rPr lang="en-US" sz="4000" b="1">
                <a:latin typeface="Calibri" pitchFamily="34" charset="0"/>
              </a:rPr>
              <a:t>Diabetes insipidus- </a:t>
            </a:r>
          </a:p>
          <a:p>
            <a:pPr lvl="1">
              <a:buFont typeface="Arial" charset="0"/>
              <a:buChar char="•"/>
            </a:pPr>
            <a:r>
              <a:rPr lang="en-US" sz="4000">
                <a:latin typeface="Calibri" pitchFamily="34" charset="0"/>
              </a:rPr>
              <a:t>Demeclocycline</a:t>
            </a:r>
          </a:p>
          <a:p>
            <a:pPr>
              <a:buFont typeface="Arial" charset="0"/>
              <a:buChar char="•"/>
            </a:pPr>
            <a:r>
              <a:rPr lang="en-US" sz="4000" b="1">
                <a:latin typeface="Calibri" pitchFamily="34" charset="0"/>
              </a:rPr>
              <a:t>Neuromuscular block- </a:t>
            </a:r>
          </a:p>
          <a:p>
            <a:pPr lvl="1">
              <a:buFont typeface="Arial" charset="0"/>
              <a:buChar char="•"/>
            </a:pPr>
            <a:r>
              <a:rPr lang="en-US" sz="4000">
                <a:latin typeface="Calibri" pitchFamily="34" charset="0"/>
              </a:rPr>
              <a:t>Amino-glycosides, </a:t>
            </a:r>
          </a:p>
          <a:p>
            <a:pPr lvl="1">
              <a:buFont typeface="Arial" charset="0"/>
              <a:buChar char="•"/>
            </a:pPr>
            <a:r>
              <a:rPr lang="en-US" sz="4000">
                <a:latin typeface="Calibri" pitchFamily="34" charset="0"/>
              </a:rPr>
              <a:t>Polymyxin- B, Colistin </a:t>
            </a:r>
            <a:r>
              <a:rPr lang="en-US" sz="2400">
                <a:latin typeface="Calibri" pitchFamily="34" charset="0"/>
              </a:rPr>
              <a:t>(May cause respiratory paralysis in patients of Myasthenia gravis, Gaping of wound)</a:t>
            </a:r>
            <a:endParaRPr lang="en-US" sz="4000">
              <a:latin typeface="Calibri" pitchFamily="34" charset="0"/>
            </a:endParaRPr>
          </a:p>
        </p:txBody>
      </p:sp>
    </p:spTree>
    <p:extLst>
      <p:ext uri="{BB962C8B-B14F-4D97-AF65-F5344CB8AC3E}">
        <p14:creationId xmlns:p14="http://schemas.microsoft.com/office/powerpoint/2010/main" val="32769887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5207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3600" b="1">
                <a:latin typeface="Calibri" pitchFamily="34" charset="0"/>
              </a:rPr>
              <a:t>Retinal damage- </a:t>
            </a:r>
          </a:p>
          <a:p>
            <a:pPr lvl="1">
              <a:buFont typeface="Arial" charset="0"/>
              <a:buChar char="•"/>
            </a:pPr>
            <a:r>
              <a:rPr lang="en-US" sz="3200">
                <a:latin typeface="Calibri" pitchFamily="34" charset="0"/>
              </a:rPr>
              <a:t>Chloroquine</a:t>
            </a:r>
          </a:p>
          <a:p>
            <a:pPr>
              <a:buFont typeface="Arial" charset="0"/>
              <a:buChar char="•"/>
            </a:pPr>
            <a:r>
              <a:rPr lang="en-US" sz="3600" b="1">
                <a:latin typeface="Calibri" pitchFamily="34" charset="0"/>
              </a:rPr>
              <a:t>Neuropathy-</a:t>
            </a:r>
            <a:r>
              <a:rPr lang="en-US" sz="3600">
                <a:latin typeface="Calibri" pitchFamily="34" charset="0"/>
              </a:rPr>
              <a:t>  </a:t>
            </a:r>
          </a:p>
          <a:p>
            <a:pPr lvl="1">
              <a:buFont typeface="Arial" charset="0"/>
              <a:buChar char="•"/>
            </a:pPr>
            <a:r>
              <a:rPr lang="en-US" sz="3200">
                <a:latin typeface="Calibri" pitchFamily="34" charset="0"/>
              </a:rPr>
              <a:t>Isoniazide- more in </a:t>
            </a:r>
            <a:r>
              <a:rPr lang="en-US" sz="3200" b="1">
                <a:solidFill>
                  <a:schemeClr val="tx2"/>
                </a:solidFill>
                <a:latin typeface="Calibri" pitchFamily="34" charset="0"/>
              </a:rPr>
              <a:t>slow acetylators </a:t>
            </a:r>
          </a:p>
          <a:p>
            <a:pPr lvl="2">
              <a:buFont typeface="Arial" charset="0"/>
              <a:buChar char="•"/>
            </a:pPr>
            <a:r>
              <a:rPr lang="en-US" sz="2400">
                <a:latin typeface="Calibri" pitchFamily="34" charset="0"/>
              </a:rPr>
              <a:t>Due to increased excretion of </a:t>
            </a:r>
            <a:r>
              <a:rPr lang="en-US" sz="2400">
                <a:solidFill>
                  <a:schemeClr val="tx2"/>
                </a:solidFill>
                <a:latin typeface="Calibri" pitchFamily="34" charset="0"/>
              </a:rPr>
              <a:t>pyridoxine</a:t>
            </a:r>
            <a:r>
              <a:rPr lang="en-US" sz="2400">
                <a:latin typeface="Calibri" pitchFamily="34" charset="0"/>
              </a:rPr>
              <a:t> in urine and </a:t>
            </a:r>
          </a:p>
          <a:p>
            <a:pPr lvl="2">
              <a:buFont typeface="Arial" charset="0"/>
              <a:buChar char="•"/>
            </a:pPr>
            <a:r>
              <a:rPr lang="en-US" sz="2400">
                <a:latin typeface="Calibri" pitchFamily="34" charset="0"/>
              </a:rPr>
              <a:t>Accumulated INH inhibits pyridoxine-kinase </a:t>
            </a:r>
          </a:p>
          <a:p>
            <a:pPr lvl="2"/>
            <a:r>
              <a:rPr lang="en-US" sz="2400">
                <a:latin typeface="Calibri" pitchFamily="34" charset="0"/>
              </a:rPr>
              <a:t>(Pyridoxine Kinase converts pyridoxine to active form pyridoxyl phosphate)</a:t>
            </a:r>
            <a:endParaRPr lang="en-US" sz="2400">
              <a:latin typeface="Bauhaus 93" pitchFamily="82" charset="0"/>
            </a:endParaRPr>
          </a:p>
          <a:p>
            <a:pPr lvl="1">
              <a:buFont typeface="Arial" charset="0"/>
              <a:buChar char="•"/>
            </a:pPr>
            <a:r>
              <a:rPr lang="en-US" sz="3200">
                <a:latin typeface="Calibri" pitchFamily="34" charset="0"/>
              </a:rPr>
              <a:t>Polypeptide antimicrobials, </a:t>
            </a:r>
          </a:p>
          <a:p>
            <a:pPr lvl="1">
              <a:buFont typeface="Arial" charset="0"/>
              <a:buChar char="•"/>
            </a:pPr>
            <a:r>
              <a:rPr lang="en-US" sz="3200">
                <a:latin typeface="Calibri" pitchFamily="34" charset="0"/>
              </a:rPr>
              <a:t>Amphotericin B, </a:t>
            </a:r>
          </a:p>
          <a:p>
            <a:pPr lvl="1">
              <a:buFont typeface="Arial" charset="0"/>
              <a:buChar char="•"/>
            </a:pPr>
            <a:r>
              <a:rPr lang="en-US" sz="3200">
                <a:latin typeface="Calibri" pitchFamily="34" charset="0"/>
              </a:rPr>
              <a:t>Nitrofurantoin, </a:t>
            </a:r>
          </a:p>
          <a:p>
            <a:pPr lvl="1">
              <a:buFont typeface="Arial" charset="0"/>
              <a:buChar char="•"/>
            </a:pPr>
            <a:r>
              <a:rPr lang="en-US" sz="3200">
                <a:latin typeface="Calibri" pitchFamily="34" charset="0"/>
              </a:rPr>
              <a:t>Carbenicillin </a:t>
            </a:r>
          </a:p>
        </p:txBody>
      </p:sp>
    </p:spTree>
    <p:extLst>
      <p:ext uri="{BB962C8B-B14F-4D97-AF65-F5344CB8AC3E}">
        <p14:creationId xmlns:p14="http://schemas.microsoft.com/office/powerpoint/2010/main" val="426268515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477838"/>
            <a:ext cx="9144000"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2800" b="1">
                <a:latin typeface="Calibri" pitchFamily="34" charset="0"/>
              </a:rPr>
              <a:t>Discolouration of Teeth and bone damage- </a:t>
            </a:r>
          </a:p>
          <a:p>
            <a:pPr lvl="1">
              <a:buFont typeface="Arial" charset="0"/>
              <a:buChar char="•"/>
            </a:pPr>
            <a:r>
              <a:rPr lang="en-US" sz="2800">
                <a:latin typeface="Calibri" pitchFamily="34" charset="0"/>
              </a:rPr>
              <a:t>Tetracyclines</a:t>
            </a:r>
          </a:p>
          <a:p>
            <a:pPr>
              <a:buFont typeface="Arial" charset="0"/>
              <a:buChar char="•"/>
            </a:pPr>
            <a:r>
              <a:rPr lang="en-US" sz="2800" b="1">
                <a:latin typeface="Calibri" pitchFamily="34" charset="0"/>
              </a:rPr>
              <a:t>Redman (Red neck) Syndrome- </a:t>
            </a:r>
          </a:p>
          <a:p>
            <a:pPr lvl="1">
              <a:buFont typeface="Arial" charset="0"/>
              <a:buChar char="•"/>
            </a:pPr>
            <a:r>
              <a:rPr lang="en-US" sz="2800">
                <a:latin typeface="Calibri" pitchFamily="34" charset="0"/>
              </a:rPr>
              <a:t>Vancomycin, Teicoplanin, </a:t>
            </a:r>
          </a:p>
          <a:p>
            <a:pPr>
              <a:buFont typeface="Arial" charset="0"/>
              <a:buChar char="•"/>
            </a:pPr>
            <a:r>
              <a:rPr lang="en-US" sz="2800" b="1">
                <a:latin typeface="Calibri" pitchFamily="34" charset="0"/>
              </a:rPr>
              <a:t>Discolouration of secretions (saliva, sweat, urine)-</a:t>
            </a:r>
          </a:p>
          <a:p>
            <a:pPr lvl="1">
              <a:buFont typeface="Arial" charset="0"/>
              <a:buChar char="•"/>
            </a:pPr>
            <a:r>
              <a:rPr lang="en-US" sz="2800" b="1">
                <a:latin typeface="Calibri" pitchFamily="34" charset="0"/>
              </a:rPr>
              <a:t> </a:t>
            </a:r>
            <a:r>
              <a:rPr lang="en-US" sz="2800">
                <a:latin typeface="Calibri" pitchFamily="34" charset="0"/>
              </a:rPr>
              <a:t>Rifampicin, Clofazimine, Nitrofurantoin</a:t>
            </a:r>
          </a:p>
          <a:p>
            <a:pPr>
              <a:buFont typeface="Arial" charset="0"/>
              <a:buChar char="•"/>
            </a:pPr>
            <a:r>
              <a:rPr lang="en-US" sz="2800" b="1">
                <a:latin typeface="Calibri" pitchFamily="34" charset="0"/>
              </a:rPr>
              <a:t>Kernicterus-</a:t>
            </a:r>
            <a:r>
              <a:rPr lang="en-US" sz="2800">
                <a:latin typeface="Calibri" pitchFamily="34" charset="0"/>
              </a:rPr>
              <a:t> </a:t>
            </a:r>
          </a:p>
          <a:p>
            <a:pPr lvl="1">
              <a:buFont typeface="Arial" charset="0"/>
              <a:buChar char="•"/>
            </a:pPr>
            <a:r>
              <a:rPr lang="en-US" sz="2800">
                <a:latin typeface="Calibri" pitchFamily="34" charset="0"/>
              </a:rPr>
              <a:t>Sulphonamides, Rifampicin</a:t>
            </a:r>
          </a:p>
          <a:p>
            <a:pPr>
              <a:buFont typeface="Arial" charset="0"/>
              <a:buChar char="•"/>
            </a:pPr>
            <a:r>
              <a:rPr lang="en-US" sz="2800" b="1">
                <a:latin typeface="Calibri" pitchFamily="34" charset="0"/>
              </a:rPr>
              <a:t>Flu-like syndrome- </a:t>
            </a:r>
          </a:p>
          <a:p>
            <a:pPr lvl="1">
              <a:buFont typeface="Arial" charset="0"/>
              <a:buChar char="•"/>
            </a:pPr>
            <a:r>
              <a:rPr lang="en-US" sz="2800">
                <a:latin typeface="Calibri" pitchFamily="34" charset="0"/>
              </a:rPr>
              <a:t>Rifampicin</a:t>
            </a:r>
          </a:p>
          <a:p>
            <a:pPr>
              <a:buFont typeface="Arial" charset="0"/>
              <a:buChar char="•"/>
            </a:pPr>
            <a:r>
              <a:rPr lang="en-US" sz="2800" b="1">
                <a:latin typeface="Calibri" pitchFamily="34" charset="0"/>
              </a:rPr>
              <a:t>Antitestosterone effect- </a:t>
            </a:r>
          </a:p>
          <a:p>
            <a:pPr lvl="1">
              <a:buFont typeface="Arial" charset="0"/>
              <a:buChar char="•"/>
            </a:pPr>
            <a:r>
              <a:rPr lang="en-US" sz="2800">
                <a:latin typeface="Calibri" pitchFamily="34" charset="0"/>
              </a:rPr>
              <a:t>Ketoconazole (reduces synthesis of testosterone and estradiol which leads to gynaecomastia)</a:t>
            </a:r>
          </a:p>
        </p:txBody>
      </p:sp>
    </p:spTree>
    <p:extLst>
      <p:ext uri="{BB962C8B-B14F-4D97-AF65-F5344CB8AC3E}">
        <p14:creationId xmlns:p14="http://schemas.microsoft.com/office/powerpoint/2010/main" val="996039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trips(downLeft)">
                                      <p:cBhvr>
                                        <p:cTn id="42" dur="500"/>
                                        <p:tgtEl>
                                          <p:spTgt spid="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trips(downLeft)">
                                      <p:cBhvr>
                                        <p:cTn id="47" dur="500"/>
                                        <p:tgtEl>
                                          <p:spTgt spid="3">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12"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trips(downLeft)">
                                      <p:cBhvr>
                                        <p:cTn id="52" dur="500"/>
                                        <p:tgtEl>
                                          <p:spTgt spid="3">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12"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trips(downLeft)">
                                      <p:cBhvr>
                                        <p:cTn id="57" dur="500"/>
                                        <p:tgtEl>
                                          <p:spTgt spid="3">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12"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trips(downLeft)">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0"/>
            <a:ext cx="91440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2800" b="1">
                <a:latin typeface="Calibri" pitchFamily="34" charset="0"/>
              </a:rPr>
              <a:t>Crystaluria-</a:t>
            </a:r>
            <a:r>
              <a:rPr lang="en-US" sz="2800">
                <a:latin typeface="Calibri" pitchFamily="34" charset="0"/>
              </a:rPr>
              <a:t> </a:t>
            </a:r>
          </a:p>
          <a:p>
            <a:pPr lvl="1">
              <a:buFont typeface="Arial" charset="0"/>
              <a:buChar char="•"/>
            </a:pPr>
            <a:r>
              <a:rPr lang="en-US" sz="2800">
                <a:latin typeface="Calibri" pitchFamily="34" charset="0"/>
              </a:rPr>
              <a:t>Sulphonamides</a:t>
            </a:r>
          </a:p>
          <a:p>
            <a:pPr>
              <a:buFont typeface="Arial" charset="0"/>
              <a:buChar char="•"/>
            </a:pPr>
            <a:r>
              <a:rPr lang="en-US" sz="2800" b="1">
                <a:latin typeface="Calibri" pitchFamily="34" charset="0"/>
              </a:rPr>
              <a:t>Antianabolic effect- </a:t>
            </a:r>
          </a:p>
          <a:p>
            <a:pPr lvl="1">
              <a:buFont typeface="Arial" charset="0"/>
              <a:buChar char="•"/>
            </a:pPr>
            <a:r>
              <a:rPr lang="en-US" sz="2800">
                <a:latin typeface="Calibri" pitchFamily="34" charset="0"/>
              </a:rPr>
              <a:t>Tetracycllines</a:t>
            </a:r>
          </a:p>
          <a:p>
            <a:pPr>
              <a:buFont typeface="Arial" charset="0"/>
              <a:buChar char="•"/>
            </a:pPr>
            <a:r>
              <a:rPr lang="en-US" sz="2800" b="1">
                <a:latin typeface="Calibri" pitchFamily="34" charset="0"/>
              </a:rPr>
              <a:t>Cholestatic jaundice- </a:t>
            </a:r>
          </a:p>
          <a:p>
            <a:pPr lvl="1">
              <a:buFont typeface="Arial" charset="0"/>
              <a:buChar char="•"/>
            </a:pPr>
            <a:r>
              <a:rPr lang="en-US" sz="2800">
                <a:latin typeface="Calibri" pitchFamily="34" charset="0"/>
              </a:rPr>
              <a:t>Erythromycin estolate, Nitrofurantoin, Fosfomycin, </a:t>
            </a:r>
          </a:p>
          <a:p>
            <a:pPr>
              <a:buFont typeface="Arial" charset="0"/>
              <a:buChar char="•"/>
            </a:pPr>
            <a:r>
              <a:rPr lang="en-US" sz="2800" b="1">
                <a:latin typeface="Calibri" pitchFamily="34" charset="0"/>
              </a:rPr>
              <a:t>Optic neuritis- </a:t>
            </a:r>
          </a:p>
          <a:p>
            <a:pPr lvl="1">
              <a:buFont typeface="Arial" charset="0"/>
              <a:buChar char="•"/>
            </a:pPr>
            <a:r>
              <a:rPr lang="en-US" sz="2800">
                <a:latin typeface="Calibri" pitchFamily="34" charset="0"/>
              </a:rPr>
              <a:t>Ethambutol</a:t>
            </a:r>
          </a:p>
          <a:p>
            <a:pPr>
              <a:buFont typeface="Arial" charset="0"/>
              <a:buChar char="•"/>
            </a:pPr>
            <a:r>
              <a:rPr lang="en-US" sz="2800" b="1">
                <a:latin typeface="Calibri" pitchFamily="34" charset="0"/>
              </a:rPr>
              <a:t>Tendon rupture- </a:t>
            </a:r>
          </a:p>
          <a:p>
            <a:pPr lvl="1">
              <a:buFont typeface="Arial" charset="0"/>
              <a:buChar char="•"/>
            </a:pPr>
            <a:r>
              <a:rPr lang="en-US" sz="2800">
                <a:latin typeface="Calibri" pitchFamily="34" charset="0"/>
              </a:rPr>
              <a:t>Fluroquinolones</a:t>
            </a:r>
          </a:p>
        </p:txBody>
      </p:sp>
    </p:spTree>
    <p:extLst>
      <p:ext uri="{BB962C8B-B14F-4D97-AF65-F5344CB8AC3E}">
        <p14:creationId xmlns:p14="http://schemas.microsoft.com/office/powerpoint/2010/main" val="3211702262"/>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440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2800" b="1">
                <a:latin typeface="Calibri" pitchFamily="34" charset="0"/>
              </a:rPr>
              <a:t>Hyperuricemia- </a:t>
            </a:r>
          </a:p>
          <a:p>
            <a:pPr lvl="1">
              <a:buFont typeface="Arial" charset="0"/>
              <a:buChar char="•"/>
            </a:pPr>
            <a:r>
              <a:rPr lang="en-US" sz="2800">
                <a:latin typeface="Calibri" pitchFamily="34" charset="0"/>
              </a:rPr>
              <a:t>Pyrazinamide (Gout)</a:t>
            </a:r>
          </a:p>
          <a:p>
            <a:pPr>
              <a:buFont typeface="Arial" charset="0"/>
              <a:buChar char="•"/>
            </a:pPr>
            <a:r>
              <a:rPr lang="en-US" sz="2800" b="1">
                <a:latin typeface="Calibri" pitchFamily="34" charset="0"/>
              </a:rPr>
              <a:t>Jarisch Herxheimer Reaction- </a:t>
            </a:r>
          </a:p>
          <a:p>
            <a:pPr lvl="1">
              <a:buFont typeface="Arial" charset="0"/>
              <a:buChar char="•"/>
            </a:pPr>
            <a:r>
              <a:rPr lang="en-US" sz="2800">
                <a:latin typeface="Calibri" pitchFamily="34" charset="0"/>
              </a:rPr>
              <a:t>Penicillin in syphilis</a:t>
            </a:r>
          </a:p>
          <a:p>
            <a:pPr>
              <a:buFont typeface="Arial" charset="0"/>
              <a:buChar char="•"/>
            </a:pPr>
            <a:r>
              <a:rPr lang="en-US" sz="2800" b="1">
                <a:latin typeface="Calibri" pitchFamily="34" charset="0"/>
              </a:rPr>
              <a:t>Neuromuscular blockadage- </a:t>
            </a:r>
          </a:p>
          <a:p>
            <a:pPr lvl="1">
              <a:buFont typeface="Arial" charset="0"/>
              <a:buChar char="•"/>
            </a:pPr>
            <a:r>
              <a:rPr lang="en-US" sz="2800">
                <a:latin typeface="Calibri" pitchFamily="34" charset="0"/>
              </a:rPr>
              <a:t>Amino-glycosides</a:t>
            </a:r>
          </a:p>
          <a:p>
            <a:pPr>
              <a:buFont typeface="Arial" charset="0"/>
              <a:buChar char="•"/>
            </a:pPr>
            <a:r>
              <a:rPr lang="en-US" sz="2800" b="1">
                <a:latin typeface="Calibri" pitchFamily="34" charset="0"/>
              </a:rPr>
              <a:t>Alopecia- </a:t>
            </a:r>
          </a:p>
          <a:p>
            <a:pPr lvl="1">
              <a:buFont typeface="Arial" charset="0"/>
              <a:buChar char="•"/>
            </a:pPr>
            <a:r>
              <a:rPr lang="en-US" sz="2800">
                <a:latin typeface="Calibri" pitchFamily="34" charset="0"/>
              </a:rPr>
              <a:t>All anti-cancer drugs</a:t>
            </a:r>
          </a:p>
          <a:p>
            <a:pPr>
              <a:buFont typeface="Arial" charset="0"/>
              <a:buChar char="•"/>
            </a:pPr>
            <a:r>
              <a:rPr lang="en-US" sz="2800" b="1">
                <a:latin typeface="Calibri" pitchFamily="34" charset="0"/>
              </a:rPr>
              <a:t>Fanconi’s Syndrome- </a:t>
            </a:r>
            <a:r>
              <a:rPr lang="en-US" sz="2800">
                <a:latin typeface="Calibri" pitchFamily="34" charset="0"/>
              </a:rPr>
              <a:t>(Renal toxicity)- </a:t>
            </a:r>
          </a:p>
          <a:p>
            <a:pPr lvl="1">
              <a:buFont typeface="Arial" charset="0"/>
              <a:buChar char="•"/>
            </a:pPr>
            <a:r>
              <a:rPr lang="en-US" sz="2800">
                <a:latin typeface="Calibri" pitchFamily="34" charset="0"/>
              </a:rPr>
              <a:t>Expiry date tetracyclines- </a:t>
            </a:r>
            <a:r>
              <a:rPr lang="en-US" sz="2000">
                <a:latin typeface="Calibri" pitchFamily="34" charset="0"/>
              </a:rPr>
              <a:t>due to toxic metabolites epitetracycline</a:t>
            </a:r>
            <a:endParaRPr lang="en-US" sz="2800">
              <a:latin typeface="Calibri" pitchFamily="34" charset="0"/>
            </a:endParaRPr>
          </a:p>
          <a:p>
            <a:pPr>
              <a:buFont typeface="Arial" charset="0"/>
              <a:buChar char="•"/>
            </a:pPr>
            <a:r>
              <a:rPr lang="en-US" sz="2800" b="1">
                <a:latin typeface="Calibri" pitchFamily="34" charset="0"/>
              </a:rPr>
              <a:t>Teratogenic- </a:t>
            </a:r>
          </a:p>
          <a:p>
            <a:pPr lvl="1">
              <a:buFont typeface="Arial" charset="0"/>
              <a:buChar char="•"/>
            </a:pPr>
            <a:r>
              <a:rPr lang="en-US" sz="2800">
                <a:latin typeface="Calibri" pitchFamily="34" charset="0"/>
              </a:rPr>
              <a:t>Aminoglycosides, Tetracyclines</a:t>
            </a:r>
          </a:p>
          <a:p>
            <a:pPr>
              <a:buFont typeface="Arial" charset="0"/>
              <a:buChar char="•"/>
            </a:pPr>
            <a:r>
              <a:rPr lang="en-US" sz="2800" b="1">
                <a:latin typeface="Calibri" pitchFamily="34" charset="0"/>
              </a:rPr>
              <a:t>Pulmonary eosonophilic syndrome-</a:t>
            </a:r>
            <a:endParaRPr lang="en-US" sz="2400">
              <a:latin typeface="Calibri" pitchFamily="34" charset="0"/>
            </a:endParaRPr>
          </a:p>
          <a:p>
            <a:pPr lvl="1">
              <a:buFont typeface="Arial" charset="0"/>
              <a:buChar char="•"/>
            </a:pPr>
            <a:r>
              <a:rPr lang="en-US" sz="2400">
                <a:latin typeface="Calibri" pitchFamily="34" charset="0"/>
              </a:rPr>
              <a:t> </a:t>
            </a:r>
            <a:r>
              <a:rPr lang="en-US" sz="2800">
                <a:latin typeface="Calibri" pitchFamily="34" charset="0"/>
              </a:rPr>
              <a:t>Tetracylines</a:t>
            </a:r>
          </a:p>
          <a:p>
            <a:pPr lvl="1">
              <a:buFont typeface="Arial" charset="0"/>
              <a:buChar char="•"/>
            </a:pPr>
            <a:endParaRPr lang="en-US" sz="2800">
              <a:latin typeface="Calibri" pitchFamily="34" charset="0"/>
            </a:endParaRPr>
          </a:p>
        </p:txBody>
      </p:sp>
    </p:spTree>
    <p:extLst>
      <p:ext uri="{BB962C8B-B14F-4D97-AF65-F5344CB8AC3E}">
        <p14:creationId xmlns:p14="http://schemas.microsoft.com/office/powerpoint/2010/main" val="169202059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920750"/>
            <a:ext cx="9144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3200" b="1">
                <a:latin typeface="Calibri" pitchFamily="34" charset="0"/>
              </a:rPr>
              <a:t>Pseudotumor cerebri- </a:t>
            </a:r>
            <a:r>
              <a:rPr lang="en-US" sz="3200">
                <a:latin typeface="Calibri" pitchFamily="34" charset="0"/>
              </a:rPr>
              <a:t>and bulging fontanelles- </a:t>
            </a:r>
          </a:p>
          <a:p>
            <a:pPr lvl="1">
              <a:buFont typeface="Arial" charset="0"/>
              <a:buChar char="•"/>
            </a:pPr>
            <a:r>
              <a:rPr lang="en-US" sz="3200">
                <a:latin typeface="Calibri" pitchFamily="34" charset="0"/>
              </a:rPr>
              <a:t>Tetracyclines</a:t>
            </a:r>
          </a:p>
          <a:p>
            <a:pPr>
              <a:buFont typeface="Arial" charset="0"/>
              <a:buChar char="•"/>
            </a:pPr>
            <a:r>
              <a:rPr lang="en-US" sz="3200" b="1">
                <a:latin typeface="Calibri" pitchFamily="34" charset="0"/>
              </a:rPr>
              <a:t>Vestibular toxicity- </a:t>
            </a:r>
          </a:p>
          <a:p>
            <a:pPr lvl="1">
              <a:buFont typeface="Arial" charset="0"/>
              <a:buChar char="•"/>
            </a:pPr>
            <a:r>
              <a:rPr lang="en-US" sz="3200">
                <a:latin typeface="Calibri" pitchFamily="34" charset="0"/>
              </a:rPr>
              <a:t>Minocycline</a:t>
            </a:r>
          </a:p>
          <a:p>
            <a:pPr>
              <a:buFont typeface="Arial" charset="0"/>
              <a:buChar char="•"/>
            </a:pPr>
            <a:r>
              <a:rPr lang="en-US" sz="3200" b="1">
                <a:latin typeface="Calibri" pitchFamily="34" charset="0"/>
              </a:rPr>
              <a:t>Disulfiram like reaction – </a:t>
            </a:r>
            <a:r>
              <a:rPr lang="en-US" sz="3200">
                <a:latin typeface="Calibri" pitchFamily="34" charset="0"/>
              </a:rPr>
              <a:t>(</a:t>
            </a:r>
            <a:r>
              <a:rPr lang="en-US" sz="3200" b="1">
                <a:latin typeface="Calibri" pitchFamily="34" charset="0"/>
              </a:rPr>
              <a:t>G</a:t>
            </a:r>
            <a:r>
              <a:rPr lang="en-US" sz="3200">
                <a:latin typeface="Calibri" pitchFamily="34" charset="0"/>
              </a:rPr>
              <a:t>ood </a:t>
            </a:r>
            <a:r>
              <a:rPr lang="en-US" sz="3200" b="1">
                <a:latin typeface="Calibri" pitchFamily="34" charset="0"/>
              </a:rPr>
              <a:t>C</a:t>
            </a:r>
            <a:r>
              <a:rPr lang="en-US" sz="3200">
                <a:latin typeface="Calibri" pitchFamily="34" charset="0"/>
              </a:rPr>
              <a:t>hief </a:t>
            </a:r>
            <a:r>
              <a:rPr lang="en-US" sz="3200" b="1">
                <a:latin typeface="Calibri" pitchFamily="34" charset="0"/>
              </a:rPr>
              <a:t>M</a:t>
            </a:r>
            <a:r>
              <a:rPr lang="en-US" sz="3200">
                <a:latin typeface="Calibri" pitchFamily="34" charset="0"/>
              </a:rPr>
              <a:t>inister)</a:t>
            </a:r>
            <a:endParaRPr lang="en-US" sz="3200" b="1">
              <a:latin typeface="Calibri" pitchFamily="34" charset="0"/>
            </a:endParaRPr>
          </a:p>
          <a:p>
            <a:pPr lvl="1">
              <a:buFont typeface="Arial" charset="0"/>
              <a:buChar char="•"/>
            </a:pPr>
            <a:r>
              <a:rPr lang="en-US" sz="3200" b="1">
                <a:latin typeface="Calibri" pitchFamily="34" charset="0"/>
              </a:rPr>
              <a:t>G</a:t>
            </a:r>
            <a:r>
              <a:rPr lang="en-US" sz="3200">
                <a:latin typeface="Calibri" pitchFamily="34" charset="0"/>
              </a:rPr>
              <a:t>riseofulvin, </a:t>
            </a:r>
          </a:p>
          <a:p>
            <a:pPr lvl="1">
              <a:buFont typeface="Arial" charset="0"/>
              <a:buChar char="•"/>
            </a:pPr>
            <a:r>
              <a:rPr lang="en-US" sz="3200" b="1">
                <a:latin typeface="Calibri" pitchFamily="34" charset="0"/>
              </a:rPr>
              <a:t>C</a:t>
            </a:r>
            <a:r>
              <a:rPr lang="en-US" sz="3200">
                <a:latin typeface="Calibri" pitchFamily="34" charset="0"/>
              </a:rPr>
              <a:t>efoperazone, </a:t>
            </a:r>
            <a:r>
              <a:rPr lang="en-US" sz="3200" b="1">
                <a:latin typeface="Calibri" pitchFamily="34" charset="0"/>
              </a:rPr>
              <a:t>C</a:t>
            </a:r>
            <a:r>
              <a:rPr lang="en-US" sz="3200">
                <a:latin typeface="Calibri" pitchFamily="34" charset="0"/>
              </a:rPr>
              <a:t>efotetan, </a:t>
            </a:r>
            <a:r>
              <a:rPr lang="en-US" sz="3200" b="1">
                <a:latin typeface="Calibri" pitchFamily="34" charset="0"/>
              </a:rPr>
              <a:t>C</a:t>
            </a:r>
            <a:r>
              <a:rPr lang="en-US" sz="3200">
                <a:latin typeface="Calibri" pitchFamily="34" charset="0"/>
              </a:rPr>
              <a:t>efamandole, </a:t>
            </a:r>
          </a:p>
          <a:p>
            <a:pPr lvl="1">
              <a:buFont typeface="Arial" charset="0"/>
              <a:buChar char="•"/>
            </a:pPr>
            <a:r>
              <a:rPr lang="en-US" sz="3200" b="1">
                <a:latin typeface="Calibri" pitchFamily="34" charset="0"/>
              </a:rPr>
              <a:t>M</a:t>
            </a:r>
            <a:r>
              <a:rPr lang="en-US" sz="3200">
                <a:latin typeface="Calibri" pitchFamily="34" charset="0"/>
              </a:rPr>
              <a:t>etronidazole, </a:t>
            </a:r>
          </a:p>
        </p:txBody>
      </p:sp>
    </p:spTree>
    <p:extLst>
      <p:ext uri="{BB962C8B-B14F-4D97-AF65-F5344CB8AC3E}">
        <p14:creationId xmlns:p14="http://schemas.microsoft.com/office/powerpoint/2010/main" val="24965495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trips(down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304800"/>
            <a:ext cx="91440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2800" b="1" dirty="0">
                <a:latin typeface="Calibri" pitchFamily="34" charset="0"/>
              </a:rPr>
              <a:t>Grey Baby Syndrome-  </a:t>
            </a:r>
            <a:r>
              <a:rPr lang="en-US" sz="2800" dirty="0">
                <a:latin typeface="Calibri" pitchFamily="34" charset="0"/>
              </a:rPr>
              <a:t>(Ashen Grey Cyanosis)- </a:t>
            </a:r>
          </a:p>
          <a:p>
            <a:pPr lvl="1">
              <a:buFont typeface="Arial" charset="0"/>
              <a:buChar char="•"/>
            </a:pPr>
            <a:r>
              <a:rPr lang="en-US" sz="2800" dirty="0">
                <a:latin typeface="Calibri" pitchFamily="34" charset="0"/>
              </a:rPr>
              <a:t>Chloramphenicol</a:t>
            </a:r>
          </a:p>
          <a:p>
            <a:pPr>
              <a:buFont typeface="Arial" charset="0"/>
              <a:buChar char="•"/>
            </a:pPr>
            <a:r>
              <a:rPr lang="en-US" sz="2800" b="1" dirty="0">
                <a:latin typeface="Calibri" pitchFamily="34" charset="0"/>
              </a:rPr>
              <a:t>Pulmonary Fibrosis- </a:t>
            </a:r>
          </a:p>
          <a:p>
            <a:pPr lvl="1">
              <a:buFont typeface="Arial" charset="0"/>
              <a:buChar char="•"/>
            </a:pPr>
            <a:r>
              <a:rPr lang="en-US" sz="2800" dirty="0" err="1">
                <a:latin typeface="Calibri" pitchFamily="34" charset="0"/>
              </a:rPr>
              <a:t>Bleomycin</a:t>
            </a:r>
            <a:r>
              <a:rPr lang="en-US" sz="2800" dirty="0">
                <a:latin typeface="Calibri" pitchFamily="34" charset="0"/>
              </a:rPr>
              <a:t>, </a:t>
            </a:r>
            <a:r>
              <a:rPr lang="en-US" sz="2800" dirty="0" err="1">
                <a:latin typeface="Calibri" pitchFamily="34" charset="0"/>
              </a:rPr>
              <a:t>Nitrofurantoin</a:t>
            </a:r>
            <a:endParaRPr lang="en-US" sz="2800" dirty="0">
              <a:latin typeface="Calibri" pitchFamily="34" charset="0"/>
            </a:endParaRPr>
          </a:p>
          <a:p>
            <a:pPr>
              <a:buFont typeface="Arial" charset="0"/>
              <a:buChar char="•"/>
            </a:pPr>
            <a:r>
              <a:rPr lang="en-US" sz="2800" b="1" dirty="0">
                <a:solidFill>
                  <a:srgbClr val="002060"/>
                </a:solidFill>
                <a:latin typeface="Calibri" pitchFamily="34" charset="0"/>
              </a:rPr>
              <a:t>Special- </a:t>
            </a:r>
          </a:p>
          <a:p>
            <a:pPr lvl="1">
              <a:buFont typeface="Arial" charset="0"/>
              <a:buChar char="•"/>
            </a:pPr>
            <a:r>
              <a:rPr lang="en-US" sz="2800" b="1" dirty="0" err="1">
                <a:latin typeface="Calibri" pitchFamily="34" charset="0"/>
              </a:rPr>
              <a:t>Gatifloxacin</a:t>
            </a:r>
            <a:r>
              <a:rPr lang="en-US" sz="2800" b="1" dirty="0">
                <a:latin typeface="Calibri" pitchFamily="34" charset="0"/>
              </a:rPr>
              <a:t> </a:t>
            </a:r>
          </a:p>
          <a:p>
            <a:pPr lvl="2">
              <a:buFont typeface="Arial" charset="0"/>
              <a:buChar char="•"/>
            </a:pPr>
            <a:r>
              <a:rPr lang="en-US" sz="2800" dirty="0">
                <a:latin typeface="Calibri" pitchFamily="34" charset="0"/>
              </a:rPr>
              <a:t>Prolongs QT interval and arrhythmia</a:t>
            </a:r>
          </a:p>
          <a:p>
            <a:pPr lvl="2">
              <a:buFont typeface="Arial" charset="0"/>
              <a:buChar char="•"/>
            </a:pPr>
            <a:r>
              <a:rPr lang="en-US" sz="2800" dirty="0">
                <a:latin typeface="Calibri" pitchFamily="34" charset="0"/>
              </a:rPr>
              <a:t>Hypo or hyperglycemia in patients of diabetes. </a:t>
            </a:r>
          </a:p>
          <a:p>
            <a:pPr lvl="1">
              <a:buFont typeface="Arial" charset="0"/>
              <a:buChar char="•"/>
            </a:pPr>
            <a:r>
              <a:rPr lang="en-US" sz="2800" b="1" dirty="0" err="1">
                <a:latin typeface="Calibri" pitchFamily="34" charset="0"/>
              </a:rPr>
              <a:t>Aminoglcosides</a:t>
            </a:r>
            <a:r>
              <a:rPr lang="en-US" sz="2800" b="1" dirty="0">
                <a:latin typeface="Calibri" pitchFamily="34" charset="0"/>
              </a:rPr>
              <a:t> </a:t>
            </a:r>
            <a:r>
              <a:rPr lang="en-US" sz="2800" dirty="0">
                <a:latin typeface="Calibri" pitchFamily="34" charset="0"/>
              </a:rPr>
              <a:t>have</a:t>
            </a:r>
            <a:r>
              <a:rPr lang="en-US" sz="2800" b="1" dirty="0">
                <a:latin typeface="Calibri" pitchFamily="34" charset="0"/>
              </a:rPr>
              <a:t> </a:t>
            </a:r>
            <a:r>
              <a:rPr lang="en-US" sz="2800" b="1" dirty="0" smtClean="0">
                <a:solidFill>
                  <a:srgbClr val="FF0000"/>
                </a:solidFill>
                <a:latin typeface="Calibri" pitchFamily="34" charset="0"/>
              </a:rPr>
              <a:t>NONE(abbreviation)</a:t>
            </a:r>
            <a:r>
              <a:rPr lang="en-US" sz="2800" b="1" dirty="0" smtClean="0">
                <a:latin typeface="Calibri" pitchFamily="34" charset="0"/>
              </a:rPr>
              <a:t> </a:t>
            </a:r>
            <a:r>
              <a:rPr lang="en-US" sz="2800" dirty="0">
                <a:latin typeface="Calibri" pitchFamily="34" charset="0"/>
              </a:rPr>
              <a:t>side effects- </a:t>
            </a:r>
          </a:p>
          <a:p>
            <a:pPr lvl="2">
              <a:buFont typeface="Arial" charset="0"/>
              <a:buChar char="•"/>
            </a:pPr>
            <a:r>
              <a:rPr lang="en-US" sz="2000" b="1" dirty="0">
                <a:latin typeface="Calibri" pitchFamily="34" charset="0"/>
              </a:rPr>
              <a:t>N</a:t>
            </a:r>
            <a:r>
              <a:rPr lang="en-US" sz="2000" dirty="0">
                <a:latin typeface="Calibri" pitchFamily="34" charset="0"/>
              </a:rPr>
              <a:t>euromuscular block (more with Neomycin  and Streptomycin), </a:t>
            </a:r>
          </a:p>
          <a:p>
            <a:pPr lvl="2">
              <a:buFont typeface="Arial" charset="0"/>
              <a:buChar char="•"/>
            </a:pPr>
            <a:r>
              <a:rPr lang="en-US" sz="2000" b="1" dirty="0">
                <a:latin typeface="Calibri" pitchFamily="34" charset="0"/>
              </a:rPr>
              <a:t>O</a:t>
            </a:r>
            <a:r>
              <a:rPr lang="en-US" sz="2000" dirty="0">
                <a:latin typeface="Calibri" pitchFamily="34" charset="0"/>
              </a:rPr>
              <a:t>totoxicity (Vestibular by Streptomycin,  Gentamicin while Cochlear by Neomycin, </a:t>
            </a:r>
            <a:r>
              <a:rPr lang="en-US" sz="2000" dirty="0" err="1">
                <a:latin typeface="Calibri" pitchFamily="34" charset="0"/>
              </a:rPr>
              <a:t>Amikacin</a:t>
            </a:r>
            <a:r>
              <a:rPr lang="en-US" sz="2000" dirty="0">
                <a:latin typeface="Calibri" pitchFamily="34" charset="0"/>
              </a:rPr>
              <a:t>),</a:t>
            </a:r>
          </a:p>
          <a:p>
            <a:pPr lvl="2">
              <a:buFont typeface="Arial" charset="0"/>
              <a:buChar char="•"/>
            </a:pPr>
            <a:r>
              <a:rPr lang="en-US" sz="2000" dirty="0">
                <a:latin typeface="Calibri" pitchFamily="34" charset="0"/>
              </a:rPr>
              <a:t> </a:t>
            </a:r>
            <a:r>
              <a:rPr lang="en-US" sz="2000" b="1" dirty="0">
                <a:latin typeface="Calibri" pitchFamily="34" charset="0"/>
              </a:rPr>
              <a:t>N</a:t>
            </a:r>
            <a:r>
              <a:rPr lang="en-US" sz="2000" dirty="0">
                <a:latin typeface="Calibri" pitchFamily="34" charset="0"/>
              </a:rPr>
              <a:t>ephrotoxicity least with Streptomycin,</a:t>
            </a:r>
          </a:p>
          <a:p>
            <a:pPr lvl="2">
              <a:buFont typeface="Arial" charset="0"/>
              <a:buChar char="•"/>
            </a:pPr>
            <a:r>
              <a:rPr lang="en-US" sz="2000" b="1" dirty="0">
                <a:latin typeface="Calibri" pitchFamily="34" charset="0"/>
              </a:rPr>
              <a:t>E</a:t>
            </a:r>
            <a:r>
              <a:rPr lang="en-US" sz="2000" dirty="0">
                <a:latin typeface="Calibri" pitchFamily="34" charset="0"/>
              </a:rPr>
              <a:t>tc. </a:t>
            </a:r>
            <a:r>
              <a:rPr lang="en-US" sz="2000" dirty="0" err="1">
                <a:latin typeface="Calibri" pitchFamily="34" charset="0"/>
              </a:rPr>
              <a:t>Teratogenic</a:t>
            </a:r>
            <a:r>
              <a:rPr lang="en-US" sz="2000" dirty="0">
                <a:latin typeface="Calibri" pitchFamily="34" charset="0"/>
              </a:rPr>
              <a:t>)</a:t>
            </a:r>
          </a:p>
          <a:p>
            <a:pPr lvl="1">
              <a:buFont typeface="Arial" charset="0"/>
              <a:buChar char="•"/>
            </a:pPr>
            <a:r>
              <a:rPr lang="en-US" sz="2800" b="1" dirty="0">
                <a:latin typeface="Calibri" pitchFamily="34" charset="0"/>
              </a:rPr>
              <a:t>High dose of Ceftriaxone </a:t>
            </a:r>
          </a:p>
          <a:p>
            <a:pPr lvl="2">
              <a:buFont typeface="Arial" charset="0"/>
              <a:buChar char="•"/>
            </a:pPr>
            <a:r>
              <a:rPr lang="en-US" sz="2800" dirty="0">
                <a:latin typeface="Calibri" pitchFamily="34" charset="0"/>
              </a:rPr>
              <a:t>Pseudo-</a:t>
            </a:r>
            <a:r>
              <a:rPr lang="en-US" sz="2800" dirty="0" err="1">
                <a:latin typeface="Calibri" pitchFamily="34" charset="0"/>
              </a:rPr>
              <a:t>lithiasis</a:t>
            </a:r>
            <a:r>
              <a:rPr lang="en-US" sz="2800" dirty="0">
                <a:latin typeface="Calibri" pitchFamily="34" charset="0"/>
              </a:rPr>
              <a:t> (Gall bladder sludge)</a:t>
            </a:r>
          </a:p>
        </p:txBody>
      </p:sp>
    </p:spTree>
    <p:extLst>
      <p:ext uri="{BB962C8B-B14F-4D97-AF65-F5344CB8AC3E}">
        <p14:creationId xmlns:p14="http://schemas.microsoft.com/office/powerpoint/2010/main" val="11236142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trips(downLeft)">
                                      <p:cBhvr>
                                        <p:cTn id="42" dur="500"/>
                                        <p:tgtEl>
                                          <p:spTgt spid="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trips(downLeft)">
                                      <p:cBhvr>
                                        <p:cTn id="47" dur="500"/>
                                        <p:tgtEl>
                                          <p:spTgt spid="3">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12"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trips(downLeft)">
                                      <p:cBhvr>
                                        <p:cTn id="52" dur="500"/>
                                        <p:tgtEl>
                                          <p:spTgt spid="3">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12"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trips(downLeft)">
                                      <p:cBhvr>
                                        <p:cTn id="57" dur="500"/>
                                        <p:tgtEl>
                                          <p:spTgt spid="3">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12"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trips(downLeft)">
                                      <p:cBhvr>
                                        <p:cTn id="62" dur="500"/>
                                        <p:tgtEl>
                                          <p:spTgt spid="3">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8" presetClass="entr" presetSubtype="12"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strips(downLeft)">
                                      <p:cBhvr>
                                        <p:cTn id="67" dur="500"/>
                                        <p:tgtEl>
                                          <p:spTgt spid="3">
                                            <p:txEl>
                                              <p:pRg st="12" end="12"/>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8" presetClass="entr" presetSubtype="12" fill="hold"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strips(downLeft)">
                                      <p:cBhvr>
                                        <p:cTn id="72" dur="500"/>
                                        <p:tgtEl>
                                          <p:spTgt spid="3">
                                            <p:txEl>
                                              <p:pRg st="13" end="13"/>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8" presetClass="entr" presetSubtype="12" fill="hold"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strips(downLeft)">
                                      <p:cBhvr>
                                        <p:cTn id="7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4000" cy="840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charset="0"/>
              <a:buChar char="•"/>
            </a:pPr>
            <a:r>
              <a:rPr lang="en-US" sz="3600" b="1">
                <a:latin typeface="Calibri" pitchFamily="34" charset="0"/>
              </a:rPr>
              <a:t>Mafenide</a:t>
            </a:r>
          </a:p>
          <a:p>
            <a:pPr lvl="1">
              <a:buFont typeface="Arial" charset="0"/>
              <a:buChar char="•"/>
            </a:pPr>
            <a:r>
              <a:rPr lang="en-US" sz="3600">
                <a:latin typeface="Calibri" pitchFamily="34" charset="0"/>
              </a:rPr>
              <a:t>Has carbonic anhydrase inhibitor activity- </a:t>
            </a:r>
          </a:p>
          <a:p>
            <a:pPr lvl="1">
              <a:buFont typeface="Arial" charset="0"/>
              <a:buChar char="•"/>
            </a:pPr>
            <a:r>
              <a:rPr lang="en-US" sz="3600">
                <a:latin typeface="Calibri" pitchFamily="34" charset="0"/>
              </a:rPr>
              <a:t>May alkalinize urine and cause acidosis</a:t>
            </a:r>
          </a:p>
          <a:p>
            <a:pPr lvl="1">
              <a:buFont typeface="Arial" charset="0"/>
              <a:buChar char="•"/>
            </a:pPr>
            <a:r>
              <a:rPr lang="en-US" sz="3600">
                <a:latin typeface="Calibri" pitchFamily="34" charset="0"/>
              </a:rPr>
              <a:t>Hyperventilation.</a:t>
            </a:r>
          </a:p>
          <a:p>
            <a:pPr>
              <a:buFont typeface="Arial" charset="0"/>
              <a:buChar char="•"/>
            </a:pPr>
            <a:r>
              <a:rPr lang="en-US" sz="3600" b="1">
                <a:latin typeface="Calibri" pitchFamily="34" charset="0"/>
              </a:rPr>
              <a:t>8-Hydroxy-quinoines </a:t>
            </a:r>
            <a:r>
              <a:rPr lang="en-US" sz="3200" b="1">
                <a:latin typeface="Calibri" pitchFamily="34" charset="0"/>
              </a:rPr>
              <a:t>(Iodochloro-hydroxyquinol,)</a:t>
            </a:r>
            <a:endParaRPr lang="en-US" sz="3600" b="1">
              <a:latin typeface="Calibri" pitchFamily="34" charset="0"/>
            </a:endParaRPr>
          </a:p>
          <a:p>
            <a:pPr lvl="1">
              <a:buFont typeface="Arial" charset="0"/>
              <a:buChar char="•"/>
            </a:pPr>
            <a:r>
              <a:rPr lang="en-US" sz="3600">
                <a:latin typeface="Calibri" pitchFamily="34" charset="0"/>
              </a:rPr>
              <a:t>SMON (Subacute myelo-optic neuropathy)</a:t>
            </a:r>
          </a:p>
          <a:p>
            <a:pPr>
              <a:buFont typeface="Arial" charset="0"/>
              <a:buChar char="•"/>
            </a:pPr>
            <a:r>
              <a:rPr lang="en-US" sz="3600" b="1">
                <a:latin typeface="Calibri" pitchFamily="34" charset="0"/>
              </a:rPr>
              <a:t>Arrhythmia- </a:t>
            </a:r>
          </a:p>
          <a:p>
            <a:pPr lvl="1">
              <a:buFont typeface="Arial" charset="0"/>
              <a:buChar char="•"/>
            </a:pPr>
            <a:r>
              <a:rPr lang="en-US" sz="3600">
                <a:latin typeface="Calibri" pitchFamily="34" charset="0"/>
              </a:rPr>
              <a:t>Quinolones, Macrolides </a:t>
            </a:r>
          </a:p>
          <a:p>
            <a:pPr>
              <a:buFont typeface="Arial" charset="0"/>
              <a:buChar char="•"/>
            </a:pPr>
            <a:r>
              <a:rPr lang="en-US" sz="3600" b="1">
                <a:latin typeface="Calibri" pitchFamily="34" charset="0"/>
              </a:rPr>
              <a:t>Antianabolic effect (reduce protein synthesis)- </a:t>
            </a:r>
          </a:p>
          <a:p>
            <a:pPr lvl="1">
              <a:buFont typeface="Arial" charset="0"/>
              <a:buChar char="•"/>
            </a:pPr>
            <a:r>
              <a:rPr lang="en-US" sz="3600">
                <a:latin typeface="Calibri" pitchFamily="34" charset="0"/>
              </a:rPr>
              <a:t>Tetracyclines</a:t>
            </a:r>
          </a:p>
          <a:p>
            <a:endParaRPr lang="en-US" sz="3600">
              <a:latin typeface="Calibri" pitchFamily="34" charset="0"/>
            </a:endParaRPr>
          </a:p>
          <a:p>
            <a:pPr>
              <a:buFont typeface="Arial" charset="0"/>
              <a:buChar char="•"/>
            </a:pPr>
            <a:endParaRPr lang="en-US" sz="3600">
              <a:latin typeface="Calibri" pitchFamily="34" charset="0"/>
            </a:endParaRPr>
          </a:p>
          <a:p>
            <a:pPr>
              <a:buFont typeface="Arial" charset="0"/>
              <a:buChar char="•"/>
            </a:pPr>
            <a:endParaRPr lang="en-US" sz="3600">
              <a:latin typeface="Calibri" pitchFamily="34" charset="0"/>
            </a:endParaRPr>
          </a:p>
          <a:p>
            <a:pPr>
              <a:buFont typeface="Arial" charset="0"/>
              <a:buChar char="•"/>
            </a:pPr>
            <a:endParaRPr lang="en-US" sz="3600">
              <a:latin typeface="Calibri" pitchFamily="34" charset="0"/>
            </a:endParaRPr>
          </a:p>
          <a:p>
            <a:pPr>
              <a:buFont typeface="Arial" charset="0"/>
              <a:buChar char="•"/>
            </a:pPr>
            <a:endParaRPr lang="en-US" sz="3600">
              <a:latin typeface="Calibri" pitchFamily="34" charset="0"/>
            </a:endParaRPr>
          </a:p>
        </p:txBody>
      </p:sp>
    </p:spTree>
    <p:extLst>
      <p:ext uri="{BB962C8B-B14F-4D97-AF65-F5344CB8AC3E}">
        <p14:creationId xmlns:p14="http://schemas.microsoft.com/office/powerpoint/2010/main" val="30769388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ANTIBIOTICS AND BACTERIA-Cont’d</a:t>
            </a:r>
            <a:endParaRPr lang="en-US" smtClean="0"/>
          </a:p>
        </p:txBody>
      </p:sp>
      <p:sp>
        <p:nvSpPr>
          <p:cNvPr id="37891" name="Content Placeholder 2"/>
          <p:cNvSpPr>
            <a:spLocks noGrp="1"/>
          </p:cNvSpPr>
          <p:nvPr>
            <p:ph idx="1"/>
          </p:nvPr>
        </p:nvSpPr>
        <p:spPr>
          <a:xfrm>
            <a:off x="457200" y="1981200"/>
            <a:ext cx="8686800" cy="4724400"/>
          </a:xfrm>
        </p:spPr>
        <p:txBody>
          <a:bodyPr>
            <a:normAutofit lnSpcReduction="10000"/>
          </a:bodyPr>
          <a:lstStyle/>
          <a:p>
            <a:r>
              <a:rPr lang="en-US" sz="3000" dirty="0" smtClean="0">
                <a:latin typeface="Arial" panose="020B0604020202020204" pitchFamily="34" charset="0"/>
                <a:cs typeface="Arial" panose="020B0604020202020204" pitchFamily="34" charset="0"/>
              </a:rPr>
              <a:t>Sometimes, culture and sensitivity testing may not be possible: </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either because the source of the infection is not identifiable or </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because the patient is too sick to wait for test results to determine the best treatment</a:t>
            </a:r>
          </a:p>
          <a:p>
            <a:r>
              <a:rPr lang="en-US" sz="3000" dirty="0" smtClean="0">
                <a:latin typeface="Arial" panose="020B0604020202020204" pitchFamily="34" charset="0"/>
                <a:cs typeface="Arial" panose="020B0604020202020204" pitchFamily="34" charset="0"/>
              </a:rPr>
              <a:t>In this case, clinicians attempt to administer </a:t>
            </a:r>
            <a:r>
              <a:rPr lang="en-US" sz="3000" b="1" dirty="0" smtClean="0">
                <a:latin typeface="Arial" panose="020B0604020202020204" pitchFamily="34" charset="0"/>
                <a:cs typeface="Arial" panose="020B0604020202020204" pitchFamily="34" charset="0"/>
              </a:rPr>
              <a:t>a </a:t>
            </a:r>
            <a:r>
              <a:rPr lang="en-US" sz="3000" b="1" dirty="0" smtClean="0">
                <a:solidFill>
                  <a:srgbClr val="FF0000"/>
                </a:solidFill>
                <a:latin typeface="Arial" panose="020B0604020202020204" pitchFamily="34" charset="0"/>
                <a:cs typeface="Arial" panose="020B0604020202020204" pitchFamily="34" charset="0"/>
              </a:rPr>
              <a:t>drug with a broad spectrum of activity </a:t>
            </a:r>
            <a:r>
              <a:rPr lang="en-US" sz="3000" dirty="0" smtClean="0">
                <a:latin typeface="Arial" panose="020B0604020202020204" pitchFamily="34" charset="0"/>
                <a:cs typeface="Arial" panose="020B0604020202020204" pitchFamily="34" charset="0"/>
              </a:rPr>
              <a:t>against gram-positive or gram-negative bacteria or against anaerobic bacteria. </a:t>
            </a:r>
          </a:p>
        </p:txBody>
      </p:sp>
    </p:spTree>
    <p:extLst>
      <p:ext uri="{BB962C8B-B14F-4D97-AF65-F5344CB8AC3E}">
        <p14:creationId xmlns:p14="http://schemas.microsoft.com/office/powerpoint/2010/main" val="3692493012"/>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Content Placeholder 2"/>
          <p:cNvSpPr>
            <a:spLocks noGrp="1"/>
          </p:cNvSpPr>
          <p:nvPr>
            <p:ph idx="1"/>
          </p:nvPr>
        </p:nvSpPr>
        <p:spPr>
          <a:xfrm>
            <a:off x="457200" y="1600200"/>
            <a:ext cx="8458200" cy="5059363"/>
          </a:xfrm>
        </p:spPr>
        <p:txBody>
          <a:bodyPr/>
          <a:lstStyle/>
          <a:p>
            <a:pPr eaLnBrk="1" hangingPunct="1"/>
            <a:r>
              <a:rPr lang="en-US" sz="10000" b="1" smtClean="0"/>
              <a:t>END</a:t>
            </a:r>
          </a:p>
          <a:p>
            <a:pPr eaLnBrk="1" hangingPunct="1"/>
            <a:r>
              <a:rPr lang="en-US" sz="10000" b="1" smtClean="0"/>
              <a:t>THANK YOU!</a:t>
            </a:r>
          </a:p>
        </p:txBody>
      </p:sp>
    </p:spTree>
    <p:extLst>
      <p:ext uri="{BB962C8B-B14F-4D97-AF65-F5344CB8AC3E}">
        <p14:creationId xmlns:p14="http://schemas.microsoft.com/office/powerpoint/2010/main" val="795281750"/>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762000"/>
            <a:ext cx="8229600" cy="457200"/>
          </a:xfrm>
        </p:spPr>
        <p:txBody>
          <a:bodyPr>
            <a:normAutofit fontScale="90000"/>
          </a:bodyPr>
          <a:lstStyle/>
          <a:p>
            <a:r>
              <a:rPr lang="en-US" b="1" smtClean="0">
                <a:latin typeface="Arial" panose="020B0604020202020204" pitchFamily="34" charset="0"/>
                <a:cs typeface="Arial" panose="020B0604020202020204" pitchFamily="34" charset="0"/>
              </a:rPr>
              <a:t>References</a:t>
            </a:r>
          </a:p>
        </p:txBody>
      </p:sp>
      <p:sp>
        <p:nvSpPr>
          <p:cNvPr id="121859" name="Content Placeholder 2"/>
          <p:cNvSpPr>
            <a:spLocks noGrp="1"/>
          </p:cNvSpPr>
          <p:nvPr>
            <p:ph idx="1"/>
          </p:nvPr>
        </p:nvSpPr>
        <p:spPr>
          <a:xfrm>
            <a:off x="457200" y="1447800"/>
            <a:ext cx="8229600" cy="5211763"/>
          </a:xfrm>
        </p:spPr>
        <p:txBody>
          <a:bodyPr>
            <a:normAutofit lnSpcReduction="10000"/>
          </a:bodyPr>
          <a:lstStyle/>
          <a:p>
            <a:r>
              <a:rPr lang="en-US" sz="3000" dirty="0" smtClean="0">
                <a:latin typeface="Arial" panose="020B0604020202020204" pitchFamily="34" charset="0"/>
                <a:cs typeface="Arial" panose="020B0604020202020204" pitchFamily="34" charset="0"/>
              </a:rPr>
              <a:t>Amy M. </a:t>
            </a:r>
            <a:r>
              <a:rPr lang="en-US" sz="3000" dirty="0" err="1" smtClean="0">
                <a:latin typeface="Arial" panose="020B0604020202020204" pitchFamily="34" charset="0"/>
                <a:cs typeface="Arial" panose="020B0604020202020204" pitchFamily="34" charset="0"/>
              </a:rPr>
              <a:t>Karch</a:t>
            </a:r>
            <a:r>
              <a:rPr lang="en-US" sz="3000" dirty="0" smtClean="0">
                <a:latin typeface="Arial" panose="020B0604020202020204" pitchFamily="34" charset="0"/>
                <a:cs typeface="Arial" panose="020B0604020202020204" pitchFamily="34" charset="0"/>
              </a:rPr>
              <a:t>. (2013). Focus on Nursing </a:t>
            </a:r>
            <a:r>
              <a:rPr lang="en-US" sz="3000" dirty="0" err="1" smtClean="0">
                <a:latin typeface="Arial" panose="020B0604020202020204" pitchFamily="34" charset="0"/>
                <a:cs typeface="Arial" panose="020B0604020202020204" pitchFamily="34" charset="0"/>
              </a:rPr>
              <a:t>Pharmacology.Sixth</a:t>
            </a:r>
            <a:r>
              <a:rPr lang="en-US" sz="3000" dirty="0" smtClean="0">
                <a:latin typeface="Arial" panose="020B0604020202020204" pitchFamily="34" charset="0"/>
                <a:cs typeface="Arial" panose="020B0604020202020204" pitchFamily="34" charset="0"/>
              </a:rPr>
              <a:t> edition: </a:t>
            </a:r>
            <a:r>
              <a:rPr lang="en-US" sz="3000" dirty="0" err="1" smtClean="0">
                <a:latin typeface="Arial" panose="020B0604020202020204" pitchFamily="34" charset="0"/>
                <a:cs typeface="Arial" panose="020B0604020202020204" pitchFamily="34" charset="0"/>
              </a:rPr>
              <a:t>Wolters</a:t>
            </a:r>
            <a:r>
              <a:rPr lang="en-US" sz="3000" dirty="0" smtClean="0">
                <a:latin typeface="Arial" panose="020B0604020202020204" pitchFamily="34" charset="0"/>
                <a:cs typeface="Arial" panose="020B0604020202020204" pitchFamily="34" charset="0"/>
              </a:rPr>
              <a:t> Kluwer Health | Lippincott Williams &amp; Wilkins</a:t>
            </a:r>
          </a:p>
          <a:p>
            <a:r>
              <a:rPr lang="en-US" sz="3000" dirty="0" smtClean="0">
                <a:latin typeface="Arial" panose="020B0604020202020204" pitchFamily="34" charset="0"/>
                <a:cs typeface="Arial" panose="020B0604020202020204" pitchFamily="34" charset="0"/>
              </a:rPr>
              <a:t>David E. Golan; </a:t>
            </a:r>
            <a:r>
              <a:rPr lang="en-US" sz="3000" dirty="0" err="1" smtClean="0">
                <a:latin typeface="Arial" panose="020B0604020202020204" pitchFamily="34" charset="0"/>
                <a:cs typeface="Arial" panose="020B0604020202020204" pitchFamily="34" charset="0"/>
              </a:rPr>
              <a:t>Ehrin</a:t>
            </a:r>
            <a:r>
              <a:rPr lang="en-US" sz="3000" dirty="0" smtClean="0">
                <a:latin typeface="Arial" panose="020B0604020202020204" pitchFamily="34" charset="0"/>
                <a:cs typeface="Arial" panose="020B0604020202020204" pitchFamily="34" charset="0"/>
              </a:rPr>
              <a:t> J. Armstrong &amp;  April W. Armstrong. (2017). Principles of pharmacology : the pathophysiologic basis of drug therapy. Fourth edition. Philadelphia : </a:t>
            </a:r>
            <a:r>
              <a:rPr lang="en-US" sz="3000" dirty="0" err="1" smtClean="0">
                <a:latin typeface="Arial" panose="020B0604020202020204" pitchFamily="34" charset="0"/>
                <a:cs typeface="Arial" panose="020B0604020202020204" pitchFamily="34" charset="0"/>
              </a:rPr>
              <a:t>Wolters</a:t>
            </a:r>
            <a:r>
              <a:rPr lang="en-US" sz="3000" dirty="0" smtClean="0">
                <a:latin typeface="Arial" panose="020B0604020202020204" pitchFamily="34" charset="0"/>
                <a:cs typeface="Arial" panose="020B0604020202020204" pitchFamily="34" charset="0"/>
              </a:rPr>
              <a:t> Kluwer Health. Lippincott Williams &amp; Wilkins</a:t>
            </a:r>
          </a:p>
          <a:p>
            <a:r>
              <a:rPr lang="en-US" sz="3000" dirty="0" smtClean="0">
                <a:latin typeface="Arial" panose="020B0604020202020204" pitchFamily="34" charset="0"/>
                <a:cs typeface="Arial" panose="020B0604020202020204" pitchFamily="34" charset="0"/>
              </a:rPr>
              <a:t>Jones and Bartlett Learning. (2011). Nurse’s Drug Handbook. Tenth edition</a:t>
            </a:r>
          </a:p>
        </p:txBody>
      </p:sp>
    </p:spTree>
    <p:extLst>
      <p:ext uri="{BB962C8B-B14F-4D97-AF65-F5344CB8AC3E}">
        <p14:creationId xmlns:p14="http://schemas.microsoft.com/office/powerpoint/2010/main" val="1570188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0"/>
            <a:ext cx="8229600" cy="1417638"/>
          </a:xfrm>
        </p:spPr>
        <p:txBody>
          <a:bodyPr>
            <a:normAutofit fontScale="90000"/>
          </a:bodyPr>
          <a:lstStyle/>
          <a:p>
            <a:r>
              <a:rPr lang="en-US" b="1" dirty="0" smtClean="0">
                <a:latin typeface="Arial" panose="020B0604020202020204" pitchFamily="34" charset="0"/>
                <a:cs typeface="Arial" panose="020B0604020202020204" pitchFamily="34" charset="0"/>
              </a:rPr>
              <a:t>ANTIBIOTICS AND BACTERIA-Cont’d</a:t>
            </a:r>
            <a:endParaRPr lang="en-US" dirty="0" smtClean="0"/>
          </a:p>
        </p:txBody>
      </p:sp>
      <p:sp>
        <p:nvSpPr>
          <p:cNvPr id="3" name="Content Placeholder 2"/>
          <p:cNvSpPr>
            <a:spLocks noGrp="1"/>
          </p:cNvSpPr>
          <p:nvPr>
            <p:ph idx="1"/>
          </p:nvPr>
        </p:nvSpPr>
        <p:spPr>
          <a:xfrm>
            <a:off x="457200" y="1524000"/>
            <a:ext cx="8458200" cy="5135563"/>
          </a:xfrm>
        </p:spPr>
        <p:txBody>
          <a:bodyPr>
            <a:noAutofit/>
          </a:bodyPr>
          <a:lstStyle/>
          <a:p>
            <a:pPr>
              <a:buFont typeface="Arial" charset="0"/>
              <a:buChar char="•"/>
              <a:defRPr/>
            </a:pPr>
            <a:r>
              <a:rPr lang="en-US" sz="2950" dirty="0" smtClean="0">
                <a:solidFill>
                  <a:srgbClr val="FF0000"/>
                </a:solidFill>
                <a:latin typeface="Arial" pitchFamily="34" charset="0"/>
                <a:cs typeface="Arial" pitchFamily="34" charset="0"/>
              </a:rPr>
              <a:t>Drugs with broad spectrum activity are often given at the </a:t>
            </a:r>
            <a:r>
              <a:rPr lang="en-US" sz="2950" b="1" dirty="0" smtClean="0">
                <a:solidFill>
                  <a:srgbClr val="FF0000"/>
                </a:solidFill>
                <a:latin typeface="Arial" pitchFamily="34" charset="0"/>
                <a:cs typeface="Arial" pitchFamily="34" charset="0"/>
              </a:rPr>
              <a:t>beginning</a:t>
            </a:r>
            <a:r>
              <a:rPr lang="en-US" sz="2950" dirty="0" smtClean="0">
                <a:solidFill>
                  <a:srgbClr val="FF0000"/>
                </a:solidFill>
                <a:latin typeface="Arial" pitchFamily="34" charset="0"/>
                <a:cs typeface="Arial" pitchFamily="34" charset="0"/>
              </a:rPr>
              <a:t> of treatment until the </a:t>
            </a:r>
            <a:r>
              <a:rPr lang="en-US" sz="2950" b="1" dirty="0" smtClean="0">
                <a:solidFill>
                  <a:srgbClr val="FF0000"/>
                </a:solidFill>
                <a:latin typeface="Arial" pitchFamily="34" charset="0"/>
                <a:cs typeface="Arial" pitchFamily="34" charset="0"/>
              </a:rPr>
              <a:t>exact</a:t>
            </a:r>
            <a:r>
              <a:rPr lang="en-US" sz="2950" dirty="0" smtClean="0">
                <a:solidFill>
                  <a:srgbClr val="FF0000"/>
                </a:solidFill>
                <a:latin typeface="Arial" pitchFamily="34" charset="0"/>
                <a:cs typeface="Arial" pitchFamily="34" charset="0"/>
              </a:rPr>
              <a:t> organism and </a:t>
            </a:r>
            <a:r>
              <a:rPr lang="en-US" sz="2950" b="1" dirty="0" smtClean="0">
                <a:solidFill>
                  <a:srgbClr val="FF0000"/>
                </a:solidFill>
                <a:latin typeface="Arial" pitchFamily="34" charset="0"/>
                <a:cs typeface="Arial" pitchFamily="34" charset="0"/>
              </a:rPr>
              <a:t>sensitivity</a:t>
            </a:r>
            <a:r>
              <a:rPr lang="en-US" sz="2950" dirty="0" smtClean="0">
                <a:solidFill>
                  <a:srgbClr val="FF0000"/>
                </a:solidFill>
                <a:latin typeface="Arial" pitchFamily="34" charset="0"/>
                <a:cs typeface="Arial" pitchFamily="34" charset="0"/>
              </a:rPr>
              <a:t> can be established. </a:t>
            </a:r>
          </a:p>
          <a:p>
            <a:pPr>
              <a:buFont typeface="Arial" charset="0"/>
              <a:buChar char="•"/>
              <a:defRPr/>
            </a:pPr>
            <a:r>
              <a:rPr lang="en-US" sz="2950" dirty="0" smtClean="0">
                <a:latin typeface="Arial" pitchFamily="34" charset="0"/>
                <a:cs typeface="Arial" pitchFamily="34" charset="0"/>
              </a:rPr>
              <a:t>Because these antibiotics have such a </a:t>
            </a:r>
            <a:r>
              <a:rPr lang="en-US" sz="2950" b="1" dirty="0" smtClean="0">
                <a:latin typeface="Arial" pitchFamily="34" charset="0"/>
                <a:cs typeface="Arial" pitchFamily="34" charset="0"/>
              </a:rPr>
              <a:t>wide range </a:t>
            </a:r>
            <a:r>
              <a:rPr lang="en-US" sz="2950" dirty="0" smtClean="0">
                <a:latin typeface="Arial" pitchFamily="34" charset="0"/>
                <a:cs typeface="Arial" pitchFamily="34" charset="0"/>
              </a:rPr>
              <a:t>of effects, they are frequently associated with </a:t>
            </a:r>
            <a:r>
              <a:rPr lang="en-US" sz="2950" b="1" dirty="0" smtClean="0">
                <a:latin typeface="Arial" pitchFamily="34" charset="0"/>
                <a:cs typeface="Arial" pitchFamily="34" charset="0"/>
              </a:rPr>
              <a:t>adverse effects</a:t>
            </a:r>
            <a:r>
              <a:rPr lang="en-US" sz="2950" dirty="0" smtClean="0">
                <a:latin typeface="Arial" pitchFamily="34" charset="0"/>
                <a:cs typeface="Arial" pitchFamily="34" charset="0"/>
              </a:rPr>
              <a:t>. </a:t>
            </a:r>
          </a:p>
          <a:p>
            <a:pPr>
              <a:buFont typeface="Arial" charset="0"/>
              <a:buChar char="•"/>
              <a:defRPr/>
            </a:pPr>
            <a:r>
              <a:rPr lang="en-US" sz="2950" dirty="0" smtClean="0">
                <a:latin typeface="Arial" pitchFamily="34" charset="0"/>
                <a:cs typeface="Arial" pitchFamily="34" charset="0"/>
              </a:rPr>
              <a:t>Human cells have</a:t>
            </a:r>
            <a:r>
              <a:rPr lang="en-US" sz="2950" b="1" dirty="0" smtClean="0">
                <a:latin typeface="Arial" pitchFamily="34" charset="0"/>
                <a:cs typeface="Arial" pitchFamily="34" charset="0"/>
              </a:rPr>
              <a:t> many </a:t>
            </a:r>
            <a:r>
              <a:rPr lang="en-US" sz="2950" dirty="0" smtClean="0">
                <a:latin typeface="Arial" pitchFamily="34" charset="0"/>
                <a:cs typeface="Arial" pitchFamily="34" charset="0"/>
              </a:rPr>
              <a:t>of the same properties as bacterial cells and can be affected in much the same way, so damage may occur to the human cells, as well as to the bacterial cells</a:t>
            </a:r>
            <a:endParaRPr lang="en-US" sz="2950" dirty="0">
              <a:latin typeface="Arial" pitchFamily="34" charset="0"/>
              <a:cs typeface="Arial" pitchFamily="34" charset="0"/>
            </a:endParaRPr>
          </a:p>
        </p:txBody>
      </p:sp>
    </p:spTree>
    <p:extLst>
      <p:ext uri="{BB962C8B-B14F-4D97-AF65-F5344CB8AC3E}">
        <p14:creationId xmlns:p14="http://schemas.microsoft.com/office/powerpoint/2010/main" val="28641725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ANTIBIOTICS AND BACTERIA-Cont’d</a:t>
            </a:r>
            <a:endParaRPr lang="en-US" smtClean="0"/>
          </a:p>
        </p:txBody>
      </p:sp>
      <p:sp>
        <p:nvSpPr>
          <p:cNvPr id="39939" name="Content Placeholder 2"/>
          <p:cNvSpPr>
            <a:spLocks noGrp="1"/>
          </p:cNvSpPr>
          <p:nvPr>
            <p:ph idx="1"/>
          </p:nvPr>
        </p:nvSpPr>
        <p:spPr/>
        <p:txBody>
          <a:bodyPr>
            <a:noAutofit/>
          </a:bodyPr>
          <a:lstStyle/>
          <a:p>
            <a:r>
              <a:rPr lang="en-US" sz="3100" dirty="0" smtClean="0">
                <a:latin typeface="Arial" panose="020B0604020202020204" pitchFamily="34" charset="0"/>
                <a:cs typeface="Arial" panose="020B0604020202020204" pitchFamily="34" charset="0"/>
              </a:rPr>
              <a:t>There </a:t>
            </a:r>
            <a:r>
              <a:rPr lang="en-US" sz="3100" b="1" dirty="0" smtClean="0">
                <a:latin typeface="Arial" panose="020B0604020202020204" pitchFamily="34" charset="0"/>
                <a:cs typeface="Arial" panose="020B0604020202020204" pitchFamily="34" charset="0"/>
              </a:rPr>
              <a:t>is no perfect antibiotic </a:t>
            </a:r>
            <a:r>
              <a:rPr lang="en-US" sz="3100" dirty="0" smtClean="0">
                <a:latin typeface="Arial" panose="020B0604020202020204" pitchFamily="34" charset="0"/>
                <a:cs typeface="Arial" panose="020B0604020202020204" pitchFamily="34" charset="0"/>
              </a:rPr>
              <a:t>that is without effect on the human host</a:t>
            </a:r>
          </a:p>
          <a:p>
            <a:r>
              <a:rPr lang="en-US" sz="3100" dirty="0" smtClean="0">
                <a:latin typeface="Arial" panose="020B0604020202020204" pitchFamily="34" charset="0"/>
                <a:cs typeface="Arial" panose="020B0604020202020204" pitchFamily="34" charset="0"/>
              </a:rPr>
              <a:t>Therefore, health personnel try to select an antibiotic with </a:t>
            </a:r>
            <a:r>
              <a:rPr lang="en-US" sz="3100" b="1" dirty="0" smtClean="0">
                <a:latin typeface="Arial" panose="020B0604020202020204" pitchFamily="34" charset="0"/>
                <a:cs typeface="Arial" panose="020B0604020202020204" pitchFamily="34" charset="0"/>
              </a:rPr>
              <a:t>selective toxicity, </a:t>
            </a:r>
            <a:r>
              <a:rPr lang="en-US" sz="3100" dirty="0" smtClean="0">
                <a:latin typeface="Arial" panose="020B0604020202020204" pitchFamily="34" charset="0"/>
                <a:cs typeface="Arial" panose="020B0604020202020204" pitchFamily="34" charset="0"/>
              </a:rPr>
              <a:t>or the ability to strike foreign cells with little or no effect on human cells. </a:t>
            </a:r>
          </a:p>
          <a:p>
            <a:r>
              <a:rPr lang="en-US" sz="3100" dirty="0" smtClean="0">
                <a:latin typeface="Arial" panose="020B0604020202020204" pitchFamily="34" charset="0"/>
                <a:cs typeface="Arial" panose="020B0604020202020204" pitchFamily="34" charset="0"/>
              </a:rPr>
              <a:t>Certain antibiotics may be contraindicated in some patients because of known adverse effects</a:t>
            </a:r>
          </a:p>
        </p:txBody>
      </p:sp>
    </p:spTree>
    <p:extLst>
      <p:ext uri="{BB962C8B-B14F-4D97-AF65-F5344CB8AC3E}">
        <p14:creationId xmlns:p14="http://schemas.microsoft.com/office/powerpoint/2010/main" val="3835854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ANTIBIOTICS AND BACTERIA-Cont’d</a:t>
            </a:r>
            <a:endParaRPr lang="en-US" smtClean="0"/>
          </a:p>
        </p:txBody>
      </p:sp>
      <p:sp>
        <p:nvSpPr>
          <p:cNvPr id="40963" name="Content Placeholder 2"/>
          <p:cNvSpPr>
            <a:spLocks noGrp="1"/>
          </p:cNvSpPr>
          <p:nvPr>
            <p:ph idx="1"/>
          </p:nvPr>
        </p:nvSpPr>
        <p:spPr/>
        <p:txBody>
          <a:bodyPr>
            <a:normAutofit fontScale="92500"/>
          </a:bodyPr>
          <a:lstStyle/>
          <a:p>
            <a:r>
              <a:rPr lang="en-US" sz="3000" dirty="0" smtClean="0">
                <a:latin typeface="Arial" panose="020B0604020202020204" pitchFamily="34" charset="0"/>
                <a:cs typeface="Arial" panose="020B0604020202020204" pitchFamily="34" charset="0"/>
              </a:rPr>
              <a:t>Some patients for which antibiotics are contraindicated due to known adverse reactions include:</a:t>
            </a:r>
          </a:p>
          <a:p>
            <a:pPr lvl="1">
              <a:buFont typeface="Wingdings" panose="05000000000000000000" pitchFamily="2" charset="2"/>
              <a:buChar char="§"/>
            </a:pPr>
            <a:r>
              <a:rPr lang="en-US" sz="3000" dirty="0" err="1" smtClean="0">
                <a:latin typeface="Arial" panose="020B0604020202020204" pitchFamily="34" charset="0"/>
                <a:cs typeface="Arial" panose="020B0604020202020204" pitchFamily="34" charset="0"/>
              </a:rPr>
              <a:t>Immunocompromised</a:t>
            </a:r>
            <a:r>
              <a:rPr lang="en-US" sz="3000" dirty="0" smtClean="0">
                <a:latin typeface="Arial" panose="020B0604020202020204" pitchFamily="34" charset="0"/>
                <a:cs typeface="Arial" panose="020B0604020202020204" pitchFamily="34" charset="0"/>
              </a:rPr>
              <a:t> patients</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Patients with severe GI disease</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Patients who are debilitated </a:t>
            </a:r>
          </a:p>
          <a:p>
            <a:r>
              <a:rPr lang="en-US" sz="3000" dirty="0" smtClean="0">
                <a:latin typeface="Arial" panose="020B0604020202020204" pitchFamily="34" charset="0"/>
                <a:cs typeface="Arial" panose="020B0604020202020204" pitchFamily="34" charset="0"/>
              </a:rPr>
              <a:t>The antibiotic of </a:t>
            </a:r>
            <a:r>
              <a:rPr lang="en-US" sz="3000" b="1" dirty="0" smtClean="0">
                <a:latin typeface="Arial" panose="020B0604020202020204" pitchFamily="34" charset="0"/>
                <a:cs typeface="Arial" panose="020B0604020202020204" pitchFamily="34" charset="0"/>
              </a:rPr>
              <a:t>choice</a:t>
            </a:r>
            <a:r>
              <a:rPr lang="en-US" sz="3000" dirty="0" smtClean="0">
                <a:latin typeface="Arial" panose="020B0604020202020204" pitchFamily="34" charset="0"/>
                <a:cs typeface="Arial" panose="020B0604020202020204" pitchFamily="34" charset="0"/>
              </a:rPr>
              <a:t> is one that affects the </a:t>
            </a:r>
            <a:r>
              <a:rPr lang="en-US" sz="3000" b="1" dirty="0" smtClean="0">
                <a:latin typeface="Arial" panose="020B0604020202020204" pitchFamily="34" charset="0"/>
                <a:cs typeface="Arial" panose="020B0604020202020204" pitchFamily="34" charset="0"/>
              </a:rPr>
              <a:t>causative organism </a:t>
            </a:r>
            <a:r>
              <a:rPr lang="en-US" sz="3000" dirty="0" smtClean="0">
                <a:latin typeface="Arial" panose="020B0604020202020204" pitchFamily="34" charset="0"/>
                <a:cs typeface="Arial" panose="020B0604020202020204" pitchFamily="34" charset="0"/>
              </a:rPr>
              <a:t>and leads to the </a:t>
            </a:r>
            <a:r>
              <a:rPr lang="en-US" sz="3000" b="1" dirty="0" smtClean="0">
                <a:latin typeface="Arial" panose="020B0604020202020204" pitchFamily="34" charset="0"/>
                <a:cs typeface="Arial" panose="020B0604020202020204" pitchFamily="34" charset="0"/>
              </a:rPr>
              <a:t>fewest adverse effects </a:t>
            </a:r>
            <a:r>
              <a:rPr lang="en-US" sz="3000" dirty="0" smtClean="0">
                <a:latin typeface="Arial" panose="020B0604020202020204" pitchFamily="34" charset="0"/>
                <a:cs typeface="Arial" panose="020B0604020202020204" pitchFamily="34" charset="0"/>
              </a:rPr>
              <a:t>for the patient involved.</a:t>
            </a:r>
          </a:p>
        </p:txBody>
      </p:sp>
    </p:spTree>
    <p:extLst>
      <p:ext uri="{BB962C8B-B14F-4D97-AF65-F5344CB8AC3E}">
        <p14:creationId xmlns:p14="http://schemas.microsoft.com/office/powerpoint/2010/main" val="2518780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838200"/>
            <a:ext cx="8229600" cy="990600"/>
          </a:xfrm>
        </p:spPr>
        <p:txBody>
          <a:bodyPr>
            <a:normAutofit fontScale="90000"/>
          </a:bodyPr>
          <a:lstStyle/>
          <a:p>
            <a:r>
              <a:rPr lang="en-US" b="1" smtClean="0">
                <a:latin typeface="Arial" panose="020B0604020202020204" pitchFamily="34" charset="0"/>
                <a:cs typeface="Arial" panose="020B0604020202020204" pitchFamily="34" charset="0"/>
              </a:rPr>
              <a:t>ANTIBIOTICS AND BACTERIA-Cont’d</a:t>
            </a:r>
            <a:endParaRPr lang="en-US" smtClean="0"/>
          </a:p>
        </p:txBody>
      </p:sp>
      <p:sp>
        <p:nvSpPr>
          <p:cNvPr id="41987" name="Content Placeholder 2"/>
          <p:cNvSpPr>
            <a:spLocks noGrp="1"/>
          </p:cNvSpPr>
          <p:nvPr>
            <p:ph idx="1"/>
          </p:nvPr>
        </p:nvSpPr>
        <p:spPr>
          <a:xfrm>
            <a:off x="381000" y="1905000"/>
            <a:ext cx="8763000" cy="4724400"/>
          </a:xfrm>
        </p:spPr>
        <p:txBody>
          <a:bodyPr>
            <a:normAutofit lnSpcReduction="10000"/>
          </a:bodyPr>
          <a:lstStyle/>
          <a:p>
            <a:r>
              <a:rPr lang="en-US" sz="3000" smtClean="0">
                <a:latin typeface="Arial" panose="020B0604020202020204" pitchFamily="34" charset="0"/>
                <a:cs typeface="Arial" panose="020B0604020202020204" pitchFamily="34" charset="0"/>
              </a:rPr>
              <a:t>In some cases, antibiotics are given in combination because they are </a:t>
            </a:r>
            <a:r>
              <a:rPr lang="en-US" sz="3000" b="1" smtClean="0">
                <a:latin typeface="Arial" panose="020B0604020202020204" pitchFamily="34" charset="0"/>
                <a:cs typeface="Arial" panose="020B0604020202020204" pitchFamily="34" charset="0"/>
              </a:rPr>
              <a:t>synergistic</a:t>
            </a:r>
          </a:p>
          <a:p>
            <a:r>
              <a:rPr lang="en-US" sz="3000" smtClean="0">
                <a:latin typeface="Arial" panose="020B0604020202020204" pitchFamily="34" charset="0"/>
                <a:cs typeface="Arial" panose="020B0604020202020204" pitchFamily="34" charset="0"/>
              </a:rPr>
              <a:t>Use of synergistic antibiotics also allows the patient to take a lower dose of each antibiotic to achieve the desired effect</a:t>
            </a:r>
          </a:p>
          <a:p>
            <a:pPr lvl="1">
              <a:buFont typeface="Wingdings" panose="05000000000000000000" pitchFamily="2" charset="2"/>
              <a:buChar char="Ø"/>
            </a:pPr>
            <a:r>
              <a:rPr lang="en-US" sz="3000" b="1" smtClean="0">
                <a:latin typeface="Arial" panose="020B0604020202020204" pitchFamily="34" charset="0"/>
                <a:cs typeface="Arial" panose="020B0604020202020204" pitchFamily="34" charset="0"/>
              </a:rPr>
              <a:t>This helps to reduce the adverse effects that a particular drug may have.</a:t>
            </a:r>
          </a:p>
          <a:p>
            <a:r>
              <a:rPr lang="en-US" sz="3000" smtClean="0">
                <a:latin typeface="Arial" panose="020B0604020202020204" pitchFamily="34" charset="0"/>
                <a:cs typeface="Arial" panose="020B0604020202020204" pitchFamily="34" charset="0"/>
              </a:rPr>
              <a:t>In some situations, antibiotics are used as a means of </a:t>
            </a:r>
            <a:r>
              <a:rPr lang="en-US" sz="3000" b="1" smtClean="0">
                <a:latin typeface="Arial" panose="020B0604020202020204" pitchFamily="34" charset="0"/>
                <a:cs typeface="Arial" panose="020B0604020202020204" pitchFamily="34" charset="0"/>
              </a:rPr>
              <a:t>prophylaxis, or prevention of potential infection</a:t>
            </a:r>
          </a:p>
          <a:p>
            <a:endParaRPr lang="en-US" smtClean="0"/>
          </a:p>
          <a:p>
            <a:endParaRPr lang="en-US" smtClean="0"/>
          </a:p>
        </p:txBody>
      </p:sp>
    </p:spTree>
    <p:extLst>
      <p:ext uri="{BB962C8B-B14F-4D97-AF65-F5344CB8AC3E}">
        <p14:creationId xmlns:p14="http://schemas.microsoft.com/office/powerpoint/2010/main" val="1000434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28600"/>
            <a:ext cx="8229600" cy="1066800"/>
          </a:xfrm>
        </p:spPr>
        <p:txBody>
          <a:bodyPr>
            <a:normAutofit fontScale="90000"/>
          </a:bodyPr>
          <a:lstStyle/>
          <a:p>
            <a:r>
              <a:rPr lang="en-US" b="1" dirty="0" smtClean="0">
                <a:latin typeface="Arial" panose="020B0604020202020204" pitchFamily="34" charset="0"/>
                <a:cs typeface="Arial" panose="020B0604020202020204" pitchFamily="34" charset="0"/>
              </a:rPr>
              <a:t>USE OF ANTIBIOTICS ACROSS LIFE SPAN</a:t>
            </a:r>
          </a:p>
        </p:txBody>
      </p:sp>
      <p:sp>
        <p:nvSpPr>
          <p:cNvPr id="43011" name="Content Placeholder 2"/>
          <p:cNvSpPr>
            <a:spLocks noGrp="1"/>
          </p:cNvSpPr>
          <p:nvPr>
            <p:ph idx="1"/>
          </p:nvPr>
        </p:nvSpPr>
        <p:spPr>
          <a:xfrm>
            <a:off x="457200" y="1752600"/>
            <a:ext cx="8458200" cy="4906963"/>
          </a:xfrm>
        </p:spPr>
        <p:txBody>
          <a:bodyPr>
            <a:noAutofit/>
          </a:bodyPr>
          <a:lstStyle/>
          <a:p>
            <a:pPr>
              <a:buFont typeface="Wingdings" panose="05000000000000000000" pitchFamily="2" charset="2"/>
              <a:buChar char="v"/>
            </a:pPr>
            <a:r>
              <a:rPr lang="en-US" sz="3000" b="1" dirty="0" smtClean="0">
                <a:latin typeface="Arial" panose="020B0604020202020204" pitchFamily="34" charset="0"/>
                <a:cs typeface="Arial" panose="020B0604020202020204" pitchFamily="34" charset="0"/>
              </a:rPr>
              <a:t>CHILDREN</a:t>
            </a:r>
          </a:p>
          <a:p>
            <a:r>
              <a:rPr lang="en-US" sz="3000" dirty="0" smtClean="0">
                <a:latin typeface="Arial" panose="020B0604020202020204" pitchFamily="34" charset="0"/>
                <a:cs typeface="Arial" panose="020B0604020202020204" pitchFamily="34" charset="0"/>
              </a:rPr>
              <a:t>Are very sensitive to </a:t>
            </a:r>
            <a:r>
              <a:rPr lang="en-US" sz="3000" b="1" dirty="0" smtClean="0">
                <a:latin typeface="Arial" panose="020B0604020202020204" pitchFamily="34" charset="0"/>
                <a:cs typeface="Arial" panose="020B0604020202020204" pitchFamily="34" charset="0"/>
              </a:rPr>
              <a:t>the gastrointestinal and central nervous system effects</a:t>
            </a:r>
            <a:r>
              <a:rPr lang="en-US" sz="3000" dirty="0" smtClean="0">
                <a:latin typeface="Arial" panose="020B0604020202020204" pitchFamily="34" charset="0"/>
                <a:cs typeface="Arial" panose="020B0604020202020204" pitchFamily="34" charset="0"/>
              </a:rPr>
              <a:t> of most antibiotics</a:t>
            </a:r>
          </a:p>
          <a:p>
            <a:r>
              <a:rPr lang="en-US" sz="3000" dirty="0" smtClean="0">
                <a:latin typeface="Arial" panose="020B0604020202020204" pitchFamily="34" charset="0"/>
                <a:cs typeface="Arial" panose="020B0604020202020204" pitchFamily="34" charset="0"/>
              </a:rPr>
              <a:t>More severe reactions can be expected when these drugs are used in children. </a:t>
            </a:r>
          </a:p>
          <a:p>
            <a:r>
              <a:rPr lang="en-US" sz="3000" dirty="0" smtClean="0">
                <a:latin typeface="Arial" panose="020B0604020202020204" pitchFamily="34" charset="0"/>
                <a:cs typeface="Arial" panose="020B0604020202020204" pitchFamily="34" charset="0"/>
              </a:rPr>
              <a:t>It is important to monitor </a:t>
            </a:r>
            <a:r>
              <a:rPr lang="en-US" sz="3000" b="1" dirty="0" smtClean="0">
                <a:latin typeface="Arial" panose="020B0604020202020204" pitchFamily="34" charset="0"/>
                <a:cs typeface="Arial" panose="020B0604020202020204" pitchFamily="34" charset="0"/>
              </a:rPr>
              <a:t>the hydration and nutritional status </a:t>
            </a:r>
            <a:r>
              <a:rPr lang="en-US" sz="3000" dirty="0" smtClean="0">
                <a:latin typeface="Arial" panose="020B0604020202020204" pitchFamily="34" charset="0"/>
                <a:cs typeface="Arial" panose="020B0604020202020204" pitchFamily="34" charset="0"/>
              </a:rPr>
              <a:t>of children who are adversely affected by drug-induced diarrhea, anorexia, nausea, and vomiting.</a:t>
            </a:r>
          </a:p>
        </p:txBody>
      </p:sp>
    </p:spTree>
    <p:extLst>
      <p:ext uri="{BB962C8B-B14F-4D97-AF65-F5344CB8AC3E}">
        <p14:creationId xmlns:p14="http://schemas.microsoft.com/office/powerpoint/2010/main" val="37000909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4035" name="Content Placeholder 2"/>
          <p:cNvSpPr>
            <a:spLocks noGrp="1"/>
          </p:cNvSpPr>
          <p:nvPr>
            <p:ph idx="1"/>
          </p:nvPr>
        </p:nvSpPr>
        <p:spPr/>
        <p:txBody>
          <a:bodyPr/>
          <a:lstStyle/>
          <a:p>
            <a:pPr>
              <a:buFont typeface="Arial" panose="020B0604020202020204" pitchFamily="34" charset="0"/>
              <a:buNone/>
            </a:pPr>
            <a:r>
              <a:rPr lang="en-US" sz="3000" b="1" dirty="0" smtClean="0">
                <a:latin typeface="Arial" panose="020B0604020202020204" pitchFamily="34" charset="0"/>
                <a:cs typeface="Arial" panose="020B0604020202020204" pitchFamily="34" charset="0"/>
              </a:rPr>
              <a:t>(CHILDREN)-Cont’d</a:t>
            </a:r>
            <a:endParaRPr lang="en-US" sz="3000" dirty="0" smtClean="0">
              <a:latin typeface="Arial" panose="020B0604020202020204" pitchFamily="34" charset="0"/>
              <a:cs typeface="Arial" panose="020B0604020202020204" pitchFamily="34" charset="0"/>
            </a:endParaRPr>
          </a:p>
          <a:p>
            <a:r>
              <a:rPr lang="en-US" sz="3000" b="1" dirty="0" err="1" smtClean="0">
                <a:latin typeface="Arial" panose="020B0604020202020204" pitchFamily="34" charset="0"/>
                <a:cs typeface="Arial" panose="020B0604020202020204" pitchFamily="34" charset="0"/>
              </a:rPr>
              <a:t>Superinfections</a:t>
            </a:r>
            <a:r>
              <a:rPr lang="en-US" sz="3000" b="1" dirty="0" smtClean="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can be a problem for small children as well.</a:t>
            </a:r>
          </a:p>
          <a:p>
            <a:pPr lvl="1">
              <a:buFont typeface="Wingdings" panose="05000000000000000000" pitchFamily="2" charset="2"/>
              <a:buChar char="§"/>
            </a:pPr>
            <a:r>
              <a:rPr lang="en-US" sz="3000" b="1" dirty="0" smtClean="0">
                <a:latin typeface="Arial" panose="020B0604020202020204" pitchFamily="34" charset="0"/>
                <a:cs typeface="Arial" panose="020B0604020202020204" pitchFamily="34" charset="0"/>
              </a:rPr>
              <a:t>Thrush (oral candidiasis) </a:t>
            </a:r>
            <a:r>
              <a:rPr lang="en-US" sz="3000" dirty="0" smtClean="0">
                <a:latin typeface="Arial" panose="020B0604020202020204" pitchFamily="34" charset="0"/>
                <a:cs typeface="Arial" panose="020B0604020202020204" pitchFamily="34" charset="0"/>
              </a:rPr>
              <a:t>is a common </a:t>
            </a:r>
            <a:r>
              <a:rPr lang="en-US" sz="3000" dirty="0" err="1" smtClean="0">
                <a:latin typeface="Arial" panose="020B0604020202020204" pitchFamily="34" charset="0"/>
                <a:cs typeface="Arial" panose="020B0604020202020204" pitchFamily="34" charset="0"/>
              </a:rPr>
              <a:t>superinfection</a:t>
            </a:r>
            <a:endParaRPr lang="en-US" sz="3000" dirty="0" smtClean="0">
              <a:latin typeface="Arial" panose="020B0604020202020204" pitchFamily="34" charset="0"/>
              <a:cs typeface="Arial" panose="020B0604020202020204" pitchFamily="34" charset="0"/>
            </a:endParaRPr>
          </a:p>
          <a:p>
            <a:pPr lvl="2">
              <a:buFont typeface="Wingdings" panose="05000000000000000000" pitchFamily="2" charset="2"/>
              <a:buChar char="Ø"/>
            </a:pPr>
            <a:r>
              <a:rPr lang="en-US" sz="3000" dirty="0" smtClean="0">
                <a:latin typeface="Arial" panose="020B0604020202020204" pitchFamily="34" charset="0"/>
                <a:cs typeface="Arial" panose="020B0604020202020204" pitchFamily="34" charset="0"/>
              </a:rPr>
              <a:t>This makes eating and drinking quite difficult</a:t>
            </a:r>
            <a:endParaRPr lang="en-US" sz="3000" b="1" dirty="0" smtClean="0">
              <a:latin typeface="Arial" panose="020B0604020202020204" pitchFamily="34" charset="0"/>
              <a:cs typeface="Arial" panose="020B0604020202020204" pitchFamily="34" charset="0"/>
            </a:endParaRPr>
          </a:p>
          <a:p>
            <a:endParaRPr lang="en-US" dirty="0" smtClean="0"/>
          </a:p>
        </p:txBody>
      </p:sp>
    </p:spTree>
    <p:extLst>
      <p:ext uri="{BB962C8B-B14F-4D97-AF65-F5344CB8AC3E}">
        <p14:creationId xmlns:p14="http://schemas.microsoft.com/office/powerpoint/2010/main" val="17888896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5059" name="Content Placeholder 2"/>
          <p:cNvSpPr>
            <a:spLocks noGrp="1"/>
          </p:cNvSpPr>
          <p:nvPr>
            <p:ph idx="1"/>
          </p:nvPr>
        </p:nvSpPr>
        <p:spPr>
          <a:xfrm>
            <a:off x="457200" y="2286000"/>
            <a:ext cx="8229600" cy="4373563"/>
          </a:xfrm>
        </p:spPr>
        <p:txBody>
          <a:bodyPr>
            <a:normAutofit lnSpcReduction="10000"/>
          </a:bodyPr>
          <a:lstStyle/>
          <a:p>
            <a:pPr>
              <a:buFont typeface="Arial" panose="020B0604020202020204" pitchFamily="34" charset="0"/>
              <a:buNone/>
            </a:pPr>
            <a:r>
              <a:rPr lang="en-US" sz="2800" b="1" dirty="0" smtClean="0">
                <a:latin typeface="Arial" panose="020B0604020202020204" pitchFamily="34" charset="0"/>
                <a:cs typeface="Arial" panose="020B0604020202020204" pitchFamily="34" charset="0"/>
              </a:rPr>
              <a:t>(CHILDREN)-Cont’d</a:t>
            </a:r>
            <a:endParaRPr lang="en-US" sz="30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Many antibiotics do not have proven safety and efficacy in pediatric use</a:t>
            </a:r>
          </a:p>
          <a:p>
            <a:r>
              <a:rPr lang="en-US" sz="3000" dirty="0" smtClean="0">
                <a:latin typeface="Arial" panose="020B0604020202020204" pitchFamily="34" charset="0"/>
                <a:cs typeface="Arial" panose="020B0604020202020204" pitchFamily="34" charset="0"/>
              </a:rPr>
              <a:t>Extreme caution should be used when giving them to children. </a:t>
            </a:r>
          </a:p>
          <a:p>
            <a:r>
              <a:rPr lang="en-US" sz="3000" b="1" u="sng" dirty="0" smtClean="0">
                <a:solidFill>
                  <a:srgbClr val="FF0000"/>
                </a:solidFill>
                <a:latin typeface="Arial" panose="020B0604020202020204" pitchFamily="34" charset="0"/>
                <a:cs typeface="Arial" panose="020B0604020202020204" pitchFamily="34" charset="0"/>
              </a:rPr>
              <a:t>The </a:t>
            </a:r>
            <a:r>
              <a:rPr lang="en-US" sz="3000" b="1" u="sng" dirty="0" err="1" smtClean="0">
                <a:solidFill>
                  <a:srgbClr val="FF0000"/>
                </a:solidFill>
                <a:latin typeface="Arial" panose="020B0604020202020204" pitchFamily="34" charset="0"/>
                <a:cs typeface="Arial" panose="020B0604020202020204" pitchFamily="34" charset="0"/>
              </a:rPr>
              <a:t>fluoroquinolones</a:t>
            </a:r>
            <a:r>
              <a:rPr lang="en-US" sz="3000" dirty="0" smtClean="0">
                <a:solidFill>
                  <a:srgbClr val="FF0000"/>
                </a:solidFill>
                <a:latin typeface="Arial" panose="020B0604020202020204" pitchFamily="34" charset="0"/>
                <a:cs typeface="Arial" panose="020B0604020202020204" pitchFamily="34" charset="0"/>
              </a:rPr>
              <a:t>, for instance, are associated with damage to </a:t>
            </a:r>
            <a:r>
              <a:rPr lang="en-US" sz="3000" b="1" dirty="0" smtClean="0">
                <a:solidFill>
                  <a:srgbClr val="FF0000"/>
                </a:solidFill>
                <a:latin typeface="Arial" panose="020B0604020202020204" pitchFamily="34" charset="0"/>
                <a:cs typeface="Arial" panose="020B0604020202020204" pitchFamily="34" charset="0"/>
              </a:rPr>
              <a:t>developing cartilage </a:t>
            </a:r>
            <a:r>
              <a:rPr lang="en-US" sz="3000" dirty="0" smtClean="0">
                <a:solidFill>
                  <a:srgbClr val="FF0000"/>
                </a:solidFill>
                <a:latin typeface="Arial" panose="020B0604020202020204" pitchFamily="34" charset="0"/>
                <a:cs typeface="Arial" panose="020B0604020202020204" pitchFamily="34" charset="0"/>
              </a:rPr>
              <a:t>and are not recommended for growing children.</a:t>
            </a:r>
          </a:p>
        </p:txBody>
      </p:sp>
    </p:spTree>
    <p:extLst>
      <p:ext uri="{BB962C8B-B14F-4D97-AF65-F5344CB8AC3E}">
        <p14:creationId xmlns:p14="http://schemas.microsoft.com/office/powerpoint/2010/main" val="4093125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Learning outcomes-Cont’d</a:t>
            </a:r>
            <a:endParaRPr lang="en-US" smtClean="0"/>
          </a:p>
        </p:txBody>
      </p:sp>
      <p:sp>
        <p:nvSpPr>
          <p:cNvPr id="29699" name="Content Placeholder 2"/>
          <p:cNvSpPr>
            <a:spLocks noGrp="1"/>
          </p:cNvSpPr>
          <p:nvPr>
            <p:ph idx="1"/>
          </p:nvPr>
        </p:nvSpPr>
        <p:spPr/>
        <p:txBody>
          <a:bodyPr/>
          <a:lstStyle/>
          <a:p>
            <a:r>
              <a:rPr lang="en-US" sz="3000" smtClean="0">
                <a:latin typeface="Arial" panose="020B0604020202020204" pitchFamily="34" charset="0"/>
                <a:cs typeface="Arial" panose="020B0604020202020204" pitchFamily="34" charset="0"/>
              </a:rPr>
              <a:t>Explain how an antibiotic is selected for use in a particular clinical situation.</a:t>
            </a:r>
          </a:p>
          <a:p>
            <a:r>
              <a:rPr lang="en-US" sz="3000" smtClean="0">
                <a:latin typeface="Arial" panose="020B0604020202020204" pitchFamily="34" charset="0"/>
                <a:cs typeface="Arial" panose="020B0604020202020204" pitchFamily="34" charset="0"/>
              </a:rPr>
              <a:t>Describe therapeutic actions, indications, pharmacokinetics, contraindications, most common adverse reactions, and important drug–drug interactions associated with each of the classes of antibiotics.</a:t>
            </a:r>
          </a:p>
          <a:p>
            <a:r>
              <a:rPr lang="en-US" sz="3000" smtClean="0">
                <a:latin typeface="Arial" panose="020B0604020202020204" pitchFamily="34" charset="0"/>
                <a:cs typeface="Arial" panose="020B0604020202020204" pitchFamily="34" charset="0"/>
              </a:rPr>
              <a:t>Discuss use of antibiotics as they are used across the lifespan</a:t>
            </a:r>
            <a:endParaRPr lang="en-US" sz="3000" smtClean="0"/>
          </a:p>
        </p:txBody>
      </p:sp>
    </p:spTree>
    <p:extLst>
      <p:ext uri="{BB962C8B-B14F-4D97-AF65-F5344CB8AC3E}">
        <p14:creationId xmlns:p14="http://schemas.microsoft.com/office/powerpoint/2010/main" val="5238500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762000"/>
            <a:ext cx="8229600" cy="1143000"/>
          </a:xfrm>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6083" name="Content Placeholder 2"/>
          <p:cNvSpPr>
            <a:spLocks noGrp="1"/>
          </p:cNvSpPr>
          <p:nvPr>
            <p:ph idx="1"/>
          </p:nvPr>
        </p:nvSpPr>
        <p:spPr>
          <a:xfrm>
            <a:off x="457200" y="1981200"/>
            <a:ext cx="8686800" cy="4678363"/>
          </a:xfrm>
        </p:spPr>
        <p:txBody>
          <a:bodyPr>
            <a:normAutofit lnSpcReduction="10000"/>
          </a:bodyPr>
          <a:lstStyle/>
          <a:p>
            <a:pPr>
              <a:buFont typeface="Arial" panose="020B0604020202020204" pitchFamily="34" charset="0"/>
              <a:buNone/>
            </a:pPr>
            <a:r>
              <a:rPr lang="en-US" sz="3000" b="1" smtClean="0">
                <a:latin typeface="Arial" panose="020B0604020202020204" pitchFamily="34" charset="0"/>
                <a:cs typeface="Arial" panose="020B0604020202020204" pitchFamily="34" charset="0"/>
              </a:rPr>
              <a:t>(CHILDREN)-Cont’d</a:t>
            </a:r>
            <a:endParaRPr lang="en-US" sz="3000" smtClean="0">
              <a:latin typeface="Arial" panose="020B0604020202020204" pitchFamily="34" charset="0"/>
              <a:cs typeface="Arial" panose="020B0604020202020204" pitchFamily="34" charset="0"/>
            </a:endParaRPr>
          </a:p>
          <a:p>
            <a:r>
              <a:rPr lang="en-US" sz="3000" smtClean="0">
                <a:latin typeface="Arial" panose="020B0604020202020204" pitchFamily="34" charset="0"/>
                <a:cs typeface="Arial" panose="020B0604020202020204" pitchFamily="34" charset="0"/>
              </a:rPr>
              <a:t>Tetracyclines are not indicated for children because of effects on </a:t>
            </a:r>
            <a:r>
              <a:rPr lang="en-US" sz="3000" b="1" smtClean="0">
                <a:latin typeface="Arial" panose="020B0604020202020204" pitchFamily="34" charset="0"/>
                <a:cs typeface="Arial" panose="020B0604020202020204" pitchFamily="34" charset="0"/>
              </a:rPr>
              <a:t>growing bones and teeth</a:t>
            </a:r>
            <a:r>
              <a:rPr lang="en-US" sz="3000" smtClean="0">
                <a:latin typeface="Arial" panose="020B0604020202020204" pitchFamily="34" charset="0"/>
                <a:cs typeface="Arial" panose="020B0604020202020204" pitchFamily="34" charset="0"/>
              </a:rPr>
              <a:t>.</a:t>
            </a:r>
          </a:p>
          <a:p>
            <a:r>
              <a:rPr lang="en-US" sz="3000" smtClean="0">
                <a:latin typeface="Arial" panose="020B0604020202020204" pitchFamily="34" charset="0"/>
                <a:cs typeface="Arial" panose="020B0604020202020204" pitchFamily="34" charset="0"/>
              </a:rPr>
              <a:t>Pediatric dosages of antibiotics should be double checked to make sure that the child is receiving the correct dose</a:t>
            </a:r>
          </a:p>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This improves the chance of eradicating the infection and decreasing the risk of adverse effects.</a:t>
            </a:r>
          </a:p>
        </p:txBody>
      </p:sp>
    </p:spTree>
    <p:extLst>
      <p:ext uri="{BB962C8B-B14F-4D97-AF65-F5344CB8AC3E}">
        <p14:creationId xmlns:p14="http://schemas.microsoft.com/office/powerpoint/2010/main" val="16265571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7107" name="Content Placeholder 2"/>
          <p:cNvSpPr>
            <a:spLocks noGrp="1"/>
          </p:cNvSpPr>
          <p:nvPr>
            <p:ph idx="1"/>
          </p:nvPr>
        </p:nvSpPr>
        <p:spPr>
          <a:xfrm>
            <a:off x="457200" y="2362200"/>
            <a:ext cx="8229600" cy="4297363"/>
          </a:xfrm>
        </p:spPr>
        <p:txBody>
          <a:bodyPr/>
          <a:lstStyle/>
          <a:p>
            <a:pPr>
              <a:buFont typeface="Arial" panose="020B0604020202020204" pitchFamily="34" charset="0"/>
              <a:buNone/>
            </a:pPr>
            <a:r>
              <a:rPr lang="en-US" sz="3000" b="1" smtClean="0">
                <a:latin typeface="Arial" panose="020B0604020202020204" pitchFamily="34" charset="0"/>
                <a:cs typeface="Arial" panose="020B0604020202020204" pitchFamily="34" charset="0"/>
              </a:rPr>
              <a:t>(CHILDREN)-Cont’d</a:t>
            </a:r>
            <a:endParaRPr lang="en-US" sz="3000" smtClean="0">
              <a:latin typeface="Arial" panose="020B0604020202020204" pitchFamily="34" charset="0"/>
              <a:cs typeface="Arial" panose="020B0604020202020204" pitchFamily="34" charset="0"/>
            </a:endParaRPr>
          </a:p>
          <a:p>
            <a:r>
              <a:rPr lang="en-US" sz="3000" smtClean="0">
                <a:latin typeface="Arial" panose="020B0604020202020204" pitchFamily="34" charset="0"/>
                <a:cs typeface="Arial" panose="020B0604020202020204" pitchFamily="34" charset="0"/>
              </a:rPr>
              <a:t>Antibiotic treatment of ear infections, a common pediatric problem, </a:t>
            </a:r>
            <a:r>
              <a:rPr lang="en-US" sz="3000" b="1" smtClean="0">
                <a:latin typeface="Arial" panose="020B0604020202020204" pitchFamily="34" charset="0"/>
                <a:cs typeface="Arial" panose="020B0604020202020204" pitchFamily="34" charset="0"/>
              </a:rPr>
              <a:t>is controversial</a:t>
            </a:r>
            <a:r>
              <a:rPr lang="en-US" sz="3000" smtClean="0">
                <a:latin typeface="Arial" panose="020B0604020202020204" pitchFamily="34" charset="0"/>
                <a:cs typeface="Arial" panose="020B0604020202020204" pitchFamily="34" charset="0"/>
              </a:rPr>
              <a:t>.</a:t>
            </a:r>
          </a:p>
          <a:p>
            <a:r>
              <a:rPr lang="en-US" sz="3000" smtClean="0">
                <a:latin typeface="Arial" panose="020B0604020202020204" pitchFamily="34" charset="0"/>
                <a:cs typeface="Arial" panose="020B0604020202020204" pitchFamily="34" charset="0"/>
              </a:rPr>
              <a:t>Ongoing research suggests that judicious use of decongestants and anti-inflammatories may be just as successful as the use of antibiotics without the risk of development of resistant bacterial strains.</a:t>
            </a:r>
          </a:p>
        </p:txBody>
      </p:sp>
    </p:spTree>
    <p:extLst>
      <p:ext uri="{BB962C8B-B14F-4D97-AF65-F5344CB8AC3E}">
        <p14:creationId xmlns:p14="http://schemas.microsoft.com/office/powerpoint/2010/main" val="30649528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8131" name="Content Placeholder 2"/>
          <p:cNvSpPr>
            <a:spLocks noGrp="1"/>
          </p:cNvSpPr>
          <p:nvPr>
            <p:ph idx="1"/>
          </p:nvPr>
        </p:nvSpPr>
        <p:spPr>
          <a:xfrm>
            <a:off x="457200" y="2590800"/>
            <a:ext cx="8229600" cy="4068763"/>
          </a:xfrm>
        </p:spPr>
        <p:txBody>
          <a:bodyPr/>
          <a:lstStyle/>
          <a:p>
            <a:pPr>
              <a:buFont typeface="Arial" panose="020B0604020202020204" pitchFamily="34" charset="0"/>
              <a:buNone/>
            </a:pPr>
            <a:r>
              <a:rPr lang="en-US" sz="3000" b="1" dirty="0" smtClean="0">
                <a:latin typeface="Arial" panose="020B0604020202020204" pitchFamily="34" charset="0"/>
                <a:cs typeface="Arial" panose="020B0604020202020204" pitchFamily="34" charset="0"/>
              </a:rPr>
              <a:t>(CHILDREN)-Cont’d</a:t>
            </a:r>
          </a:p>
          <a:p>
            <a:r>
              <a:rPr lang="en-US" sz="3000" dirty="0" smtClean="0">
                <a:latin typeface="Arial" panose="020B0604020202020204" pitchFamily="34" charset="0"/>
                <a:cs typeface="Arial" panose="020B0604020202020204" pitchFamily="34" charset="0"/>
              </a:rPr>
              <a:t>Parents, not wanting to see their child sick, may demand antibiotics as a </a:t>
            </a:r>
            <a:r>
              <a:rPr lang="en-US" sz="3000" b="1" dirty="0" smtClean="0">
                <a:latin typeface="Arial" panose="020B0604020202020204" pitchFamily="34" charset="0"/>
                <a:cs typeface="Arial" panose="020B0604020202020204" pitchFamily="34" charset="0"/>
              </a:rPr>
              <a:t>cure-all </a:t>
            </a:r>
            <a:r>
              <a:rPr lang="en-US" sz="3000" dirty="0" smtClean="0">
                <a:latin typeface="Arial" panose="020B0604020202020204" pitchFamily="34" charset="0"/>
                <a:cs typeface="Arial" panose="020B0604020202020204" pitchFamily="34" charset="0"/>
              </a:rPr>
              <a:t>whenever their child is fussy or feverish.</a:t>
            </a:r>
          </a:p>
          <a:p>
            <a:r>
              <a:rPr lang="en-US" sz="3000" dirty="0" smtClean="0">
                <a:latin typeface="Arial" panose="020B0604020202020204" pitchFamily="34" charset="0"/>
                <a:cs typeface="Arial" panose="020B0604020202020204" pitchFamily="34" charset="0"/>
              </a:rPr>
              <a:t>Parent education is very important in helping to cut down the unnecessary use of antibiotics in children</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4308610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49155" name="Content Placeholder 2"/>
          <p:cNvSpPr>
            <a:spLocks noGrp="1"/>
          </p:cNvSpPr>
          <p:nvPr>
            <p:ph idx="1"/>
          </p:nvPr>
        </p:nvSpPr>
        <p:spPr>
          <a:xfrm>
            <a:off x="304800" y="1600200"/>
            <a:ext cx="8686800" cy="4648200"/>
          </a:xfrm>
        </p:spPr>
        <p:txBody>
          <a:bodyPr>
            <a:noAutofit/>
          </a:bodyPr>
          <a:lstStyle/>
          <a:p>
            <a:pPr>
              <a:buFont typeface="Wingdings" panose="05000000000000000000" pitchFamily="2" charset="2"/>
              <a:buChar char="v"/>
            </a:pPr>
            <a:r>
              <a:rPr lang="en-US" sz="3000" b="1" dirty="0" smtClean="0">
                <a:latin typeface="Arial" panose="020B0604020202020204" pitchFamily="34" charset="0"/>
                <a:cs typeface="Arial" panose="020B0604020202020204" pitchFamily="34" charset="0"/>
              </a:rPr>
              <a:t>ADULTS</a:t>
            </a:r>
          </a:p>
          <a:p>
            <a:r>
              <a:rPr lang="en-US" sz="3000" dirty="0" smtClean="0">
                <a:latin typeface="Arial" panose="020B0604020202020204" pitchFamily="34" charset="0"/>
                <a:cs typeface="Arial" panose="020B0604020202020204" pitchFamily="34" charset="0"/>
              </a:rPr>
              <a:t>Many adults believe that antibiotics are a </a:t>
            </a:r>
            <a:r>
              <a:rPr lang="en-US" sz="3000" b="1" dirty="0" smtClean="0">
                <a:latin typeface="Arial" panose="020B0604020202020204" pitchFamily="34" charset="0"/>
                <a:cs typeface="Arial" panose="020B0604020202020204" pitchFamily="34" charset="0"/>
              </a:rPr>
              <a:t>panacea </a:t>
            </a:r>
            <a:r>
              <a:rPr lang="en-US" sz="3000" dirty="0" smtClean="0">
                <a:latin typeface="Arial" panose="020B0604020202020204" pitchFamily="34" charset="0"/>
                <a:cs typeface="Arial" panose="020B0604020202020204" pitchFamily="34" charset="0"/>
              </a:rPr>
              <a:t>for any discomfort and fever. </a:t>
            </a:r>
          </a:p>
          <a:p>
            <a:r>
              <a:rPr lang="en-US" sz="3000" dirty="0" smtClean="0">
                <a:latin typeface="Arial" panose="020B0604020202020204" pitchFamily="34" charset="0"/>
                <a:cs typeface="Arial" panose="020B0604020202020204" pitchFamily="34" charset="0"/>
              </a:rPr>
              <a:t>Health education is important</a:t>
            </a:r>
          </a:p>
          <a:p>
            <a:r>
              <a:rPr lang="en-US" sz="3000" dirty="0" smtClean="0">
                <a:latin typeface="Arial" panose="020B0604020202020204" pitchFamily="34" charset="0"/>
                <a:cs typeface="Arial" panose="020B0604020202020204" pitchFamily="34" charset="0"/>
              </a:rPr>
              <a:t>Adults need to be cautioned:</a:t>
            </a:r>
          </a:p>
          <a:p>
            <a:pPr lvl="1"/>
            <a:r>
              <a:rPr lang="en-US" sz="3000" dirty="0" smtClean="0">
                <a:latin typeface="Arial" panose="020B0604020202020204" pitchFamily="34" charset="0"/>
                <a:cs typeface="Arial" panose="020B0604020202020204" pitchFamily="34" charset="0"/>
              </a:rPr>
              <a:t>to take the </a:t>
            </a:r>
            <a:r>
              <a:rPr lang="en-US" sz="3000" b="1" dirty="0" smtClean="0">
                <a:latin typeface="Arial" panose="020B0604020202020204" pitchFamily="34" charset="0"/>
                <a:cs typeface="Arial" panose="020B0604020202020204" pitchFamily="34" charset="0"/>
              </a:rPr>
              <a:t>entire course </a:t>
            </a:r>
            <a:r>
              <a:rPr lang="en-US" sz="3000" dirty="0" smtClean="0">
                <a:latin typeface="Arial" panose="020B0604020202020204" pitchFamily="34" charset="0"/>
                <a:cs typeface="Arial" panose="020B0604020202020204" pitchFamily="34" charset="0"/>
              </a:rPr>
              <a:t>of the medication as prescribed and </a:t>
            </a:r>
          </a:p>
          <a:p>
            <a:pPr lvl="1"/>
            <a:r>
              <a:rPr lang="en-US" sz="3000" b="1" dirty="0" smtClean="0">
                <a:latin typeface="Arial" panose="020B0604020202020204" pitchFamily="34" charset="0"/>
                <a:cs typeface="Arial" panose="020B0604020202020204" pitchFamily="34" charset="0"/>
              </a:rPr>
              <a:t>not to store </a:t>
            </a:r>
            <a:r>
              <a:rPr lang="en-US" sz="3000" dirty="0" smtClean="0">
                <a:latin typeface="Arial" panose="020B0604020202020204" pitchFamily="34" charset="0"/>
                <a:cs typeface="Arial" panose="020B0604020202020204" pitchFamily="34" charset="0"/>
              </a:rPr>
              <a:t>unused pills for future infections or </a:t>
            </a:r>
            <a:r>
              <a:rPr lang="en-US" sz="3000" b="1" dirty="0" smtClean="0">
                <a:latin typeface="Arial" panose="020B0604020202020204" pitchFamily="34" charset="0"/>
                <a:cs typeface="Arial" panose="020B0604020202020204" pitchFamily="34" charset="0"/>
              </a:rPr>
              <a:t>share</a:t>
            </a:r>
            <a:r>
              <a:rPr lang="en-US" sz="3000" dirty="0" smtClean="0">
                <a:latin typeface="Arial" panose="020B0604020202020204" pitchFamily="34" charset="0"/>
                <a:cs typeface="Arial" panose="020B0604020202020204" pitchFamily="34" charset="0"/>
              </a:rPr>
              <a:t> antibiotics with symptomatic friends.</a:t>
            </a:r>
          </a:p>
        </p:txBody>
      </p:sp>
    </p:spTree>
    <p:extLst>
      <p:ext uri="{BB962C8B-B14F-4D97-AF65-F5344CB8AC3E}">
        <p14:creationId xmlns:p14="http://schemas.microsoft.com/office/powerpoint/2010/main" val="14837914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838200"/>
            <a:ext cx="8229600" cy="1066800"/>
          </a:xfrm>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3" name="Content Placeholder 2"/>
          <p:cNvSpPr>
            <a:spLocks noGrp="1"/>
          </p:cNvSpPr>
          <p:nvPr>
            <p:ph idx="1"/>
          </p:nvPr>
        </p:nvSpPr>
        <p:spPr>
          <a:xfrm>
            <a:off x="457200" y="2057400"/>
            <a:ext cx="8382000" cy="4602163"/>
          </a:xfrm>
        </p:spPr>
        <p:txBody>
          <a:bodyPr>
            <a:normAutofit lnSpcReduction="10000"/>
          </a:bodyPr>
          <a:lstStyle/>
          <a:p>
            <a:pPr>
              <a:buFont typeface="Arial" charset="0"/>
              <a:buNone/>
              <a:defRPr/>
            </a:pPr>
            <a:r>
              <a:rPr lang="en-US" sz="2950" b="1" dirty="0" smtClean="0">
                <a:latin typeface="Arial" pitchFamily="34" charset="0"/>
                <a:cs typeface="Arial" pitchFamily="34" charset="0"/>
              </a:rPr>
              <a:t>(ADULTS)-Cont’d</a:t>
            </a:r>
            <a:endParaRPr lang="en-US" sz="2950" dirty="0" smtClean="0"/>
          </a:p>
          <a:p>
            <a:pPr>
              <a:buFont typeface="Arial" charset="0"/>
              <a:buChar char="•"/>
              <a:defRPr/>
            </a:pPr>
            <a:r>
              <a:rPr lang="en-US" sz="2950" dirty="0" smtClean="0">
                <a:latin typeface="Arial" pitchFamily="34" charset="0"/>
                <a:cs typeface="Arial" pitchFamily="34" charset="0"/>
              </a:rPr>
              <a:t>Pregnant and breast-feeding women should not take antibiotics unless the benefit clearly outweighs the potential risk to the fetus or neonate. </a:t>
            </a:r>
          </a:p>
          <a:p>
            <a:pPr>
              <a:buFont typeface="Arial" charset="0"/>
              <a:buChar char="•"/>
              <a:defRPr/>
            </a:pPr>
            <a:r>
              <a:rPr lang="en-US" sz="2950" dirty="0" err="1" smtClean="0">
                <a:latin typeface="Arial" pitchFamily="34" charset="0"/>
                <a:cs typeface="Arial" pitchFamily="34" charset="0"/>
              </a:rPr>
              <a:t>E.g</a:t>
            </a:r>
            <a:r>
              <a:rPr lang="en-US" sz="2950" dirty="0" smtClean="0">
                <a:latin typeface="Arial" pitchFamily="34" charset="0"/>
                <a:cs typeface="Arial" pitchFamily="34" charset="0"/>
              </a:rPr>
              <a:t>: </a:t>
            </a:r>
            <a:r>
              <a:rPr lang="en-US" sz="2950" dirty="0" err="1" smtClean="0">
                <a:latin typeface="Arial" pitchFamily="34" charset="0"/>
                <a:cs typeface="Arial" pitchFamily="34" charset="0"/>
              </a:rPr>
              <a:t>Tetracyclines</a:t>
            </a:r>
            <a:r>
              <a:rPr lang="en-US" sz="2950" dirty="0" smtClean="0">
                <a:latin typeface="Arial" pitchFamily="34" charset="0"/>
                <a:cs typeface="Arial" pitchFamily="34" charset="0"/>
              </a:rPr>
              <a:t> are associated with </a:t>
            </a:r>
            <a:r>
              <a:rPr lang="en-US" sz="2950" dirty="0" smtClean="0">
                <a:solidFill>
                  <a:srgbClr val="FF0000"/>
                </a:solidFill>
                <a:latin typeface="Arial" pitchFamily="34" charset="0"/>
                <a:cs typeface="Arial" pitchFamily="34" charset="0"/>
              </a:rPr>
              <a:t>pitting of enamel </a:t>
            </a:r>
            <a:r>
              <a:rPr lang="en-US" sz="2950" dirty="0" smtClean="0">
                <a:latin typeface="Arial" pitchFamily="34" charset="0"/>
                <a:cs typeface="Arial" pitchFamily="34" charset="0"/>
              </a:rPr>
              <a:t>in developing teeth and </a:t>
            </a:r>
            <a:r>
              <a:rPr lang="en-US" sz="2950" dirty="0" smtClean="0">
                <a:solidFill>
                  <a:srgbClr val="FF0000"/>
                </a:solidFill>
                <a:latin typeface="Arial" pitchFamily="34" charset="0"/>
                <a:cs typeface="Arial" pitchFamily="34" charset="0"/>
              </a:rPr>
              <a:t>with calcium deposits in growing bones. </a:t>
            </a:r>
          </a:p>
          <a:p>
            <a:pPr>
              <a:buFont typeface="Arial" charset="0"/>
              <a:buChar char="•"/>
              <a:defRPr/>
            </a:pPr>
            <a:r>
              <a:rPr lang="en-US" sz="2950" dirty="0" smtClean="0">
                <a:latin typeface="Arial" pitchFamily="34" charset="0"/>
                <a:cs typeface="Arial" pitchFamily="34" charset="0"/>
              </a:rPr>
              <a:t>These drugs can cause serious problems for neonates. </a:t>
            </a:r>
            <a:endParaRPr lang="en-US" sz="2950" dirty="0"/>
          </a:p>
        </p:txBody>
      </p:sp>
    </p:spTree>
    <p:extLst>
      <p:ext uri="{BB962C8B-B14F-4D97-AF65-F5344CB8AC3E}">
        <p14:creationId xmlns:p14="http://schemas.microsoft.com/office/powerpoint/2010/main" val="405605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51203" name="Content Placeholder 2"/>
          <p:cNvSpPr>
            <a:spLocks noGrp="1"/>
          </p:cNvSpPr>
          <p:nvPr>
            <p:ph idx="1"/>
          </p:nvPr>
        </p:nvSpPr>
        <p:spPr>
          <a:xfrm>
            <a:off x="457200" y="2438400"/>
            <a:ext cx="8229600" cy="4221163"/>
          </a:xfrm>
        </p:spPr>
        <p:txBody>
          <a:bodyPr/>
          <a:lstStyle/>
          <a:p>
            <a:pPr>
              <a:buFont typeface="Arial" panose="020B0604020202020204" pitchFamily="34" charset="0"/>
              <a:buNone/>
            </a:pPr>
            <a:r>
              <a:rPr lang="en-US" sz="3000" b="1" smtClean="0">
                <a:latin typeface="Arial" panose="020B0604020202020204" pitchFamily="34" charset="0"/>
                <a:cs typeface="Arial" panose="020B0604020202020204" pitchFamily="34" charset="0"/>
              </a:rPr>
              <a:t>(ADULTS)-Cont’d</a:t>
            </a:r>
            <a:endParaRPr lang="en-US" sz="3000" smtClean="0">
              <a:latin typeface="Arial" panose="020B0604020202020204" pitchFamily="34" charset="0"/>
              <a:cs typeface="Arial" panose="020B0604020202020204" pitchFamily="34" charset="0"/>
            </a:endParaRPr>
          </a:p>
          <a:p>
            <a:r>
              <a:rPr lang="en-US" sz="3000" smtClean="0">
                <a:latin typeface="Arial" panose="020B0604020202020204" pitchFamily="34" charset="0"/>
                <a:cs typeface="Arial" panose="020B0604020202020204" pitchFamily="34" charset="0"/>
              </a:rPr>
              <a:t>Women of childbearing age should be advised to use barrier contraceptives if any of these drugs are used.</a:t>
            </a:r>
          </a:p>
          <a:p>
            <a:r>
              <a:rPr lang="en-US" sz="3000" smtClean="0">
                <a:latin typeface="Arial" panose="020B0604020202020204" pitchFamily="34" charset="0"/>
                <a:cs typeface="Arial" panose="020B0604020202020204" pitchFamily="34" charset="0"/>
              </a:rPr>
              <a:t>Many antibiotics interfere with the effectiveness of oral contraceptives, and unplanned pregnancies can occur.</a:t>
            </a:r>
          </a:p>
          <a:p>
            <a:endParaRPr lang="en-US" smtClean="0"/>
          </a:p>
          <a:p>
            <a:endParaRPr lang="en-US" smtClean="0"/>
          </a:p>
        </p:txBody>
      </p:sp>
    </p:spTree>
    <p:extLst>
      <p:ext uri="{BB962C8B-B14F-4D97-AF65-F5344CB8AC3E}">
        <p14:creationId xmlns:p14="http://schemas.microsoft.com/office/powerpoint/2010/main" val="39086643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52227" name="Content Placeholder 2"/>
          <p:cNvSpPr>
            <a:spLocks noGrp="1"/>
          </p:cNvSpPr>
          <p:nvPr>
            <p:ph idx="1"/>
          </p:nvPr>
        </p:nvSpPr>
        <p:spPr>
          <a:xfrm>
            <a:off x="457200" y="2438400"/>
            <a:ext cx="8229600" cy="4221163"/>
          </a:xfrm>
        </p:spPr>
        <p:txBody>
          <a:bodyPr/>
          <a:lstStyle/>
          <a:p>
            <a:pPr>
              <a:buFont typeface="Wingdings" panose="05000000000000000000" pitchFamily="2" charset="2"/>
              <a:buChar char="v"/>
            </a:pPr>
            <a:r>
              <a:rPr lang="en-US" b="1" smtClean="0">
                <a:latin typeface="Arial" panose="020B0604020202020204" pitchFamily="34" charset="0"/>
                <a:cs typeface="Arial" panose="020B0604020202020204" pitchFamily="34" charset="0"/>
              </a:rPr>
              <a:t>OLDER ADULTS</a:t>
            </a:r>
          </a:p>
          <a:p>
            <a:r>
              <a:rPr lang="en-US" smtClean="0">
                <a:latin typeface="Arial" panose="020B0604020202020204" pitchFamily="34" charset="0"/>
                <a:cs typeface="Arial" panose="020B0604020202020204" pitchFamily="34" charset="0"/>
              </a:rPr>
              <a:t>In many instances, older adults do not present with the same signs and symptoms of infections as other patients.</a:t>
            </a:r>
          </a:p>
          <a:p>
            <a:r>
              <a:rPr lang="en-US" smtClean="0">
                <a:latin typeface="Arial" panose="020B0604020202020204" pitchFamily="34" charset="0"/>
                <a:cs typeface="Arial" panose="020B0604020202020204" pitchFamily="34" charset="0"/>
              </a:rPr>
              <a:t>Therefore, assessing the problem and obtaining appropriate specimens for culture is especially important with this population.</a:t>
            </a:r>
          </a:p>
        </p:txBody>
      </p:sp>
    </p:spTree>
    <p:extLst>
      <p:ext uri="{BB962C8B-B14F-4D97-AF65-F5344CB8AC3E}">
        <p14:creationId xmlns:p14="http://schemas.microsoft.com/office/powerpoint/2010/main" val="41754651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53251" name="Content Placeholder 2"/>
          <p:cNvSpPr>
            <a:spLocks noGrp="1"/>
          </p:cNvSpPr>
          <p:nvPr>
            <p:ph idx="1"/>
          </p:nvPr>
        </p:nvSpPr>
        <p:spPr>
          <a:xfrm>
            <a:off x="457200" y="2362200"/>
            <a:ext cx="8229600" cy="4297363"/>
          </a:xfrm>
        </p:spPr>
        <p:txBody>
          <a:bodyPr/>
          <a:lstStyle/>
          <a:p>
            <a:pPr>
              <a:buFont typeface="Arial" panose="020B0604020202020204" pitchFamily="34" charset="0"/>
              <a:buNone/>
            </a:pPr>
            <a:r>
              <a:rPr lang="en-US" b="1" smtClean="0">
                <a:latin typeface="Arial" panose="020B0604020202020204" pitchFamily="34" charset="0"/>
                <a:cs typeface="Arial" panose="020B0604020202020204" pitchFamily="34" charset="0"/>
              </a:rPr>
              <a:t>(OLDER ADULTS)-Cont’d</a:t>
            </a:r>
            <a:endParaRPr lang="en-US" smtClean="0">
              <a:latin typeface="Arial" panose="020B0604020202020204" pitchFamily="34" charset="0"/>
              <a:cs typeface="Arial" panose="020B0604020202020204" pitchFamily="34" charset="0"/>
            </a:endParaRPr>
          </a:p>
          <a:p>
            <a:r>
              <a:rPr lang="en-US" smtClean="0">
                <a:latin typeface="Arial" panose="020B0604020202020204" pitchFamily="34" charset="0"/>
                <a:cs typeface="Arial" panose="020B0604020202020204" pitchFamily="34" charset="0"/>
              </a:rPr>
              <a:t>Older patients may be more susceptible to the adverse effects associated with antibiotics</a:t>
            </a:r>
          </a:p>
          <a:p>
            <a:r>
              <a:rPr lang="en-US" smtClean="0">
                <a:latin typeface="Arial" panose="020B0604020202020204" pitchFamily="34" charset="0"/>
                <a:cs typeface="Arial" panose="020B0604020202020204" pitchFamily="34" charset="0"/>
              </a:rPr>
              <a:t>Hydration and nutritional status should be monitored closely</a:t>
            </a:r>
          </a:p>
          <a:p>
            <a:r>
              <a:rPr lang="en-US" smtClean="0">
                <a:latin typeface="Arial" panose="020B0604020202020204" pitchFamily="34" charset="0"/>
                <a:cs typeface="Arial" panose="020B0604020202020204" pitchFamily="34" charset="0"/>
              </a:rPr>
              <a:t>Safety precautions if CNS effects occur. </a:t>
            </a:r>
          </a:p>
        </p:txBody>
      </p:sp>
    </p:spTree>
    <p:extLst>
      <p:ext uri="{BB962C8B-B14F-4D97-AF65-F5344CB8AC3E}">
        <p14:creationId xmlns:p14="http://schemas.microsoft.com/office/powerpoint/2010/main" val="26681184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USE OF ANTIBIOTICS ACROSS LIFE SPAN-Cont’d</a:t>
            </a:r>
            <a:endParaRPr lang="en-US" smtClean="0"/>
          </a:p>
        </p:txBody>
      </p:sp>
      <p:sp>
        <p:nvSpPr>
          <p:cNvPr id="54275" name="Content Placeholder 2"/>
          <p:cNvSpPr>
            <a:spLocks noGrp="1"/>
          </p:cNvSpPr>
          <p:nvPr>
            <p:ph idx="1"/>
          </p:nvPr>
        </p:nvSpPr>
        <p:spPr/>
        <p:txBody>
          <a:bodyPr/>
          <a:lstStyle/>
          <a:p>
            <a:pPr>
              <a:buFont typeface="Arial" panose="020B0604020202020204" pitchFamily="34" charset="0"/>
              <a:buNone/>
            </a:pPr>
            <a:r>
              <a:rPr lang="en-US" sz="3000" b="1" smtClean="0">
                <a:latin typeface="Arial" panose="020B0604020202020204" pitchFamily="34" charset="0"/>
                <a:cs typeface="Arial" panose="020B0604020202020204" pitchFamily="34" charset="0"/>
              </a:rPr>
              <a:t>(OLDER ADULTS)-Cont’d</a:t>
            </a:r>
            <a:endParaRPr lang="en-US" sz="3000" smtClean="0">
              <a:latin typeface="Arial" panose="020B0604020202020204" pitchFamily="34" charset="0"/>
              <a:cs typeface="Arial" panose="020B0604020202020204" pitchFamily="34" charset="0"/>
            </a:endParaRPr>
          </a:p>
          <a:p>
            <a:r>
              <a:rPr lang="en-US" sz="3000" smtClean="0">
                <a:latin typeface="Arial" panose="020B0604020202020204" pitchFamily="34" charset="0"/>
                <a:cs typeface="Arial" panose="020B0604020202020204" pitchFamily="34" charset="0"/>
              </a:rPr>
              <a:t>If hepatic or renal dysfunction is expected, the dose may need to be lowered and the patient should be monitored more frequently.</a:t>
            </a:r>
          </a:p>
          <a:p>
            <a:r>
              <a:rPr lang="en-US" sz="3000" smtClean="0">
                <a:latin typeface="Arial" panose="020B0604020202020204" pitchFamily="34" charset="0"/>
                <a:cs typeface="Arial" panose="020B0604020202020204" pitchFamily="34" charset="0"/>
              </a:rPr>
              <a:t>Elderly patients also need to be cautioned to complete the full course of drug therapy, even when they feel better</a:t>
            </a:r>
          </a:p>
          <a:p>
            <a:r>
              <a:rPr lang="en-US" sz="3000" smtClean="0">
                <a:latin typeface="Arial" panose="020B0604020202020204" pitchFamily="34" charset="0"/>
                <a:cs typeface="Arial" panose="020B0604020202020204" pitchFamily="34" charset="0"/>
              </a:rPr>
              <a:t>They should be informed not to save pills for self-medication at a future time</a:t>
            </a:r>
          </a:p>
          <a:p>
            <a:endParaRPr lang="en-US" smtClean="0"/>
          </a:p>
          <a:p>
            <a:endParaRPr lang="en-US" smtClean="0"/>
          </a:p>
        </p:txBody>
      </p:sp>
    </p:spTree>
    <p:extLst>
      <p:ext uri="{BB962C8B-B14F-4D97-AF65-F5344CB8AC3E}">
        <p14:creationId xmlns:p14="http://schemas.microsoft.com/office/powerpoint/2010/main" val="3450877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533400" y="838200"/>
            <a:ext cx="8229600" cy="1447800"/>
          </a:xfrm>
        </p:spPr>
        <p:txBody>
          <a:bodyPr/>
          <a:lstStyle/>
          <a:p>
            <a:r>
              <a:rPr lang="en-US" sz="3600" b="1" smtClean="0">
                <a:latin typeface="Arial" panose="020B0604020202020204" pitchFamily="34" charset="0"/>
                <a:cs typeface="Arial" panose="020B0604020202020204" pitchFamily="34" charset="0"/>
              </a:rPr>
              <a:t>COMMON ADVERSE EFFECTS ASSOCIATED WITH ANTIBIOTICS</a:t>
            </a:r>
          </a:p>
        </p:txBody>
      </p:sp>
      <p:sp>
        <p:nvSpPr>
          <p:cNvPr id="55299" name="Content Placeholder 3"/>
          <p:cNvSpPr>
            <a:spLocks noGrp="1"/>
          </p:cNvSpPr>
          <p:nvPr>
            <p:ph sz="half" idx="1"/>
          </p:nvPr>
        </p:nvSpPr>
        <p:spPr>
          <a:xfrm>
            <a:off x="457200" y="2743200"/>
            <a:ext cx="4038600" cy="3581400"/>
          </a:xfrm>
        </p:spPr>
        <p:txBody>
          <a:bodyPr/>
          <a:lstStyle/>
          <a:p>
            <a:r>
              <a:rPr lang="en-US" sz="3000" smtClean="0">
                <a:latin typeface="Arial" panose="020B0604020202020204" pitchFamily="34" charset="0"/>
                <a:cs typeface="Arial" panose="020B0604020202020204" pitchFamily="34" charset="0"/>
              </a:rPr>
              <a:t>Ocular damage</a:t>
            </a:r>
          </a:p>
          <a:p>
            <a:r>
              <a:rPr lang="en-US" sz="3000" smtClean="0">
                <a:latin typeface="Arial" panose="020B0604020202020204" pitchFamily="34" charset="0"/>
                <a:cs typeface="Arial" panose="020B0604020202020204" pitchFamily="34" charset="0"/>
              </a:rPr>
              <a:t>Superinfections (GI and Genito-urinary tract)</a:t>
            </a:r>
          </a:p>
          <a:p>
            <a:r>
              <a:rPr lang="en-US" sz="3000" smtClean="0">
                <a:latin typeface="Arial" panose="020B0604020202020204" pitchFamily="34" charset="0"/>
                <a:cs typeface="Arial" panose="020B0604020202020204" pitchFamily="34" charset="0"/>
              </a:rPr>
              <a:t>Allergic reactions</a:t>
            </a:r>
          </a:p>
          <a:p>
            <a:r>
              <a:rPr lang="en-US" sz="3000" smtClean="0">
                <a:latin typeface="Arial" panose="020B0604020202020204" pitchFamily="34" charset="0"/>
                <a:cs typeface="Arial" panose="020B0604020202020204" pitchFamily="34" charset="0"/>
              </a:rPr>
              <a:t>Bone marrow depression</a:t>
            </a:r>
          </a:p>
          <a:p>
            <a:endParaRPr lang="en-US" smtClean="0"/>
          </a:p>
        </p:txBody>
      </p:sp>
      <p:sp>
        <p:nvSpPr>
          <p:cNvPr id="55300" name="Content Placeholder 4"/>
          <p:cNvSpPr>
            <a:spLocks noGrp="1"/>
          </p:cNvSpPr>
          <p:nvPr>
            <p:ph sz="half" idx="2"/>
          </p:nvPr>
        </p:nvSpPr>
        <p:spPr>
          <a:xfrm>
            <a:off x="4648200" y="2743200"/>
            <a:ext cx="4038600" cy="3505200"/>
          </a:xfrm>
        </p:spPr>
        <p:txBody>
          <a:bodyPr/>
          <a:lstStyle/>
          <a:p>
            <a:r>
              <a:rPr lang="en-US" sz="3000" smtClean="0">
                <a:latin typeface="Arial" panose="020B0604020202020204" pitchFamily="34" charset="0"/>
                <a:cs typeface="Arial" panose="020B0604020202020204" pitchFamily="34" charset="0"/>
              </a:rPr>
              <a:t>GI effects</a:t>
            </a:r>
          </a:p>
          <a:p>
            <a:r>
              <a:rPr lang="en-US" sz="3000" smtClean="0">
                <a:latin typeface="Arial" panose="020B0604020202020204" pitchFamily="34" charset="0"/>
                <a:cs typeface="Arial" panose="020B0604020202020204" pitchFamily="34" charset="0"/>
              </a:rPr>
              <a:t>Dermatological reactions</a:t>
            </a:r>
          </a:p>
          <a:p>
            <a:r>
              <a:rPr lang="en-US" sz="3000" smtClean="0">
                <a:latin typeface="Arial" panose="020B0604020202020204" pitchFamily="34" charset="0"/>
                <a:cs typeface="Arial" panose="020B0604020202020204" pitchFamily="34" charset="0"/>
              </a:rPr>
              <a:t>Auditory damage</a:t>
            </a:r>
          </a:p>
          <a:p>
            <a:r>
              <a:rPr lang="en-US" sz="3000" smtClean="0">
                <a:latin typeface="Arial" panose="020B0604020202020204" pitchFamily="34" charset="0"/>
                <a:cs typeface="Arial" panose="020B0604020202020204" pitchFamily="34" charset="0"/>
              </a:rPr>
              <a:t>Renal damage</a:t>
            </a:r>
          </a:p>
          <a:p>
            <a:pPr>
              <a:buFont typeface="Arial" panose="020B0604020202020204" pitchFamily="34" charset="0"/>
              <a:buNone/>
            </a:pPr>
            <a:endParaRPr lang="en-US" smtClean="0"/>
          </a:p>
          <a:p>
            <a:endParaRPr lang="en-US" smtClean="0"/>
          </a:p>
        </p:txBody>
      </p:sp>
    </p:spTree>
    <p:extLst>
      <p:ext uri="{BB962C8B-B14F-4D97-AF65-F5344CB8AC3E}">
        <p14:creationId xmlns:p14="http://schemas.microsoft.com/office/powerpoint/2010/main" val="3749274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Learning outcomes-Cont’d</a:t>
            </a:r>
            <a:endParaRPr lang="en-US" smtClean="0"/>
          </a:p>
        </p:txBody>
      </p:sp>
      <p:sp>
        <p:nvSpPr>
          <p:cNvPr id="30723" name="Content Placeholder 2"/>
          <p:cNvSpPr>
            <a:spLocks noGrp="1"/>
          </p:cNvSpPr>
          <p:nvPr>
            <p:ph idx="1"/>
          </p:nvPr>
        </p:nvSpPr>
        <p:spPr/>
        <p:txBody>
          <a:bodyPr/>
          <a:lstStyle/>
          <a:p>
            <a:r>
              <a:rPr lang="en-US" sz="3000" smtClean="0">
                <a:latin typeface="Arial" panose="020B0604020202020204" pitchFamily="34" charset="0"/>
                <a:cs typeface="Arial" panose="020B0604020202020204" pitchFamily="34" charset="0"/>
              </a:rPr>
              <a:t>Compare and contrast prototype drugs for each class of antibiotics with other drugs in that class.</a:t>
            </a:r>
          </a:p>
          <a:p>
            <a:r>
              <a:rPr lang="en-US" sz="3000" smtClean="0">
                <a:latin typeface="Arial" panose="020B0604020202020204" pitchFamily="34" charset="0"/>
                <a:cs typeface="Arial" panose="020B0604020202020204" pitchFamily="34" charset="0"/>
              </a:rPr>
              <a:t>Outline nursing considerations for patients receiving each class of antibiotic.</a:t>
            </a:r>
          </a:p>
        </p:txBody>
      </p:sp>
    </p:spTree>
    <p:extLst>
      <p:ext uri="{BB962C8B-B14F-4D97-AF65-F5344CB8AC3E}">
        <p14:creationId xmlns:p14="http://schemas.microsoft.com/office/powerpoint/2010/main" val="27464863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4"/>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Fig: Common side effects of antibiotics</a:t>
            </a:r>
          </a:p>
        </p:txBody>
      </p:sp>
      <p:pic>
        <p:nvPicPr>
          <p:cNvPr id="563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057400"/>
            <a:ext cx="4495800" cy="455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79792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5"/>
          <p:cNvSpPr>
            <a:spLocks noGrp="1"/>
          </p:cNvSpPr>
          <p:nvPr>
            <p:ph type="title"/>
          </p:nvPr>
        </p:nvSpPr>
        <p:spPr/>
        <p:txBody>
          <a:bodyPr>
            <a:normAutofit fontScale="90000"/>
          </a:bodyPr>
          <a:lstStyle/>
          <a:p>
            <a:r>
              <a:rPr lang="en-US" b="1" smtClean="0"/>
              <a:t/>
            </a:r>
            <a:br>
              <a:rPr lang="en-US" b="1" smtClean="0"/>
            </a:br>
            <a:r>
              <a:rPr lang="en-US" b="1" smtClean="0">
                <a:latin typeface="Arial" panose="020B0604020202020204" pitchFamily="34" charset="0"/>
                <a:cs typeface="Arial" panose="020B0604020202020204" pitchFamily="34" charset="0"/>
              </a:rPr>
              <a:t>MECHANISMS OF ANTIBIOTIC DRUG ACTION</a:t>
            </a:r>
            <a:r>
              <a:rPr lang="en-US" smtClean="0"/>
              <a:t/>
            </a:r>
            <a:br>
              <a:rPr lang="en-US" smtClean="0"/>
            </a:br>
            <a:endParaRPr lang="en-US" smtClean="0"/>
          </a:p>
        </p:txBody>
      </p:sp>
      <p:sp>
        <p:nvSpPr>
          <p:cNvPr id="7" name="Content Placeholder 6"/>
          <p:cNvSpPr>
            <a:spLocks noGrp="1"/>
          </p:cNvSpPr>
          <p:nvPr>
            <p:ph idx="1"/>
          </p:nvPr>
        </p:nvSpPr>
        <p:spPr>
          <a:xfrm>
            <a:off x="457200" y="2514600"/>
            <a:ext cx="8229600" cy="4144963"/>
          </a:xfrm>
        </p:spPr>
        <p:txBody>
          <a:bodyPr/>
          <a:lstStyle/>
          <a:p>
            <a:pPr marL="514350" indent="-514350">
              <a:buFont typeface="Arial" charset="0"/>
              <a:buAutoNum type="arabicPeriod"/>
              <a:defRPr/>
            </a:pPr>
            <a:r>
              <a:rPr lang="en-US" sz="3000" dirty="0" smtClean="0">
                <a:solidFill>
                  <a:srgbClr val="FF0000"/>
                </a:solidFill>
                <a:latin typeface="Arial" pitchFamily="34" charset="0"/>
                <a:cs typeface="Arial" pitchFamily="34" charset="0"/>
              </a:rPr>
              <a:t>Inhibition of cell wall synthesis</a:t>
            </a:r>
            <a:r>
              <a:rPr lang="en-US" sz="3000" dirty="0" smtClean="0">
                <a:latin typeface="Arial" pitchFamily="34" charset="0"/>
                <a:cs typeface="Arial" pitchFamily="34" charset="0"/>
              </a:rPr>
              <a:t> (the most common mechanism)</a:t>
            </a:r>
          </a:p>
          <a:p>
            <a:pPr marL="514350" indent="-514350">
              <a:buFont typeface="Arial" charset="0"/>
              <a:buAutoNum type="arabicPeriod"/>
              <a:defRPr/>
            </a:pPr>
            <a:r>
              <a:rPr lang="en-US" sz="3000" dirty="0" smtClean="0">
                <a:latin typeface="Arial" pitchFamily="34" charset="0"/>
                <a:cs typeface="Arial" pitchFamily="34" charset="0"/>
              </a:rPr>
              <a:t>Inhibition of protein synthesis</a:t>
            </a:r>
          </a:p>
          <a:p>
            <a:pPr marL="514350" indent="-514350">
              <a:buFont typeface="Arial" charset="0"/>
              <a:buAutoNum type="arabicPeriod"/>
              <a:defRPr/>
            </a:pPr>
            <a:r>
              <a:rPr lang="en-US" sz="3000" dirty="0" smtClean="0">
                <a:latin typeface="Arial" pitchFamily="34" charset="0"/>
                <a:cs typeface="Arial" pitchFamily="34" charset="0"/>
              </a:rPr>
              <a:t>Inhibition of nucleic acid synthesis</a:t>
            </a:r>
          </a:p>
          <a:p>
            <a:pPr marL="514350" indent="-514350">
              <a:buFont typeface="Arial" charset="0"/>
              <a:buAutoNum type="arabicPeriod"/>
              <a:defRPr/>
            </a:pPr>
            <a:r>
              <a:rPr lang="en-US" sz="3000" dirty="0" smtClean="0">
                <a:latin typeface="Arial" pitchFamily="34" charset="0"/>
                <a:cs typeface="Arial" pitchFamily="34" charset="0"/>
              </a:rPr>
              <a:t>Inhibition of cell membrane function</a:t>
            </a:r>
          </a:p>
          <a:p>
            <a:pPr marL="514350" indent="-514350">
              <a:buFont typeface="Arial" charset="0"/>
              <a:buAutoNum type="arabicPeriod"/>
              <a:defRPr/>
            </a:pPr>
            <a:r>
              <a:rPr lang="en-US" sz="3000" dirty="0" smtClean="0">
                <a:latin typeface="Arial" pitchFamily="34" charset="0"/>
                <a:cs typeface="Arial" pitchFamily="34" charset="0"/>
              </a:rPr>
              <a:t>Acting as </a:t>
            </a:r>
            <a:r>
              <a:rPr lang="en-US" sz="3000" dirty="0" err="1" smtClean="0">
                <a:latin typeface="Arial" pitchFamily="34" charset="0"/>
                <a:cs typeface="Arial" pitchFamily="34" charset="0"/>
              </a:rPr>
              <a:t>antimetabolites</a:t>
            </a:r>
            <a:endParaRPr lang="en-US" sz="3000" dirty="0" smtClean="0">
              <a:latin typeface="Arial" pitchFamily="34" charset="0"/>
              <a:cs typeface="Arial" pitchFamily="34" charset="0"/>
            </a:endParaRPr>
          </a:p>
          <a:p>
            <a:pPr>
              <a:buFont typeface="Arial" charset="0"/>
              <a:buChar char="•"/>
              <a:defRPr/>
            </a:pPr>
            <a:endParaRPr lang="en-US" dirty="0"/>
          </a:p>
        </p:txBody>
      </p:sp>
    </p:spTree>
    <p:extLst>
      <p:ext uri="{BB962C8B-B14F-4D97-AF65-F5344CB8AC3E}">
        <p14:creationId xmlns:p14="http://schemas.microsoft.com/office/powerpoint/2010/main" val="31885289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457200" y="2057400"/>
            <a:ext cx="8229600" cy="4602163"/>
          </a:xfrm>
        </p:spPr>
        <p:txBody>
          <a:bodyPr/>
          <a:lstStyle/>
          <a:p>
            <a:pPr algn="ctr">
              <a:buFont typeface="Arial" panose="020B0604020202020204" pitchFamily="34" charset="0"/>
              <a:buNone/>
            </a:pPr>
            <a:endParaRPr lang="en-US" sz="4400" b="1" smtClean="0">
              <a:solidFill>
                <a:schemeClr val="tx2"/>
              </a:solidFill>
              <a:latin typeface="Arial" panose="020B0604020202020204" pitchFamily="34" charset="0"/>
              <a:cs typeface="Arial" panose="020B0604020202020204" pitchFamily="34" charset="0"/>
            </a:endParaRPr>
          </a:p>
          <a:p>
            <a:pPr algn="ctr">
              <a:buFont typeface="Arial" panose="020B0604020202020204" pitchFamily="34" charset="0"/>
              <a:buNone/>
            </a:pPr>
            <a:endParaRPr lang="en-US" sz="4400" b="1" smtClean="0">
              <a:solidFill>
                <a:schemeClr val="tx2"/>
              </a:solidFill>
              <a:latin typeface="Arial" panose="020B0604020202020204" pitchFamily="34" charset="0"/>
              <a:cs typeface="Arial" panose="020B0604020202020204" pitchFamily="34" charset="0"/>
            </a:endParaRPr>
          </a:p>
          <a:p>
            <a:pPr algn="ctr">
              <a:buFont typeface="Arial" panose="020B0604020202020204" pitchFamily="34" charset="0"/>
              <a:buNone/>
            </a:pPr>
            <a:r>
              <a:rPr lang="en-US" sz="4400" b="1" smtClean="0">
                <a:solidFill>
                  <a:schemeClr val="tx2"/>
                </a:solidFill>
                <a:latin typeface="Arial" panose="020B0604020202020204" pitchFamily="34" charset="0"/>
                <a:cs typeface="Arial" panose="020B0604020202020204" pitchFamily="34" charset="0"/>
              </a:rPr>
              <a:t>CLASSES OF ANTIBIOTICS</a:t>
            </a:r>
          </a:p>
        </p:txBody>
      </p:sp>
    </p:spTree>
    <p:extLst>
      <p:ext uri="{BB962C8B-B14F-4D97-AF65-F5344CB8AC3E}">
        <p14:creationId xmlns:p14="http://schemas.microsoft.com/office/powerpoint/2010/main" val="11737358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34454" y="228600"/>
            <a:ext cx="8229600" cy="838200"/>
          </a:xfrm>
        </p:spPr>
        <p:txBody>
          <a:bodyPr>
            <a:normAutofit/>
          </a:bodyPr>
          <a:lstStyle/>
          <a:p>
            <a:r>
              <a:rPr lang="en-US" b="1" dirty="0" smtClean="0">
                <a:latin typeface="Arial" panose="020B0604020202020204" pitchFamily="34" charset="0"/>
                <a:cs typeface="Arial" panose="020B0604020202020204" pitchFamily="34" charset="0"/>
              </a:rPr>
              <a:t>1. AMINOGLYCOSIDES</a:t>
            </a:r>
            <a:endParaRPr lang="en-US" dirty="0" smtClean="0">
              <a:latin typeface="Arial" panose="020B0604020202020204" pitchFamily="34" charset="0"/>
              <a:cs typeface="Arial" panose="020B0604020202020204" pitchFamily="34" charset="0"/>
            </a:endParaRPr>
          </a:p>
        </p:txBody>
      </p:sp>
      <p:sp>
        <p:nvSpPr>
          <p:cNvPr id="59395" name="Content Placeholder 2"/>
          <p:cNvSpPr>
            <a:spLocks noGrp="1"/>
          </p:cNvSpPr>
          <p:nvPr>
            <p:ph idx="1"/>
          </p:nvPr>
        </p:nvSpPr>
        <p:spPr>
          <a:xfrm>
            <a:off x="457200" y="1524000"/>
            <a:ext cx="8229600" cy="5135563"/>
          </a:xfrm>
        </p:spPr>
        <p:txBody>
          <a:bodyPr>
            <a:normAutofit lnSpcReduction="10000"/>
          </a:bodyPr>
          <a:lstStyle/>
          <a:p>
            <a:r>
              <a:rPr lang="en-US" sz="3000" dirty="0" smtClean="0">
                <a:latin typeface="Arial" panose="020B0604020202020204" pitchFamily="34" charset="0"/>
                <a:cs typeface="Arial" panose="020B0604020202020204" pitchFamily="34" charset="0"/>
              </a:rPr>
              <a:t>Are powerful antibiotics used to treat serious infections caused by </a:t>
            </a:r>
            <a:r>
              <a:rPr lang="en-US" sz="3000" b="1" dirty="0" smtClean="0">
                <a:solidFill>
                  <a:srgbClr val="FF0000"/>
                </a:solidFill>
                <a:latin typeface="Arial" panose="020B0604020202020204" pitchFamily="34" charset="0"/>
                <a:cs typeface="Arial" panose="020B0604020202020204" pitchFamily="34" charset="0"/>
              </a:rPr>
              <a:t>gram-negative aerobic bacilli. </a:t>
            </a:r>
          </a:p>
          <a:p>
            <a:r>
              <a:rPr lang="en-US" sz="3000" dirty="0" smtClean="0">
                <a:latin typeface="Arial" panose="020B0604020202020204" pitchFamily="34" charset="0"/>
                <a:cs typeface="Arial" panose="020B0604020202020204" pitchFamily="34" charset="0"/>
              </a:rPr>
              <a:t>Because most of these drugs have potentially serious adverse effects, newer, less-toxic drugs have replaced aminoglycosides in the treatment of less serious infections. </a:t>
            </a:r>
          </a:p>
          <a:p>
            <a:r>
              <a:rPr lang="it-IT" sz="3000" dirty="0" smtClean="0">
                <a:latin typeface="Arial" panose="020B0604020202020204" pitchFamily="34" charset="0"/>
                <a:cs typeface="Arial" panose="020B0604020202020204" pitchFamily="34" charset="0"/>
              </a:rPr>
              <a:t>They include </a:t>
            </a:r>
            <a:r>
              <a:rPr lang="it-IT" sz="3000" dirty="0" smtClean="0">
                <a:solidFill>
                  <a:srgbClr val="FF0000"/>
                </a:solidFill>
                <a:latin typeface="Arial" panose="020B0604020202020204" pitchFamily="34" charset="0"/>
                <a:cs typeface="Arial" panose="020B0604020202020204" pitchFamily="34" charset="0"/>
              </a:rPr>
              <a:t>amikacin </a:t>
            </a:r>
            <a:r>
              <a:rPr lang="it-IT" sz="3000" dirty="0" smtClean="0">
                <a:latin typeface="Arial" panose="020B0604020202020204" pitchFamily="34" charset="0"/>
                <a:cs typeface="Arial" panose="020B0604020202020204" pitchFamily="34" charset="0"/>
              </a:rPr>
              <a:t>(Amikin), </a:t>
            </a:r>
            <a:r>
              <a:rPr lang="it-IT" sz="3000" dirty="0" smtClean="0">
                <a:solidFill>
                  <a:srgbClr val="FF0000"/>
                </a:solidFill>
                <a:latin typeface="Arial" panose="020B0604020202020204" pitchFamily="34" charset="0"/>
                <a:cs typeface="Arial" panose="020B0604020202020204" pitchFamily="34" charset="0"/>
              </a:rPr>
              <a:t>gentamicin</a:t>
            </a:r>
            <a:r>
              <a:rPr lang="it-IT" sz="3000" dirty="0" smtClean="0">
                <a:latin typeface="Arial" panose="020B0604020202020204" pitchFamily="34" charset="0"/>
                <a:cs typeface="Arial" panose="020B0604020202020204" pitchFamily="34" charset="0"/>
              </a:rPr>
              <a:t> (Garamycin), </a:t>
            </a:r>
            <a:r>
              <a:rPr lang="en-US" sz="3000" dirty="0" err="1" smtClean="0">
                <a:latin typeface="Arial" panose="020B0604020202020204" pitchFamily="34" charset="0"/>
                <a:cs typeface="Arial" panose="020B0604020202020204" pitchFamily="34" charset="0"/>
              </a:rPr>
              <a:t>anamycin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Kantrex</a:t>
            </a:r>
            <a:r>
              <a:rPr lang="en-US" sz="3000" dirty="0" smtClean="0">
                <a:latin typeface="Arial" panose="020B0604020202020204" pitchFamily="34" charset="0"/>
                <a:cs typeface="Arial" panose="020B0604020202020204" pitchFamily="34" charset="0"/>
              </a:rPr>
              <a:t>), </a:t>
            </a:r>
            <a:r>
              <a:rPr lang="en-US" sz="3000" dirty="0" smtClean="0">
                <a:solidFill>
                  <a:srgbClr val="00B050"/>
                </a:solidFill>
                <a:latin typeface="Arial" panose="020B0604020202020204" pitchFamily="34" charset="0"/>
                <a:cs typeface="Arial" panose="020B0604020202020204" pitchFamily="34" charset="0"/>
              </a:rPr>
              <a:t>neomycin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Mycifradin</a:t>
            </a:r>
            <a:r>
              <a:rPr lang="en-US" sz="3000" dirty="0" smtClean="0">
                <a:latin typeface="Arial" panose="020B0604020202020204" pitchFamily="34" charset="0"/>
                <a:cs typeface="Arial" panose="020B0604020202020204" pitchFamily="34" charset="0"/>
              </a:rPr>
              <a:t>), </a:t>
            </a:r>
            <a:r>
              <a:rPr lang="en-US" sz="3000" b="1" dirty="0" smtClean="0">
                <a:solidFill>
                  <a:srgbClr val="00B050"/>
                </a:solidFill>
                <a:latin typeface="Arial" panose="020B0604020202020204" pitchFamily="34" charset="0"/>
                <a:cs typeface="Arial" panose="020B0604020202020204" pitchFamily="34" charset="0"/>
              </a:rPr>
              <a:t>streptomycin</a:t>
            </a:r>
            <a:r>
              <a:rPr lang="en-US" sz="3000" dirty="0" smtClean="0">
                <a:latin typeface="Arial" panose="020B0604020202020204" pitchFamily="34" charset="0"/>
                <a:cs typeface="Arial" panose="020B0604020202020204" pitchFamily="34" charset="0"/>
              </a:rPr>
              <a:t>, and </a:t>
            </a:r>
            <a:r>
              <a:rPr lang="en-US" sz="3000" dirty="0" smtClean="0">
                <a:solidFill>
                  <a:srgbClr val="00B050"/>
                </a:solidFill>
                <a:latin typeface="Arial" panose="020B0604020202020204" pitchFamily="34" charset="0"/>
                <a:cs typeface="Arial" panose="020B0604020202020204" pitchFamily="34" charset="0"/>
              </a:rPr>
              <a:t>tobramycin</a:t>
            </a:r>
            <a:r>
              <a:rPr lang="en-US" sz="3000" dirty="0" smtClean="0">
                <a:latin typeface="Arial" panose="020B0604020202020204" pitchFamily="34" charset="0"/>
                <a:cs typeface="Arial" panose="020B0604020202020204" pitchFamily="34" charset="0"/>
              </a:rPr>
              <a:t> (TOBI, </a:t>
            </a:r>
            <a:r>
              <a:rPr lang="en-US" sz="3000" dirty="0" err="1" smtClean="0">
                <a:latin typeface="Arial" panose="020B0604020202020204" pitchFamily="34" charset="0"/>
                <a:cs typeface="Arial" panose="020B0604020202020204" pitchFamily="34" charset="0"/>
              </a:rPr>
              <a:t>Tobrex</a:t>
            </a:r>
            <a:r>
              <a:rPr lang="en-US" sz="3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98106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838200"/>
            <a:ext cx="8229600" cy="1066800"/>
          </a:xfrm>
        </p:spPr>
        <p:txBody>
          <a:bodyPr>
            <a:normAutofit fontScale="90000"/>
          </a:bodyPr>
          <a:lstStyle/>
          <a:p>
            <a:r>
              <a:rPr lang="en-US" b="1" smtClean="0">
                <a:latin typeface="Arial" panose="020B0604020202020204" pitchFamily="34" charset="0"/>
                <a:cs typeface="Arial" panose="020B0604020202020204" pitchFamily="34" charset="0"/>
              </a:rPr>
              <a:t/>
            </a:r>
            <a:br>
              <a:rPr lang="en-US" b="1" smtClean="0">
                <a:latin typeface="Arial" panose="020B0604020202020204" pitchFamily="34" charset="0"/>
                <a:cs typeface="Arial" panose="020B0604020202020204" pitchFamily="34" charset="0"/>
              </a:rPr>
            </a:br>
            <a:r>
              <a:rPr lang="en-US" b="1" smtClean="0">
                <a:latin typeface="Arial" panose="020B0604020202020204" pitchFamily="34" charset="0"/>
                <a:cs typeface="Arial" panose="020B0604020202020204" pitchFamily="34" charset="0"/>
              </a:rPr>
              <a:t>Therapeutic actions and indications</a:t>
            </a:r>
            <a:r>
              <a:rPr lang="en-US" b="1" smtClean="0"/>
              <a:t/>
            </a:r>
            <a:br>
              <a:rPr lang="en-US" b="1" smtClean="0"/>
            </a:br>
            <a:endParaRPr lang="en-US" smtClean="0"/>
          </a:p>
        </p:txBody>
      </p:sp>
      <p:sp>
        <p:nvSpPr>
          <p:cNvPr id="60419" name="Content Placeholder 2"/>
          <p:cNvSpPr>
            <a:spLocks noGrp="1"/>
          </p:cNvSpPr>
          <p:nvPr>
            <p:ph idx="1"/>
          </p:nvPr>
        </p:nvSpPr>
        <p:spPr>
          <a:xfrm>
            <a:off x="381000" y="2057400"/>
            <a:ext cx="8610600" cy="4800600"/>
          </a:xfrm>
        </p:spPr>
        <p:txBody>
          <a:bodyPr/>
          <a:lstStyle/>
          <a:p>
            <a:r>
              <a:rPr lang="en-US" sz="2800" dirty="0" smtClean="0">
                <a:latin typeface="Arial" panose="020B0604020202020204" pitchFamily="34" charset="0"/>
                <a:cs typeface="Arial" panose="020B0604020202020204" pitchFamily="34" charset="0"/>
              </a:rPr>
              <a:t>The aminoglycosides are </a:t>
            </a:r>
            <a:r>
              <a:rPr lang="en-US" sz="2800" b="1" dirty="0" smtClean="0">
                <a:latin typeface="Arial" panose="020B0604020202020204" pitchFamily="34" charset="0"/>
                <a:cs typeface="Arial" panose="020B0604020202020204" pitchFamily="34" charset="0"/>
              </a:rPr>
              <a:t>bactericidal. </a:t>
            </a:r>
          </a:p>
          <a:p>
            <a:r>
              <a:rPr lang="en-US" sz="2800" b="1" dirty="0" smtClean="0">
                <a:latin typeface="Arial" panose="020B0604020202020204" pitchFamily="34" charset="0"/>
                <a:cs typeface="Arial" panose="020B0604020202020204" pitchFamily="34" charset="0"/>
              </a:rPr>
              <a:t>Inhibit protein synthesis </a:t>
            </a:r>
            <a:r>
              <a:rPr lang="en-US" sz="2800" dirty="0" smtClean="0">
                <a:latin typeface="Arial" panose="020B0604020202020204" pitchFamily="34" charset="0"/>
                <a:cs typeface="Arial" panose="020B0604020202020204" pitchFamily="34" charset="0"/>
              </a:rPr>
              <a:t>in susceptible strains of gram-negative bacteria. </a:t>
            </a:r>
            <a:r>
              <a:rPr lang="en-US" sz="2800" dirty="0" smtClean="0">
                <a:solidFill>
                  <a:srgbClr val="FF0000"/>
                </a:solidFill>
                <a:latin typeface="Arial" panose="020B0604020202020204" pitchFamily="34" charset="0"/>
                <a:cs typeface="Arial" panose="020B0604020202020204" pitchFamily="34" charset="0"/>
              </a:rPr>
              <a:t>They irreversibly bind to a unit of the bacteria ribosomes, leading to misreading of the genetic code and cell death</a:t>
            </a:r>
          </a:p>
          <a:p>
            <a:r>
              <a:rPr lang="en-US" sz="2800" dirty="0" smtClean="0">
                <a:latin typeface="Arial" panose="020B0604020202020204" pitchFamily="34" charset="0"/>
                <a:cs typeface="Arial" panose="020B0604020202020204" pitchFamily="34" charset="0"/>
              </a:rPr>
              <a:t>Are used to treat </a:t>
            </a:r>
            <a:r>
              <a:rPr lang="en-US" sz="2800" b="1" dirty="0" smtClean="0">
                <a:latin typeface="Arial" panose="020B0604020202020204" pitchFamily="34" charset="0"/>
                <a:cs typeface="Arial" panose="020B0604020202020204" pitchFamily="34" charset="0"/>
              </a:rPr>
              <a:t>serious infections </a:t>
            </a:r>
            <a:r>
              <a:rPr lang="en-US" sz="2800" dirty="0" smtClean="0">
                <a:latin typeface="Arial" panose="020B0604020202020204" pitchFamily="34" charset="0"/>
                <a:cs typeface="Arial" panose="020B0604020202020204" pitchFamily="34" charset="0"/>
              </a:rPr>
              <a:t>such as those due to:  Pseudomonas </a:t>
            </a:r>
            <a:r>
              <a:rPr lang="en-US" sz="2800" dirty="0" err="1" smtClean="0">
                <a:latin typeface="Arial" panose="020B0604020202020204" pitchFamily="34" charset="0"/>
                <a:cs typeface="Arial" panose="020B0604020202020204" pitchFamily="34" charset="0"/>
              </a:rPr>
              <a:t>aeruginosa</a:t>
            </a:r>
            <a:r>
              <a:rPr lang="en-US" sz="2800" dirty="0" smtClean="0">
                <a:latin typeface="Arial" panose="020B0604020202020204" pitchFamily="34" charset="0"/>
                <a:cs typeface="Arial" panose="020B0604020202020204" pitchFamily="34" charset="0"/>
              </a:rPr>
              <a:t>, </a:t>
            </a:r>
            <a:r>
              <a:rPr lang="en-US" sz="2800" u="sng" dirty="0" smtClean="0">
                <a:latin typeface="Arial" panose="020B0604020202020204" pitchFamily="34" charset="0"/>
                <a:cs typeface="Arial" panose="020B0604020202020204" pitchFamily="34" charset="0"/>
              </a:rPr>
              <a:t>E. coli</a:t>
            </a:r>
            <a:r>
              <a:rPr lang="en-US" sz="2800" dirty="0" smtClean="0">
                <a:latin typeface="Arial" panose="020B0604020202020204" pitchFamily="34" charset="0"/>
                <a:cs typeface="Arial" panose="020B0604020202020204" pitchFamily="34" charset="0"/>
              </a:rPr>
              <a:t>, Proteus species, the </a:t>
            </a:r>
            <a:r>
              <a:rPr lang="en-US" sz="2800" u="sng" dirty="0" err="1" smtClean="0">
                <a:latin typeface="Arial" panose="020B0604020202020204" pitchFamily="34" charset="0"/>
                <a:cs typeface="Arial" panose="020B0604020202020204" pitchFamily="34" charset="0"/>
              </a:rPr>
              <a:t>Klebsiella</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Enterobacter</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Serratia</a:t>
            </a:r>
            <a:r>
              <a:rPr lang="en-US" sz="2800" dirty="0" smtClean="0">
                <a:latin typeface="Arial" panose="020B0604020202020204" pitchFamily="34" charset="0"/>
                <a:cs typeface="Arial" panose="020B0604020202020204" pitchFamily="34" charset="0"/>
              </a:rPr>
              <a:t> group, </a:t>
            </a:r>
            <a:r>
              <a:rPr lang="en-US" sz="2800" dirty="0" err="1" smtClean="0">
                <a:latin typeface="Arial" panose="020B0604020202020204" pitchFamily="34" charset="0"/>
                <a:cs typeface="Arial" panose="020B0604020202020204" pitchFamily="34" charset="0"/>
              </a:rPr>
              <a:t>Citrobacter</a:t>
            </a:r>
            <a:r>
              <a:rPr lang="en-US" sz="2800" dirty="0" smtClean="0">
                <a:latin typeface="Arial" panose="020B0604020202020204" pitchFamily="34" charset="0"/>
                <a:cs typeface="Arial" panose="020B0604020202020204" pitchFamily="34" charset="0"/>
              </a:rPr>
              <a:t> species, and </a:t>
            </a:r>
            <a:r>
              <a:rPr lang="en-US" sz="2800" u="sng" dirty="0" smtClean="0">
                <a:latin typeface="Arial" panose="020B0604020202020204" pitchFamily="34" charset="0"/>
                <a:cs typeface="Arial" panose="020B0604020202020204" pitchFamily="34" charset="0"/>
              </a:rPr>
              <a:t>Staphylococcus </a:t>
            </a:r>
            <a:r>
              <a:rPr lang="en-US" sz="2800" dirty="0" smtClean="0">
                <a:latin typeface="Arial" panose="020B0604020202020204" pitchFamily="34" charset="0"/>
                <a:cs typeface="Arial" panose="020B0604020202020204" pitchFamily="34" charset="0"/>
              </a:rPr>
              <a:t>species such as Staphylococcus </a:t>
            </a:r>
            <a:r>
              <a:rPr lang="en-US" sz="2800" dirty="0" err="1" smtClean="0">
                <a:latin typeface="Arial" panose="020B0604020202020204" pitchFamily="34" charset="0"/>
                <a:cs typeface="Arial" panose="020B0604020202020204" pitchFamily="34" charset="0"/>
              </a:rPr>
              <a:t>aureus</a:t>
            </a:r>
            <a:r>
              <a:rPr lang="en-US" sz="280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5518880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Therapeutic actions and indications-Cont’d</a:t>
            </a:r>
            <a:endParaRPr lang="en-US" smtClean="0"/>
          </a:p>
        </p:txBody>
      </p:sp>
      <p:sp>
        <p:nvSpPr>
          <p:cNvPr id="61443" name="Content Placeholder 2"/>
          <p:cNvSpPr>
            <a:spLocks noGrp="1"/>
          </p:cNvSpPr>
          <p:nvPr>
            <p:ph idx="1"/>
          </p:nvPr>
        </p:nvSpPr>
        <p:spPr>
          <a:xfrm>
            <a:off x="457200" y="2514600"/>
            <a:ext cx="8229600" cy="4144963"/>
          </a:xfrm>
        </p:spPr>
        <p:txBody>
          <a:bodyPr/>
          <a:lstStyle/>
          <a:p>
            <a:r>
              <a:rPr lang="en-US" sz="3000" dirty="0" smtClean="0">
                <a:latin typeface="Arial" panose="020B0604020202020204" pitchFamily="34" charset="0"/>
                <a:cs typeface="Arial" panose="020B0604020202020204" pitchFamily="34" charset="0"/>
              </a:rPr>
              <a:t>Aminoglycosides are indicated for the treatment of serious infections that are susceptible to penicillin </a:t>
            </a:r>
            <a:r>
              <a:rPr lang="en-US" sz="3000" dirty="0" smtClean="0">
                <a:solidFill>
                  <a:srgbClr val="FF0000"/>
                </a:solidFill>
                <a:latin typeface="Arial" panose="020B0604020202020204" pitchFamily="34" charset="0"/>
                <a:cs typeface="Arial" panose="020B0604020202020204" pitchFamily="34" charset="0"/>
              </a:rPr>
              <a:t>when penicillin is contraindicated</a:t>
            </a:r>
          </a:p>
          <a:p>
            <a:r>
              <a:rPr lang="en-US" sz="3000" dirty="0" smtClean="0">
                <a:latin typeface="Arial" panose="020B0604020202020204" pitchFamily="34" charset="0"/>
                <a:cs typeface="Arial" panose="020B0604020202020204" pitchFamily="34" charset="0"/>
              </a:rPr>
              <a:t>They can be used in severe infections before culture and sensitivity tests have been completed</a:t>
            </a:r>
          </a:p>
          <a:p>
            <a:endParaRPr lang="en-US" dirty="0" smtClean="0"/>
          </a:p>
        </p:txBody>
      </p:sp>
    </p:spTree>
    <p:extLst>
      <p:ext uri="{BB962C8B-B14F-4D97-AF65-F5344CB8AC3E}">
        <p14:creationId xmlns:p14="http://schemas.microsoft.com/office/powerpoint/2010/main" val="28792510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457200" y="990600"/>
            <a:ext cx="8229600" cy="685800"/>
          </a:xfrm>
        </p:spPr>
        <p:txBody>
          <a:bodyPr>
            <a:normAutofit fontScale="90000"/>
          </a:bodyPr>
          <a:lstStyle/>
          <a:p>
            <a:r>
              <a:rPr lang="en-US" b="1" smtClean="0">
                <a:latin typeface="Arial" panose="020B0604020202020204" pitchFamily="34" charset="0"/>
                <a:cs typeface="Arial" panose="020B0604020202020204" pitchFamily="34" charset="0"/>
              </a:rPr>
              <a:t>Pharmacokinetics</a:t>
            </a:r>
            <a:br>
              <a:rPr lang="en-US" b="1" smtClean="0">
                <a:latin typeface="Arial" panose="020B0604020202020204" pitchFamily="34" charset="0"/>
                <a:cs typeface="Arial" panose="020B0604020202020204" pitchFamily="34" charset="0"/>
              </a:rPr>
            </a:br>
            <a:endParaRPr lang="en-US" smtClean="0">
              <a:latin typeface="Arial" panose="020B0604020202020204" pitchFamily="34" charset="0"/>
              <a:cs typeface="Arial" panose="020B0604020202020204" pitchFamily="34" charset="0"/>
            </a:endParaRPr>
          </a:p>
        </p:txBody>
      </p:sp>
      <p:sp>
        <p:nvSpPr>
          <p:cNvPr id="62467" name="Content Placeholder 2"/>
          <p:cNvSpPr>
            <a:spLocks noGrp="1"/>
          </p:cNvSpPr>
          <p:nvPr>
            <p:ph idx="1"/>
          </p:nvPr>
        </p:nvSpPr>
        <p:spPr>
          <a:xfrm>
            <a:off x="457200" y="1905000"/>
            <a:ext cx="8534400" cy="4800600"/>
          </a:xfrm>
        </p:spPr>
        <p:txBody>
          <a:bodyPr/>
          <a:lstStyle/>
          <a:p>
            <a:r>
              <a:rPr lang="en-US" sz="3000" dirty="0" smtClean="0">
                <a:latin typeface="Arial" panose="020B0604020202020204" pitchFamily="34" charset="0"/>
                <a:cs typeface="Arial" panose="020B0604020202020204" pitchFamily="34" charset="0"/>
              </a:rPr>
              <a:t>The aminoglycosides are</a:t>
            </a:r>
            <a:r>
              <a:rPr lang="en-US" sz="3000" b="1" dirty="0" smtClean="0">
                <a:latin typeface="Arial" panose="020B0604020202020204" pitchFamily="34" charset="0"/>
                <a:cs typeface="Arial" panose="020B0604020202020204" pitchFamily="34" charset="0"/>
              </a:rPr>
              <a:t> poorly absorbed from the GI tract</a:t>
            </a:r>
            <a:r>
              <a:rPr lang="en-US" sz="3000" dirty="0" smtClean="0">
                <a:latin typeface="Arial" panose="020B0604020202020204" pitchFamily="34" charset="0"/>
                <a:cs typeface="Arial" panose="020B0604020202020204" pitchFamily="34" charset="0"/>
              </a:rPr>
              <a:t> but rapidly absorbed after intramuscular injection, reaching peak levels within 1 hour. </a:t>
            </a:r>
          </a:p>
          <a:p>
            <a:r>
              <a:rPr lang="en-US" sz="3000" dirty="0" smtClean="0">
                <a:latin typeface="Arial" panose="020B0604020202020204" pitchFamily="34" charset="0"/>
                <a:cs typeface="Arial" panose="020B0604020202020204" pitchFamily="34" charset="0"/>
              </a:rPr>
              <a:t>They have an average half-life of 2 to 3 hours.</a:t>
            </a:r>
          </a:p>
          <a:p>
            <a:r>
              <a:rPr lang="en-US" sz="3000" dirty="0" smtClean="0">
                <a:latin typeface="Arial" panose="020B0604020202020204" pitchFamily="34" charset="0"/>
                <a:cs typeface="Arial" panose="020B0604020202020204" pitchFamily="34" charset="0"/>
              </a:rPr>
              <a:t>They are widely distributed throughout the body, </a:t>
            </a:r>
            <a:r>
              <a:rPr lang="en-US" sz="3000" b="1" u="sng" dirty="0" smtClean="0">
                <a:latin typeface="Arial" panose="020B0604020202020204" pitchFamily="34" charset="0"/>
                <a:cs typeface="Arial" panose="020B0604020202020204" pitchFamily="34" charset="0"/>
              </a:rPr>
              <a:t>cross the placenta and enter breast milk, and are excreted unchanged in the urine. </a:t>
            </a:r>
            <a:r>
              <a:rPr lang="en-US" sz="3000" dirty="0" err="1" smtClean="0">
                <a:solidFill>
                  <a:srgbClr val="FF0000"/>
                </a:solidFill>
                <a:latin typeface="Arial" panose="020B0604020202020204" pitchFamily="34" charset="0"/>
                <a:cs typeface="Arial" panose="020B0604020202020204" pitchFamily="34" charset="0"/>
              </a:rPr>
              <a:t>Eg</a:t>
            </a:r>
            <a:r>
              <a:rPr lang="en-US" sz="3000" dirty="0" smtClean="0">
                <a:solidFill>
                  <a:srgbClr val="FF0000"/>
                </a:solidFill>
                <a:latin typeface="Arial" panose="020B0604020202020204" pitchFamily="34" charset="0"/>
                <a:cs typeface="Arial" panose="020B0604020202020204" pitchFamily="34" charset="0"/>
              </a:rPr>
              <a:t>: gentamicin</a:t>
            </a:r>
            <a:endParaRPr lang="en-US" sz="3000" b="1" u="sng" dirty="0" smtClean="0">
              <a:solidFill>
                <a:srgbClr val="FF0000"/>
              </a:solidFill>
              <a:latin typeface="Arial" panose="020B0604020202020204" pitchFamily="34" charset="0"/>
              <a:cs typeface="Arial" panose="020B0604020202020204" pitchFamily="34" charset="0"/>
            </a:endParaRPr>
          </a:p>
          <a:p>
            <a:pPr>
              <a:buFont typeface="Arial" panose="020B0604020202020204" pitchFamily="34" charset="0"/>
              <a:buNone/>
            </a:pPr>
            <a:endParaRPr lang="en-US" dirty="0" smtClean="0"/>
          </a:p>
        </p:txBody>
      </p:sp>
    </p:spTree>
    <p:extLst>
      <p:ext uri="{BB962C8B-B14F-4D97-AF65-F5344CB8AC3E}">
        <p14:creationId xmlns:p14="http://schemas.microsoft.com/office/powerpoint/2010/main" val="38245753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838200"/>
            <a:ext cx="8229600" cy="1066800"/>
          </a:xfrm>
        </p:spPr>
        <p:txBody>
          <a:bodyPr>
            <a:normAutofit fontScale="90000"/>
          </a:bodyPr>
          <a:lstStyle/>
          <a:p>
            <a:r>
              <a:rPr lang="en-US" b="1" smtClean="0"/>
              <a:t/>
            </a:r>
            <a:br>
              <a:rPr lang="en-US" b="1" smtClean="0"/>
            </a:br>
            <a:r>
              <a:rPr lang="en-US" b="1" smtClean="0">
                <a:latin typeface="Arial" panose="020B0604020202020204" pitchFamily="34" charset="0"/>
                <a:cs typeface="Arial" panose="020B0604020202020204" pitchFamily="34" charset="0"/>
              </a:rPr>
              <a:t>Contraindications and cautions</a:t>
            </a:r>
            <a:r>
              <a:rPr lang="en-US" b="1" smtClean="0"/>
              <a:t/>
            </a:r>
            <a:br>
              <a:rPr lang="en-US" b="1" smtClean="0"/>
            </a:br>
            <a:endParaRPr lang="en-US" smtClean="0"/>
          </a:p>
        </p:txBody>
      </p:sp>
      <p:sp>
        <p:nvSpPr>
          <p:cNvPr id="63491" name="Content Placeholder 2"/>
          <p:cNvSpPr>
            <a:spLocks noGrp="1"/>
          </p:cNvSpPr>
          <p:nvPr>
            <p:ph idx="1"/>
          </p:nvPr>
        </p:nvSpPr>
        <p:spPr>
          <a:xfrm>
            <a:off x="457200" y="2286000"/>
            <a:ext cx="8229600" cy="4373563"/>
          </a:xfrm>
        </p:spPr>
        <p:txBody>
          <a:bodyPr/>
          <a:lstStyle/>
          <a:p>
            <a:r>
              <a:rPr lang="en-US" sz="3000" dirty="0" smtClean="0">
                <a:latin typeface="Arial" panose="020B0604020202020204" pitchFamily="34" charset="0"/>
                <a:cs typeface="Arial" panose="020B0604020202020204" pitchFamily="34" charset="0"/>
              </a:rPr>
              <a:t>Known allergy to any of the aminoglycosides</a:t>
            </a:r>
          </a:p>
          <a:p>
            <a:r>
              <a:rPr lang="en-US" sz="3000" dirty="0" smtClean="0">
                <a:latin typeface="Arial" panose="020B0604020202020204" pitchFamily="34" charset="0"/>
                <a:cs typeface="Arial" panose="020B0604020202020204" pitchFamily="34" charset="0"/>
              </a:rPr>
              <a:t>Renal or hepatic disease that could be exacerbated by toxic aminoglycoside effects and that could interfere with drug metabolism and excretion, leading to higher toxicity</a:t>
            </a:r>
          </a:p>
          <a:p>
            <a:r>
              <a:rPr lang="en-US" sz="3000" dirty="0" smtClean="0">
                <a:latin typeface="Arial" panose="020B0604020202020204" pitchFamily="34" charset="0"/>
                <a:cs typeface="Arial" panose="020B0604020202020204" pitchFamily="34" charset="0"/>
              </a:rPr>
              <a:t>Preexisting hearing loss, which could be intensified by toxic drug effects </a:t>
            </a:r>
            <a:r>
              <a:rPr lang="en-US" sz="3000" dirty="0" smtClean="0">
                <a:solidFill>
                  <a:srgbClr val="FF0000"/>
                </a:solidFill>
                <a:latin typeface="Arial" panose="020B0604020202020204" pitchFamily="34" charset="0"/>
                <a:cs typeface="Arial" panose="020B0604020202020204" pitchFamily="34" charset="0"/>
              </a:rPr>
              <a:t>on the auditory nerve</a:t>
            </a:r>
          </a:p>
        </p:txBody>
      </p:sp>
    </p:spTree>
    <p:extLst>
      <p:ext uri="{BB962C8B-B14F-4D97-AF65-F5344CB8AC3E}">
        <p14:creationId xmlns:p14="http://schemas.microsoft.com/office/powerpoint/2010/main" val="2170387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Contraindications and cautions-Cont’d</a:t>
            </a:r>
            <a:endParaRPr lang="en-US" smtClean="0"/>
          </a:p>
        </p:txBody>
      </p:sp>
      <p:sp>
        <p:nvSpPr>
          <p:cNvPr id="64515" name="Content Placeholder 2"/>
          <p:cNvSpPr>
            <a:spLocks noGrp="1"/>
          </p:cNvSpPr>
          <p:nvPr>
            <p:ph idx="1"/>
          </p:nvPr>
        </p:nvSpPr>
        <p:spPr/>
        <p:txBody>
          <a:bodyPr>
            <a:normAutofit lnSpcReduction="10000"/>
          </a:bodyPr>
          <a:lstStyle/>
          <a:p>
            <a:r>
              <a:rPr lang="en-US" dirty="0" smtClean="0">
                <a:latin typeface="Arial" panose="020B0604020202020204" pitchFamily="34" charset="0"/>
                <a:cs typeface="Arial" panose="020B0604020202020204" pitchFamily="34" charset="0"/>
              </a:rPr>
              <a:t>Active infection with </a:t>
            </a:r>
            <a:r>
              <a:rPr lang="en-US" dirty="0" smtClean="0">
                <a:solidFill>
                  <a:srgbClr val="FF0000"/>
                </a:solidFill>
                <a:latin typeface="Arial" panose="020B0604020202020204" pitchFamily="34" charset="0"/>
                <a:cs typeface="Arial" panose="020B0604020202020204" pitchFamily="34" charset="0"/>
              </a:rPr>
              <a:t>herpes or mycobacterial infections </a:t>
            </a:r>
            <a:r>
              <a:rPr lang="en-US" dirty="0" smtClean="0">
                <a:latin typeface="Arial" panose="020B0604020202020204" pitchFamily="34" charset="0"/>
                <a:cs typeface="Arial" panose="020B0604020202020204" pitchFamily="34" charset="0"/>
              </a:rPr>
              <a:t>that could be worsened by the effects of an aminoglycoside on normal defense mechanisms</a:t>
            </a:r>
          </a:p>
          <a:p>
            <a:r>
              <a:rPr lang="en-US" dirty="0" smtClean="0">
                <a:solidFill>
                  <a:srgbClr val="FF0000"/>
                </a:solidFill>
                <a:latin typeface="Arial" panose="020B0604020202020204" pitchFamily="34" charset="0"/>
                <a:cs typeface="Arial" panose="020B0604020202020204" pitchFamily="34" charset="0"/>
              </a:rPr>
              <a:t>Myasthenia gravis or parkinsonism</a:t>
            </a:r>
            <a:r>
              <a:rPr lang="en-US" dirty="0" smtClean="0">
                <a:latin typeface="Arial" panose="020B0604020202020204" pitchFamily="34" charset="0"/>
                <a:cs typeface="Arial" panose="020B0604020202020204" pitchFamily="34" charset="0"/>
              </a:rPr>
              <a:t>, which often are exacerbated by the effects of a particular aminoglycoside on the nervous system</a:t>
            </a:r>
          </a:p>
        </p:txBody>
      </p:sp>
    </p:spTree>
    <p:extLst>
      <p:ext uri="{BB962C8B-B14F-4D97-AF65-F5344CB8AC3E}">
        <p14:creationId xmlns:p14="http://schemas.microsoft.com/office/powerpoint/2010/main" val="9066104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Contraindications and cautions-Cont’d</a:t>
            </a:r>
            <a:endParaRPr lang="en-US" smtClean="0"/>
          </a:p>
        </p:txBody>
      </p:sp>
      <p:sp>
        <p:nvSpPr>
          <p:cNvPr id="65539" name="Content Placeholder 2"/>
          <p:cNvSpPr>
            <a:spLocks noGrp="1"/>
          </p:cNvSpPr>
          <p:nvPr>
            <p:ph idx="1"/>
          </p:nvPr>
        </p:nvSpPr>
        <p:spPr/>
        <p:txBody>
          <a:bodyPr/>
          <a:lstStyle/>
          <a:p>
            <a:r>
              <a:rPr lang="en-US" sz="3000" dirty="0" smtClean="0">
                <a:latin typeface="Arial" panose="020B0604020202020204" pitchFamily="34" charset="0"/>
                <a:cs typeface="Arial" panose="020B0604020202020204" pitchFamily="34" charset="0"/>
              </a:rPr>
              <a:t>Lactation</a:t>
            </a:r>
          </a:p>
          <a:p>
            <a:r>
              <a:rPr lang="en-US" sz="3000" b="1" dirty="0" smtClean="0">
                <a:latin typeface="Arial" panose="020B0604020202020204" pitchFamily="34" charset="0"/>
                <a:cs typeface="Arial" panose="020B0604020202020204" pitchFamily="34" charset="0"/>
              </a:rPr>
              <a:t>Cautions:</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Use during pregnancy (the benefits of the drug must be carefully weighed against potential adverse effects on the fetus).</a:t>
            </a:r>
          </a:p>
          <a:p>
            <a:pPr lvl="1">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Test urine function frequently when these drugs are used because they depend on the kidney for excretion and </a:t>
            </a:r>
            <a:r>
              <a:rPr lang="en-US" sz="3000" dirty="0" smtClean="0">
                <a:solidFill>
                  <a:srgbClr val="FF0000"/>
                </a:solidFill>
                <a:latin typeface="Arial" panose="020B0604020202020204" pitchFamily="34" charset="0"/>
                <a:cs typeface="Arial" panose="020B0604020202020204" pitchFamily="34" charset="0"/>
              </a:rPr>
              <a:t>are toxic to he kidney.</a:t>
            </a:r>
          </a:p>
        </p:txBody>
      </p:sp>
    </p:spTree>
    <p:extLst>
      <p:ext uri="{BB962C8B-B14F-4D97-AF65-F5344CB8AC3E}">
        <p14:creationId xmlns:p14="http://schemas.microsoft.com/office/powerpoint/2010/main" val="1755754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INTRODUCTION TO ANTIBIOTICS</a:t>
            </a:r>
            <a:endParaRPr lang="en-US" smtClean="0"/>
          </a:p>
        </p:txBody>
      </p:sp>
      <p:sp>
        <p:nvSpPr>
          <p:cNvPr id="80899" name="Content Placeholder 2"/>
          <p:cNvSpPr>
            <a:spLocks noGrp="1"/>
          </p:cNvSpPr>
          <p:nvPr>
            <p:ph idx="1"/>
          </p:nvPr>
        </p:nvSpPr>
        <p:spPr>
          <a:xfrm>
            <a:off x="457200" y="2133600"/>
            <a:ext cx="8305800" cy="4724400"/>
          </a:xfrm>
        </p:spPr>
        <p:txBody>
          <a:bodyPr>
            <a:normAutofit lnSpcReduction="10000"/>
          </a:bodyPr>
          <a:lstStyle/>
          <a:p>
            <a:pPr>
              <a:buFont typeface="Arial" charset="0"/>
              <a:buChar char="•"/>
              <a:defRPr/>
            </a:pPr>
            <a:r>
              <a:rPr lang="en-US" sz="3000" dirty="0" smtClean="0">
                <a:latin typeface="Arial" charset="0"/>
                <a:cs typeface="Arial" charset="0"/>
              </a:rPr>
              <a:t>Antibiotics are chemicals that inhibit specific bacteria</a:t>
            </a:r>
          </a:p>
          <a:p>
            <a:pPr>
              <a:buFont typeface="Arial" charset="0"/>
              <a:buChar char="•"/>
              <a:defRPr/>
            </a:pPr>
            <a:r>
              <a:rPr lang="en-US" sz="3000" dirty="0" smtClean="0">
                <a:latin typeface="Arial" charset="0"/>
                <a:cs typeface="Arial" charset="0"/>
              </a:rPr>
              <a:t>Compound or substance that </a:t>
            </a:r>
            <a:r>
              <a:rPr lang="en-US" sz="3000" b="1" dirty="0" smtClean="0">
                <a:latin typeface="Arial" charset="0"/>
                <a:cs typeface="Arial" charset="0"/>
              </a:rPr>
              <a:t>kills</a:t>
            </a:r>
            <a:r>
              <a:rPr lang="en-US" sz="3000" dirty="0" smtClean="0">
                <a:latin typeface="Arial" charset="0"/>
                <a:cs typeface="Arial" charset="0"/>
              </a:rPr>
              <a:t> or </a:t>
            </a:r>
            <a:r>
              <a:rPr lang="en-US" sz="3000" b="1" dirty="0" smtClean="0">
                <a:latin typeface="Arial" charset="0"/>
                <a:cs typeface="Arial" charset="0"/>
              </a:rPr>
              <a:t>slows down the growth </a:t>
            </a:r>
            <a:r>
              <a:rPr lang="en-US" sz="3000" dirty="0" smtClean="0">
                <a:latin typeface="Arial" charset="0"/>
                <a:cs typeface="Arial" charset="0"/>
              </a:rPr>
              <a:t>of bacteria</a:t>
            </a:r>
          </a:p>
          <a:p>
            <a:pPr marL="342900" lvl="1" indent="-342900">
              <a:buFont typeface="Arial" charset="0"/>
              <a:buChar char="•"/>
              <a:defRPr/>
            </a:pPr>
            <a:r>
              <a:rPr lang="en-US" sz="3000" dirty="0" smtClean="0">
                <a:latin typeface="Arial" charset="0"/>
                <a:cs typeface="Arial" charset="0"/>
              </a:rPr>
              <a:t>Are classified into </a:t>
            </a:r>
            <a:r>
              <a:rPr lang="en-US" sz="3000" b="1" dirty="0" smtClean="0">
                <a:latin typeface="Arial" charset="0"/>
                <a:cs typeface="Arial" charset="0"/>
              </a:rPr>
              <a:t>anti-infective agents</a:t>
            </a:r>
          </a:p>
          <a:p>
            <a:pPr>
              <a:buFont typeface="Arial" charset="0"/>
              <a:buChar char="•"/>
              <a:defRPr/>
            </a:pPr>
            <a:r>
              <a:rPr lang="en-US" sz="3000" dirty="0" smtClean="0">
                <a:latin typeface="Arial" charset="0"/>
                <a:cs typeface="Arial" charset="0"/>
              </a:rPr>
              <a:t>Are made in three ways: </a:t>
            </a:r>
          </a:p>
          <a:p>
            <a:pPr lvl="1">
              <a:buFont typeface="Wingdings" pitchFamily="2" charset="2"/>
              <a:buChar char="§"/>
              <a:defRPr/>
            </a:pPr>
            <a:r>
              <a:rPr lang="en-US" sz="3000" dirty="0" smtClean="0">
                <a:latin typeface="Arial" charset="0"/>
                <a:cs typeface="Arial" charset="0"/>
              </a:rPr>
              <a:t>By living microorganisms</a:t>
            </a:r>
          </a:p>
          <a:p>
            <a:pPr lvl="1">
              <a:buFont typeface="Wingdings" pitchFamily="2" charset="2"/>
              <a:buChar char="§"/>
              <a:defRPr/>
            </a:pPr>
            <a:r>
              <a:rPr lang="en-US" sz="3000" dirty="0" smtClean="0">
                <a:latin typeface="Arial" charset="0"/>
                <a:cs typeface="Arial" charset="0"/>
              </a:rPr>
              <a:t>By synthetic manufacture</a:t>
            </a:r>
          </a:p>
          <a:p>
            <a:pPr lvl="1">
              <a:buFont typeface="Wingdings" pitchFamily="2" charset="2"/>
              <a:buChar char="§"/>
              <a:defRPr/>
            </a:pPr>
            <a:r>
              <a:rPr lang="en-US" sz="3000" dirty="0" smtClean="0">
                <a:latin typeface="Arial" charset="0"/>
                <a:cs typeface="Arial" charset="0"/>
              </a:rPr>
              <a:t>Rarely through genetic engineering. </a:t>
            </a:r>
          </a:p>
          <a:p>
            <a:pPr lvl="1">
              <a:buFont typeface="Wingdings" pitchFamily="2" charset="2"/>
              <a:buChar char="§"/>
              <a:defRPr/>
            </a:pPr>
            <a:endParaRPr lang="en-US" sz="3000" dirty="0" smtClean="0">
              <a:latin typeface="Arial" charset="0"/>
              <a:cs typeface="Arial" charset="0"/>
            </a:endParaRPr>
          </a:p>
          <a:p>
            <a:pPr>
              <a:buFont typeface="Arial" charset="0"/>
              <a:buChar char="•"/>
              <a:defRPr/>
            </a:pPr>
            <a:endParaRPr lang="en-US" dirty="0" smtClean="0"/>
          </a:p>
        </p:txBody>
      </p:sp>
    </p:spTree>
    <p:extLst>
      <p:ext uri="{BB962C8B-B14F-4D97-AF65-F5344CB8AC3E}">
        <p14:creationId xmlns:p14="http://schemas.microsoft.com/office/powerpoint/2010/main" val="39423563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457200" y="838200"/>
            <a:ext cx="8229600" cy="609600"/>
          </a:xfrm>
        </p:spPr>
        <p:txBody>
          <a:bodyPr>
            <a:normAutofit fontScale="90000"/>
          </a:bodyPr>
          <a:lstStyle/>
          <a:p>
            <a:r>
              <a:rPr lang="en-US" sz="3600" b="1" smtClean="0">
                <a:latin typeface="Arial" panose="020B0604020202020204" pitchFamily="34" charset="0"/>
                <a:cs typeface="Arial" panose="020B0604020202020204" pitchFamily="34" charset="0"/>
              </a:rPr>
              <a:t>Contraindications &amp; cautions-Cont’d</a:t>
            </a:r>
            <a:endParaRPr lang="en-US" sz="3600" smtClean="0"/>
          </a:p>
        </p:txBody>
      </p:sp>
      <p:sp>
        <p:nvSpPr>
          <p:cNvPr id="66563" name="Content Placeholder 2"/>
          <p:cNvSpPr>
            <a:spLocks noGrp="1"/>
          </p:cNvSpPr>
          <p:nvPr>
            <p:ph idx="1"/>
          </p:nvPr>
        </p:nvSpPr>
        <p:spPr>
          <a:xfrm>
            <a:off x="304800" y="1600200"/>
            <a:ext cx="8686800" cy="5059363"/>
          </a:xfrm>
        </p:spPr>
        <p:txBody>
          <a:bodyPr>
            <a:normAutofit lnSpcReduction="10000"/>
          </a:bodyPr>
          <a:lstStyle/>
          <a:p>
            <a:r>
              <a:rPr lang="en-US" sz="2900" b="1" dirty="0" smtClean="0">
                <a:latin typeface="Arial" panose="020B0604020202020204" pitchFamily="34" charset="0"/>
                <a:cs typeface="Arial" panose="020B0604020202020204" pitchFamily="34" charset="0"/>
              </a:rPr>
              <a:t>Cautions-Cont’d:</a:t>
            </a:r>
          </a:p>
          <a:p>
            <a:pPr lvl="1">
              <a:buFont typeface="Wingdings" panose="05000000000000000000" pitchFamily="2" charset="2"/>
              <a:buChar char="§"/>
            </a:pPr>
            <a:r>
              <a:rPr lang="en-US" sz="2900" dirty="0" smtClean="0">
                <a:solidFill>
                  <a:srgbClr val="FF0000"/>
                </a:solidFill>
                <a:latin typeface="Arial" panose="020B0604020202020204" pitchFamily="34" charset="0"/>
                <a:cs typeface="Arial" panose="020B0604020202020204" pitchFamily="34" charset="0"/>
              </a:rPr>
              <a:t>The potential for nephrotoxicity and ototoxicity with </a:t>
            </a:r>
            <a:r>
              <a:rPr lang="en-US" sz="2900" dirty="0" err="1" smtClean="0">
                <a:solidFill>
                  <a:srgbClr val="FF0000"/>
                </a:solidFill>
                <a:latin typeface="Arial" panose="020B0604020202020204" pitchFamily="34" charset="0"/>
                <a:cs typeface="Arial" panose="020B0604020202020204" pitchFamily="34" charset="0"/>
              </a:rPr>
              <a:t>amikacin</a:t>
            </a:r>
            <a:r>
              <a:rPr lang="en-US" sz="2900" dirty="0" smtClean="0">
                <a:solidFill>
                  <a:srgbClr val="FF0000"/>
                </a:solidFill>
                <a:latin typeface="Arial" panose="020B0604020202020204" pitchFamily="34" charset="0"/>
                <a:cs typeface="Arial" panose="020B0604020202020204" pitchFamily="34" charset="0"/>
              </a:rPr>
              <a:t> is very high</a:t>
            </a:r>
          </a:p>
          <a:p>
            <a:pPr lvl="1">
              <a:buFont typeface="Wingdings" panose="05000000000000000000" pitchFamily="2" charset="2"/>
              <a:buChar char="§"/>
            </a:pPr>
            <a:r>
              <a:rPr lang="en-US" sz="2900" b="1" dirty="0" smtClean="0">
                <a:solidFill>
                  <a:srgbClr val="FF0000"/>
                </a:solidFill>
                <a:latin typeface="Arial" panose="020B0604020202020204" pitchFamily="34" charset="0"/>
                <a:cs typeface="Arial" panose="020B0604020202020204" pitchFamily="34" charset="0"/>
              </a:rPr>
              <a:t>Kanamycin</a:t>
            </a:r>
            <a:r>
              <a:rPr lang="en-US" sz="2900" dirty="0" smtClean="0">
                <a:latin typeface="Arial" panose="020B0604020202020204" pitchFamily="34" charset="0"/>
                <a:cs typeface="Arial" panose="020B0604020202020204" pitchFamily="34" charset="0"/>
              </a:rPr>
              <a:t> should not be used for longer than 7 to 10 days, because of its potential toxic effects, which include renal damage, bone marrow depression, and GI complications</a:t>
            </a:r>
          </a:p>
          <a:p>
            <a:pPr lvl="1">
              <a:buFont typeface="Wingdings" panose="05000000000000000000" pitchFamily="2" charset="2"/>
              <a:buChar char="§"/>
            </a:pPr>
            <a:r>
              <a:rPr lang="en-US" sz="2900" b="1" dirty="0" smtClean="0">
                <a:solidFill>
                  <a:srgbClr val="00B050"/>
                </a:solidFill>
                <a:latin typeface="Arial" panose="020B0604020202020204" pitchFamily="34" charset="0"/>
                <a:cs typeface="Arial" panose="020B0604020202020204" pitchFamily="34" charset="0"/>
              </a:rPr>
              <a:t>Streptomycin</a:t>
            </a:r>
            <a:r>
              <a:rPr lang="en-US" sz="2900" dirty="0" smtClean="0">
                <a:latin typeface="Arial" panose="020B0604020202020204" pitchFamily="34" charset="0"/>
                <a:cs typeface="Arial" panose="020B0604020202020204" pitchFamily="34" charset="0"/>
              </a:rPr>
              <a:t>, once a commonly used drug, is reserved for use in special situations because it is very toxic to the </a:t>
            </a:r>
            <a:r>
              <a:rPr lang="en-US" sz="2900" b="1" dirty="0" smtClean="0">
                <a:latin typeface="Arial" panose="020B0604020202020204" pitchFamily="34" charset="0"/>
                <a:cs typeface="Arial" panose="020B0604020202020204" pitchFamily="34" charset="0"/>
              </a:rPr>
              <a:t>eighth cranial nerve and kidney.</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24588279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457200" y="838200"/>
            <a:ext cx="8229600" cy="914400"/>
          </a:xfrm>
        </p:spPr>
        <p:txBody>
          <a:bodyPr>
            <a:normAutofit fontScale="90000"/>
          </a:bodyPr>
          <a:lstStyle/>
          <a:p>
            <a:r>
              <a:rPr lang="en-US" b="1" dirty="0" smtClean="0">
                <a:latin typeface="Arial" panose="020B0604020202020204" pitchFamily="34" charset="0"/>
                <a:cs typeface="Arial" panose="020B0604020202020204" pitchFamily="34" charset="0"/>
              </a:rPr>
              <a:t>Prototype Summary: Gentamicin</a:t>
            </a:r>
            <a:endParaRPr lang="en-US" dirty="0" smtClean="0">
              <a:latin typeface="Arial" panose="020B0604020202020204" pitchFamily="34" charset="0"/>
              <a:cs typeface="Arial" panose="020B0604020202020204" pitchFamily="34" charset="0"/>
            </a:endParaRPr>
          </a:p>
        </p:txBody>
      </p:sp>
      <p:sp>
        <p:nvSpPr>
          <p:cNvPr id="67587" name="Content Placeholder 2"/>
          <p:cNvSpPr>
            <a:spLocks noGrp="1"/>
          </p:cNvSpPr>
          <p:nvPr>
            <p:ph idx="1"/>
          </p:nvPr>
        </p:nvSpPr>
        <p:spPr>
          <a:xfrm>
            <a:off x="0" y="1600200"/>
            <a:ext cx="9067800" cy="5105400"/>
          </a:xfrm>
        </p:spPr>
        <p:txBody>
          <a:bodyPr>
            <a:normAutofit/>
          </a:bodyPr>
          <a:lstStyle/>
          <a:p>
            <a:r>
              <a:rPr lang="en-US" sz="3000" b="1" dirty="0" smtClean="0">
                <a:latin typeface="Arial" panose="020B0604020202020204" pitchFamily="34" charset="0"/>
                <a:cs typeface="Arial" panose="020B0604020202020204" pitchFamily="34" charset="0"/>
              </a:rPr>
              <a:t>Indications: </a:t>
            </a:r>
            <a:r>
              <a:rPr lang="en-US" sz="3000" dirty="0" smtClean="0">
                <a:latin typeface="Arial" panose="020B0604020202020204" pitchFamily="34" charset="0"/>
                <a:cs typeface="Arial" panose="020B0604020202020204" pitchFamily="34" charset="0"/>
              </a:rPr>
              <a:t>Treatment of serious infections caused by susceptible bacteria.</a:t>
            </a:r>
          </a:p>
          <a:p>
            <a:r>
              <a:rPr lang="en-US" sz="3000" b="1" dirty="0" smtClean="0">
                <a:latin typeface="Arial" panose="020B0604020202020204" pitchFamily="34" charset="0"/>
                <a:cs typeface="Arial" panose="020B0604020202020204" pitchFamily="34" charset="0"/>
              </a:rPr>
              <a:t>Actions: </a:t>
            </a:r>
            <a:r>
              <a:rPr lang="en-US" sz="3000" b="1" dirty="0" smtClean="0">
                <a:solidFill>
                  <a:srgbClr val="C00000"/>
                </a:solidFill>
                <a:latin typeface="Arial" panose="020B0604020202020204" pitchFamily="34" charset="0"/>
                <a:cs typeface="Arial" panose="020B0604020202020204" pitchFamily="34" charset="0"/>
              </a:rPr>
              <a:t>Inhibits protein synthesis </a:t>
            </a:r>
            <a:r>
              <a:rPr lang="en-US" sz="3000" dirty="0" smtClean="0">
                <a:latin typeface="Arial" panose="020B0604020202020204" pitchFamily="34" charset="0"/>
                <a:cs typeface="Arial" panose="020B0604020202020204" pitchFamily="34" charset="0"/>
              </a:rPr>
              <a:t>in susceptible strains of gram-negative bacteria, </a:t>
            </a:r>
            <a:r>
              <a:rPr lang="en-US" sz="3000" dirty="0" smtClean="0">
                <a:solidFill>
                  <a:srgbClr val="C00000"/>
                </a:solidFill>
                <a:latin typeface="Arial" panose="020B0604020202020204" pitchFamily="34" charset="0"/>
                <a:cs typeface="Arial" panose="020B0604020202020204" pitchFamily="34" charset="0"/>
              </a:rPr>
              <a:t>disrupting functional integrity of the cell membrane </a:t>
            </a:r>
            <a:r>
              <a:rPr lang="en-US" sz="3000" dirty="0" smtClean="0">
                <a:latin typeface="Arial" panose="020B0604020202020204" pitchFamily="34" charset="0"/>
                <a:cs typeface="Arial" panose="020B0604020202020204" pitchFamily="34" charset="0"/>
              </a:rPr>
              <a:t>and causing cell death.</a:t>
            </a:r>
          </a:p>
          <a:p>
            <a:r>
              <a:rPr lang="en-US" sz="3000" b="1" dirty="0" smtClean="0">
                <a:latin typeface="Arial" panose="020B0604020202020204" pitchFamily="34" charset="0"/>
                <a:cs typeface="Arial" panose="020B0604020202020204" pitchFamily="34" charset="0"/>
              </a:rPr>
              <a:t>Route: </a:t>
            </a:r>
            <a:r>
              <a:rPr lang="en-US" sz="3000" dirty="0" smtClean="0">
                <a:latin typeface="Arial" panose="020B0604020202020204" pitchFamily="34" charset="0"/>
                <a:cs typeface="Arial" panose="020B0604020202020204" pitchFamily="34" charset="0"/>
              </a:rPr>
              <a:t>IV/IM/Eye/Ear</a:t>
            </a:r>
          </a:p>
          <a:p>
            <a:r>
              <a:rPr lang="en-US" sz="3000" b="1" dirty="0" smtClean="0">
                <a:latin typeface="Arial" panose="020B0604020202020204" pitchFamily="34" charset="0"/>
                <a:cs typeface="Arial" panose="020B0604020202020204" pitchFamily="34" charset="0"/>
              </a:rPr>
              <a:t>Onset: </a:t>
            </a:r>
            <a:r>
              <a:rPr lang="en-US" sz="3000" dirty="0" smtClean="0">
                <a:latin typeface="Arial" panose="020B0604020202020204" pitchFamily="34" charset="0"/>
                <a:cs typeface="Arial" panose="020B0604020202020204" pitchFamily="34" charset="0"/>
              </a:rPr>
              <a:t>Rapid</a:t>
            </a:r>
          </a:p>
          <a:p>
            <a:r>
              <a:rPr lang="en-US" sz="3000" b="1" dirty="0" smtClean="0">
                <a:latin typeface="Arial" panose="020B0604020202020204" pitchFamily="34" charset="0"/>
                <a:cs typeface="Arial" panose="020B0604020202020204" pitchFamily="34" charset="0"/>
              </a:rPr>
              <a:t>Peak: </a:t>
            </a:r>
            <a:r>
              <a:rPr lang="en-US" sz="3000" dirty="0" smtClean="0">
                <a:latin typeface="Arial" panose="020B0604020202020204" pitchFamily="34" charset="0"/>
                <a:cs typeface="Arial" panose="020B0604020202020204" pitchFamily="34" charset="0"/>
              </a:rPr>
              <a:t>30-90 min</a:t>
            </a:r>
          </a:p>
        </p:txBody>
      </p:sp>
    </p:spTree>
    <p:extLst>
      <p:ext uri="{BB962C8B-B14F-4D97-AF65-F5344CB8AC3E}">
        <p14:creationId xmlns:p14="http://schemas.microsoft.com/office/powerpoint/2010/main" val="13074190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457200" y="838200"/>
            <a:ext cx="8229600" cy="1066800"/>
          </a:xfrm>
        </p:spPr>
        <p:txBody>
          <a:bodyPr>
            <a:normAutofit fontScale="90000"/>
          </a:bodyPr>
          <a:lstStyle/>
          <a:p>
            <a:r>
              <a:rPr lang="en-US" b="1" smtClean="0">
                <a:latin typeface="Arial" panose="020B0604020202020204" pitchFamily="34" charset="0"/>
                <a:cs typeface="Arial" panose="020B0604020202020204" pitchFamily="34" charset="0"/>
              </a:rPr>
              <a:t>Prototype Summary: Gentamicin-Cont’d</a:t>
            </a:r>
            <a:endParaRPr lang="en-US" smtClean="0"/>
          </a:p>
        </p:txBody>
      </p:sp>
      <p:sp>
        <p:nvSpPr>
          <p:cNvPr id="68611" name="Content Placeholder 2"/>
          <p:cNvSpPr>
            <a:spLocks noGrp="1"/>
          </p:cNvSpPr>
          <p:nvPr>
            <p:ph idx="1"/>
          </p:nvPr>
        </p:nvSpPr>
        <p:spPr>
          <a:xfrm>
            <a:off x="457200" y="1981200"/>
            <a:ext cx="8458200" cy="4572000"/>
          </a:xfrm>
        </p:spPr>
        <p:txBody>
          <a:bodyPr>
            <a:normAutofit lnSpcReduction="10000"/>
          </a:bodyPr>
          <a:lstStyle/>
          <a:p>
            <a:r>
              <a:rPr lang="en-US" sz="3000" b="1" dirty="0" smtClean="0">
                <a:latin typeface="Arial" panose="020B0604020202020204" pitchFamily="34" charset="0"/>
                <a:cs typeface="Arial" panose="020B0604020202020204" pitchFamily="34" charset="0"/>
              </a:rPr>
              <a:t>T1/2: </a:t>
            </a:r>
            <a:r>
              <a:rPr lang="en-US" sz="3000" dirty="0" smtClean="0">
                <a:latin typeface="Arial" panose="020B0604020202020204" pitchFamily="34" charset="0"/>
                <a:cs typeface="Arial" panose="020B0604020202020204" pitchFamily="34" charset="0"/>
              </a:rPr>
              <a:t>2 to 3 hours; metabolized in the liver and excreted in the urine.</a:t>
            </a:r>
          </a:p>
          <a:p>
            <a:r>
              <a:rPr lang="en-US" sz="3000" b="1" dirty="0" smtClean="0">
                <a:latin typeface="Arial" panose="020B0604020202020204" pitchFamily="34" charset="0"/>
                <a:cs typeface="Arial" panose="020B0604020202020204" pitchFamily="34" charset="0"/>
              </a:rPr>
              <a:t>Adverse effects: </a:t>
            </a:r>
            <a:r>
              <a:rPr lang="en-US" sz="3000" dirty="0" smtClean="0">
                <a:latin typeface="Arial" panose="020B0604020202020204" pitchFamily="34" charset="0"/>
                <a:cs typeface="Arial" panose="020B0604020202020204" pitchFamily="34" charset="0"/>
              </a:rPr>
              <a:t>Sinusitis, dizziness, rash, fever, </a:t>
            </a:r>
            <a:r>
              <a:rPr lang="en-US" sz="3000" dirty="0" smtClean="0">
                <a:solidFill>
                  <a:srgbClr val="C00000"/>
                </a:solidFill>
                <a:latin typeface="Arial" panose="020B0604020202020204" pitchFamily="34" charset="0"/>
                <a:cs typeface="Arial" panose="020B0604020202020204" pitchFamily="34" charset="0"/>
              </a:rPr>
              <a:t>risk of nephrotoxicity</a:t>
            </a:r>
          </a:p>
          <a:p>
            <a:r>
              <a:rPr lang="en-US" sz="3000" b="1" dirty="0" smtClean="0">
                <a:latin typeface="Arial" panose="020B0604020202020204" pitchFamily="34" charset="0"/>
                <a:cs typeface="Arial" panose="020B0604020202020204" pitchFamily="34" charset="0"/>
              </a:rPr>
              <a:t>Dosage:</a:t>
            </a:r>
            <a:r>
              <a:rPr lang="en-US" sz="3000" dirty="0" smtClean="0">
                <a:latin typeface="Arial" panose="020B0604020202020204" pitchFamily="34" charset="0"/>
                <a:cs typeface="Arial" panose="020B0604020202020204" pitchFamily="34" charset="0"/>
              </a:rPr>
              <a:t> </a:t>
            </a:r>
          </a:p>
          <a:p>
            <a:pPr lvl="1">
              <a:buFont typeface="Wingdings" panose="05000000000000000000" pitchFamily="2" charset="2"/>
              <a:buChar char="q"/>
            </a:pPr>
            <a:r>
              <a:rPr lang="en-US" sz="3000" dirty="0" smtClean="0">
                <a:latin typeface="Arial" panose="020B0604020202020204" pitchFamily="34" charset="0"/>
                <a:cs typeface="Arial" panose="020B0604020202020204" pitchFamily="34" charset="0"/>
              </a:rPr>
              <a:t>Adult: 3 mg/kg/d IM or IV in three equal doses q8h</a:t>
            </a:r>
          </a:p>
          <a:p>
            <a:pPr lvl="2">
              <a:buFont typeface="Wingdings" panose="05000000000000000000" pitchFamily="2" charset="2"/>
              <a:buChar char="§"/>
            </a:pPr>
            <a:r>
              <a:rPr lang="en-US" sz="3000" dirty="0" smtClean="0">
                <a:latin typeface="Arial" panose="020B0604020202020204" pitchFamily="34" charset="0"/>
                <a:cs typeface="Arial" panose="020B0604020202020204" pitchFamily="34" charset="0"/>
              </a:rPr>
              <a:t>Reduce dose in renal failure</a:t>
            </a:r>
          </a:p>
          <a:p>
            <a:pPr lvl="1">
              <a:buFont typeface="Wingdings" panose="05000000000000000000" pitchFamily="2" charset="2"/>
              <a:buChar char="q"/>
            </a:pPr>
            <a:r>
              <a:rPr lang="en-US" sz="3000" dirty="0" smtClean="0">
                <a:latin typeface="Arial" panose="020B0604020202020204" pitchFamily="34" charset="0"/>
                <a:cs typeface="Arial" panose="020B0604020202020204" pitchFamily="34" charset="0"/>
              </a:rPr>
              <a:t>Pediatric: 2–2.5 mg/kg/d q8h IV or IM</a:t>
            </a:r>
          </a:p>
        </p:txBody>
      </p:sp>
    </p:spTree>
    <p:extLst>
      <p:ext uri="{BB962C8B-B14F-4D97-AF65-F5344CB8AC3E}">
        <p14:creationId xmlns:p14="http://schemas.microsoft.com/office/powerpoint/2010/main" val="21847284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990600"/>
            <a:ext cx="8229600" cy="990600"/>
          </a:xfrm>
        </p:spPr>
        <p:txBody>
          <a:bodyPr>
            <a:normAutofit fontScale="90000"/>
          </a:bodyPr>
          <a:lstStyle/>
          <a:p>
            <a:r>
              <a:rPr lang="en-US" b="1" smtClean="0">
                <a:latin typeface="Arial" panose="020B0604020202020204" pitchFamily="34" charset="0"/>
                <a:cs typeface="Arial" panose="020B0604020202020204" pitchFamily="34" charset="0"/>
              </a:rPr>
              <a:t>Nursing considerations with use of aminoglycosides</a:t>
            </a:r>
            <a:endParaRPr lang="en-US" smtClean="0">
              <a:latin typeface="Arial" panose="020B0604020202020204" pitchFamily="34" charset="0"/>
              <a:cs typeface="Arial" panose="020B0604020202020204" pitchFamily="34" charset="0"/>
            </a:endParaRPr>
          </a:p>
        </p:txBody>
      </p:sp>
      <p:sp>
        <p:nvSpPr>
          <p:cNvPr id="65539" name="Content Placeholder 2"/>
          <p:cNvSpPr>
            <a:spLocks noGrp="1"/>
          </p:cNvSpPr>
          <p:nvPr>
            <p:ph idx="1"/>
          </p:nvPr>
        </p:nvSpPr>
        <p:spPr>
          <a:xfrm>
            <a:off x="381000" y="2438400"/>
            <a:ext cx="8610600" cy="4221163"/>
          </a:xfrm>
        </p:spPr>
        <p:txBody>
          <a:bodyPr/>
          <a:lstStyle/>
          <a:p>
            <a:pPr>
              <a:buFont typeface="Arial" charset="0"/>
              <a:buChar char="•"/>
              <a:defRPr/>
            </a:pPr>
            <a:r>
              <a:rPr lang="en-US" sz="2950" dirty="0" smtClean="0">
                <a:latin typeface="Arial" pitchFamily="34" charset="0"/>
                <a:cs typeface="Arial" pitchFamily="34" charset="0"/>
              </a:rPr>
              <a:t>Assess for possible contraindications or cautions</a:t>
            </a:r>
          </a:p>
          <a:p>
            <a:pPr>
              <a:buFont typeface="Arial" charset="0"/>
              <a:buChar char="•"/>
              <a:defRPr/>
            </a:pPr>
            <a:r>
              <a:rPr lang="en-US" sz="2950" dirty="0" smtClean="0">
                <a:latin typeface="Arial" pitchFamily="34" charset="0"/>
                <a:cs typeface="Arial" pitchFamily="34" charset="0"/>
              </a:rPr>
              <a:t>Perform a physical assessment to establish baseline data for assessing the effectiveness of the drug and the occurrence of any adverse effects associated with drug therapy</a:t>
            </a:r>
          </a:p>
          <a:p>
            <a:pPr>
              <a:buFont typeface="Arial" charset="0"/>
              <a:buChar char="•"/>
              <a:defRPr/>
            </a:pPr>
            <a:r>
              <a:rPr lang="en-US" sz="2950" dirty="0" smtClean="0">
                <a:latin typeface="Arial" pitchFamily="34" charset="0"/>
                <a:cs typeface="Arial" pitchFamily="34" charset="0"/>
              </a:rPr>
              <a:t>Perform culture and sensitivity tests at the site of infection to ensure appropriate use of the drug</a:t>
            </a:r>
          </a:p>
          <a:p>
            <a:pPr>
              <a:buFont typeface="Arial" charset="0"/>
              <a:buChar char="•"/>
              <a:defRPr/>
            </a:pPr>
            <a:endParaRPr lang="en-US" sz="3000" dirty="0" smtClean="0"/>
          </a:p>
        </p:txBody>
      </p:sp>
    </p:spTree>
    <p:extLst>
      <p:ext uri="{BB962C8B-B14F-4D97-AF65-F5344CB8AC3E}">
        <p14:creationId xmlns:p14="http://schemas.microsoft.com/office/powerpoint/2010/main" val="7911463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457200" y="762000"/>
            <a:ext cx="8229600" cy="1371600"/>
          </a:xfrm>
        </p:spPr>
        <p:txBody>
          <a:bodyPr>
            <a:normAutofit fontScale="90000"/>
          </a:bodyPr>
          <a:lstStyle/>
          <a:p>
            <a:r>
              <a:rPr lang="en-US" b="1" smtClean="0">
                <a:latin typeface="Arial" panose="020B0604020202020204" pitchFamily="34" charset="0"/>
                <a:cs typeface="Arial" panose="020B0604020202020204" pitchFamily="34" charset="0"/>
              </a:rPr>
              <a:t>Nursing considerations-Cont’d</a:t>
            </a:r>
            <a:endParaRPr lang="en-US" smtClean="0"/>
          </a:p>
        </p:txBody>
      </p:sp>
      <p:sp>
        <p:nvSpPr>
          <p:cNvPr id="70659" name="Content Placeholder 2"/>
          <p:cNvSpPr>
            <a:spLocks noGrp="1"/>
          </p:cNvSpPr>
          <p:nvPr>
            <p:ph idx="1"/>
          </p:nvPr>
        </p:nvSpPr>
        <p:spPr>
          <a:xfrm>
            <a:off x="457200" y="2438400"/>
            <a:ext cx="8229600" cy="4221163"/>
          </a:xfrm>
        </p:spPr>
        <p:txBody>
          <a:bodyPr/>
          <a:lstStyle/>
          <a:p>
            <a:r>
              <a:rPr lang="en-US" sz="3000" dirty="0" smtClean="0">
                <a:latin typeface="Arial" panose="020B0604020202020204" pitchFamily="34" charset="0"/>
                <a:cs typeface="Arial" panose="020B0604020202020204" pitchFamily="34" charset="0"/>
              </a:rPr>
              <a:t>Conduct orientation and reflex assessment, as well as </a:t>
            </a:r>
            <a:r>
              <a:rPr lang="en-US" sz="3000" dirty="0" smtClean="0">
                <a:solidFill>
                  <a:srgbClr val="C00000"/>
                </a:solidFill>
                <a:latin typeface="Arial" panose="020B0604020202020204" pitchFamily="34" charset="0"/>
                <a:cs typeface="Arial" panose="020B0604020202020204" pitchFamily="34" charset="0"/>
              </a:rPr>
              <a:t>auditory testing</a:t>
            </a:r>
          </a:p>
          <a:p>
            <a:r>
              <a:rPr lang="en-US" sz="3000" dirty="0" smtClean="0">
                <a:latin typeface="Arial" panose="020B0604020202020204" pitchFamily="34" charset="0"/>
                <a:cs typeface="Arial" panose="020B0604020202020204" pitchFamily="34" charset="0"/>
              </a:rPr>
              <a:t>Assess all vital signs before and during therapy</a:t>
            </a:r>
          </a:p>
          <a:p>
            <a:r>
              <a:rPr lang="en-US" sz="3000" dirty="0" smtClean="0">
                <a:latin typeface="Arial" panose="020B0604020202020204" pitchFamily="34" charset="0"/>
                <a:cs typeface="Arial" panose="020B0604020202020204" pitchFamily="34" charset="0"/>
              </a:rPr>
              <a:t>Perform renal and hepatic function tests to determine baseline function of these organs and, possibly, the need to adjust dose</a:t>
            </a:r>
          </a:p>
        </p:txBody>
      </p:sp>
    </p:spTree>
    <p:extLst>
      <p:ext uri="{BB962C8B-B14F-4D97-AF65-F5344CB8AC3E}">
        <p14:creationId xmlns:p14="http://schemas.microsoft.com/office/powerpoint/2010/main" val="18696513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457200" y="838200"/>
            <a:ext cx="8229600" cy="1676400"/>
          </a:xfrm>
        </p:spPr>
        <p:txBody>
          <a:bodyPr>
            <a:normAutofit fontScale="90000"/>
          </a:bodyPr>
          <a:lstStyle/>
          <a:p>
            <a:r>
              <a:rPr lang="en-US" b="1" dirty="0" smtClean="0">
                <a:latin typeface="Arial" panose="020B0604020202020204" pitchFamily="34" charset="0"/>
                <a:cs typeface="Arial" panose="020B0604020202020204" pitchFamily="34" charset="0"/>
              </a:rPr>
              <a:t>2. PENICILLINS AND PENICILLINASE RESISTANT</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ANTIBIOTICS</a:t>
            </a:r>
            <a:endParaRPr lang="en-US" dirty="0" smtClean="0">
              <a:latin typeface="Arial" panose="020B0604020202020204" pitchFamily="34" charset="0"/>
              <a:cs typeface="Arial" panose="020B0604020202020204" pitchFamily="34" charset="0"/>
            </a:endParaRPr>
          </a:p>
        </p:txBody>
      </p:sp>
      <p:sp>
        <p:nvSpPr>
          <p:cNvPr id="71683" name="Content Placeholder 2"/>
          <p:cNvSpPr>
            <a:spLocks noGrp="1"/>
          </p:cNvSpPr>
          <p:nvPr>
            <p:ph idx="1"/>
          </p:nvPr>
        </p:nvSpPr>
        <p:spPr>
          <a:xfrm>
            <a:off x="457200" y="2743200"/>
            <a:ext cx="8229600" cy="3916363"/>
          </a:xfrm>
        </p:spPr>
        <p:txBody>
          <a:bodyPr>
            <a:normAutofit lnSpcReduction="10000"/>
          </a:bodyPr>
          <a:lstStyle/>
          <a:p>
            <a:r>
              <a:rPr lang="en-US" dirty="0" smtClean="0">
                <a:latin typeface="Arial" panose="020B0604020202020204" pitchFamily="34" charset="0"/>
                <a:cs typeface="Arial" panose="020B0604020202020204" pitchFamily="34" charset="0"/>
              </a:rPr>
              <a:t>Penicillin was the </a:t>
            </a:r>
            <a:r>
              <a:rPr lang="en-US" b="1" dirty="0" smtClean="0">
                <a:latin typeface="Arial" panose="020B0604020202020204" pitchFamily="34" charset="0"/>
                <a:cs typeface="Arial" panose="020B0604020202020204" pitchFamily="34" charset="0"/>
              </a:rPr>
              <a:t>first antibiotic </a:t>
            </a:r>
            <a:r>
              <a:rPr lang="en-US" dirty="0" smtClean="0">
                <a:latin typeface="Arial" panose="020B0604020202020204" pitchFamily="34" charset="0"/>
                <a:cs typeface="Arial" panose="020B0604020202020204" pitchFamily="34" charset="0"/>
              </a:rPr>
              <a:t>introduced for clinical use</a:t>
            </a:r>
          </a:p>
          <a:p>
            <a:r>
              <a:rPr lang="it-IT" dirty="0" smtClean="0">
                <a:latin typeface="Arial" panose="020B0604020202020204" pitchFamily="34" charset="0"/>
                <a:cs typeface="Arial" panose="020B0604020202020204" pitchFamily="34" charset="0"/>
              </a:rPr>
              <a:t>Penicillins include </a:t>
            </a:r>
            <a:r>
              <a:rPr lang="it-IT" dirty="0" smtClean="0">
                <a:solidFill>
                  <a:srgbClr val="C00000"/>
                </a:solidFill>
                <a:latin typeface="Arial" panose="020B0604020202020204" pitchFamily="34" charset="0"/>
                <a:cs typeface="Arial" panose="020B0604020202020204" pitchFamily="34" charset="0"/>
              </a:rPr>
              <a:t>penicillin G benzathine </a:t>
            </a:r>
            <a:r>
              <a:rPr lang="it-IT" dirty="0" smtClean="0">
                <a:latin typeface="Arial" panose="020B0604020202020204" pitchFamily="34" charset="0"/>
                <a:cs typeface="Arial" panose="020B0604020202020204" pitchFamily="34" charset="0"/>
              </a:rPr>
              <a:t>(Bicillin, </a:t>
            </a:r>
            <a:r>
              <a:rPr lang="en-US" dirty="0" err="1" smtClean="0">
                <a:latin typeface="Arial" panose="020B0604020202020204" pitchFamily="34" charset="0"/>
                <a:cs typeface="Arial" panose="020B0604020202020204" pitchFamily="34" charset="0"/>
              </a:rPr>
              <a:t>Permapen</a:t>
            </a:r>
            <a:r>
              <a:rPr lang="en-US" dirty="0" smtClean="0">
                <a:latin typeface="Arial" panose="020B0604020202020204" pitchFamily="34" charset="0"/>
                <a:cs typeface="Arial" panose="020B0604020202020204" pitchFamily="34" charset="0"/>
              </a:rPr>
              <a:t>), penicillin G potassium (</a:t>
            </a:r>
            <a:r>
              <a:rPr lang="en-US" dirty="0" err="1" smtClean="0">
                <a:latin typeface="Arial" panose="020B0604020202020204" pitchFamily="34" charset="0"/>
                <a:cs typeface="Arial" panose="020B0604020202020204" pitchFamily="34" charset="0"/>
              </a:rPr>
              <a:t>Pfizerpen</a:t>
            </a:r>
            <a:r>
              <a:rPr lang="en-US" dirty="0" smtClean="0">
                <a:latin typeface="Arial" panose="020B0604020202020204" pitchFamily="34" charset="0"/>
                <a:cs typeface="Arial" panose="020B0604020202020204" pitchFamily="34" charset="0"/>
              </a:rPr>
              <a:t>), </a:t>
            </a:r>
            <a:r>
              <a:rPr lang="en-US" dirty="0" smtClean="0">
                <a:solidFill>
                  <a:srgbClr val="C00000"/>
                </a:solidFill>
                <a:latin typeface="Arial" panose="020B0604020202020204" pitchFamily="34" charset="0"/>
                <a:cs typeface="Arial" panose="020B0604020202020204" pitchFamily="34" charset="0"/>
              </a:rPr>
              <a:t>penicillin G procaine </a:t>
            </a:r>
            <a:r>
              <a:rPr lang="en-US" dirty="0" smtClean="0">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Wycillin</a:t>
            </a:r>
            <a:r>
              <a:rPr lang="en-US" dirty="0" smtClean="0">
                <a:latin typeface="Arial" panose="020B0604020202020204" pitchFamily="34" charset="0"/>
                <a:cs typeface="Arial" panose="020B0604020202020204" pitchFamily="34" charset="0"/>
              </a:rPr>
              <a:t>), penicillin V (</a:t>
            </a:r>
            <a:r>
              <a:rPr lang="en-US" dirty="0" err="1" smtClean="0">
                <a:latin typeface="Arial" panose="020B0604020202020204" pitchFamily="34" charset="0"/>
                <a:cs typeface="Arial" panose="020B0604020202020204" pitchFamily="34" charset="0"/>
              </a:rPr>
              <a:t>Veetids</a:t>
            </a:r>
            <a:r>
              <a:rPr lang="en-US" dirty="0" smtClean="0">
                <a:latin typeface="Arial" panose="020B0604020202020204" pitchFamily="34" charset="0"/>
                <a:cs typeface="Arial" panose="020B0604020202020204" pitchFamily="34" charset="0"/>
              </a:rPr>
              <a:t>), </a:t>
            </a:r>
            <a:r>
              <a:rPr lang="en-US" dirty="0" smtClean="0">
                <a:solidFill>
                  <a:srgbClr val="C00000"/>
                </a:solidFill>
                <a:latin typeface="Arial" panose="020B0604020202020204" pitchFamily="34" charset="0"/>
                <a:cs typeface="Arial" panose="020B0604020202020204" pitchFamily="34" charset="0"/>
              </a:rPr>
              <a:t>amoxicillin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Amoxil</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Trimox</a:t>
            </a:r>
            <a:r>
              <a:rPr lang="en-US" dirty="0" smtClean="0">
                <a:latin typeface="Arial" panose="020B0604020202020204" pitchFamily="34" charset="0"/>
                <a:cs typeface="Arial" panose="020B0604020202020204" pitchFamily="34" charset="0"/>
              </a:rPr>
              <a:t>), and </a:t>
            </a:r>
            <a:r>
              <a:rPr lang="en-US" dirty="0" smtClean="0">
                <a:solidFill>
                  <a:srgbClr val="C00000"/>
                </a:solidFill>
                <a:latin typeface="Arial" panose="020B0604020202020204" pitchFamily="34" charset="0"/>
                <a:cs typeface="Arial" panose="020B0604020202020204" pitchFamily="34" charset="0"/>
              </a:rPr>
              <a:t>ampicillin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Principen</a:t>
            </a:r>
            <a:r>
              <a:rPr lang="en-US"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671305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200" b="1" i="1" dirty="0" smtClean="0">
                <a:solidFill>
                  <a:prstClr val="black"/>
                </a:solidFill>
                <a:latin typeface="Arial"/>
                <a:ea typeface="+mn-ea"/>
                <a:cs typeface="+mn-cs"/>
              </a:rPr>
              <a:t>Classification of </a:t>
            </a:r>
            <a:r>
              <a:rPr lang="en-GB" sz="3200" b="1" dirty="0" err="1">
                <a:solidFill>
                  <a:prstClr val="black"/>
                </a:solidFill>
                <a:latin typeface="ArialMT"/>
                <a:ea typeface="+mn-ea"/>
                <a:cs typeface="+mn-cs"/>
              </a:rPr>
              <a:t>Penicillins</a:t>
            </a:r>
            <a:endParaRPr lang="en-GB" b="1" dirty="0"/>
          </a:p>
        </p:txBody>
      </p:sp>
      <p:sp>
        <p:nvSpPr>
          <p:cNvPr id="91139" name="Content Placeholder 2"/>
          <p:cNvSpPr>
            <a:spLocks noGrp="1"/>
          </p:cNvSpPr>
          <p:nvPr>
            <p:ph idx="1"/>
          </p:nvPr>
        </p:nvSpPr>
        <p:spPr>
          <a:xfrm>
            <a:off x="457200" y="1676400"/>
            <a:ext cx="8229600" cy="4983163"/>
          </a:xfrm>
        </p:spPr>
        <p:txBody>
          <a:bodyPr/>
          <a:lstStyle/>
          <a:p>
            <a:pPr>
              <a:buFont typeface="Wingdings" panose="05000000000000000000" pitchFamily="2" charset="2"/>
              <a:buChar char="v"/>
            </a:pPr>
            <a:r>
              <a:rPr lang="en-GB" altLang="en-US" sz="2800" i="1" smtClean="0">
                <a:solidFill>
                  <a:srgbClr val="FF0000"/>
                </a:solidFill>
                <a:latin typeface="Arial" panose="020B0604020202020204" pitchFamily="34" charset="0"/>
              </a:rPr>
              <a:t>Natural Penicillins,</a:t>
            </a:r>
            <a:r>
              <a:rPr lang="en-GB" altLang="en-US" sz="2800" smtClean="0">
                <a:latin typeface="ArialMT"/>
              </a:rPr>
              <a:t> Penicillin G and penicillin V</a:t>
            </a:r>
            <a:endParaRPr lang="en-GB" altLang="en-US" sz="2800" i="1" smtClean="0">
              <a:solidFill>
                <a:srgbClr val="FF0000"/>
              </a:solidFill>
              <a:latin typeface="Arial" panose="020B0604020202020204" pitchFamily="34" charset="0"/>
            </a:endParaRPr>
          </a:p>
          <a:p>
            <a:pPr>
              <a:buFont typeface="Wingdings" panose="05000000000000000000" pitchFamily="2" charset="2"/>
              <a:buChar char="v"/>
            </a:pPr>
            <a:r>
              <a:rPr lang="en-GB" altLang="en-US" sz="2800" i="1" smtClean="0">
                <a:solidFill>
                  <a:srgbClr val="FF0000"/>
                </a:solidFill>
                <a:latin typeface="Arial" panose="020B0604020202020204" pitchFamily="34" charset="0"/>
              </a:rPr>
              <a:t>Anti-staphylococcal penicillins</a:t>
            </a:r>
            <a:r>
              <a:rPr lang="en-GB" altLang="en-US" sz="2800" i="1" smtClean="0">
                <a:latin typeface="Arial" panose="020B0604020202020204" pitchFamily="34" charset="0"/>
              </a:rPr>
              <a:t> eg: </a:t>
            </a:r>
            <a:r>
              <a:rPr lang="en-GB" altLang="en-US" sz="2800" smtClean="0"/>
              <a:t>Oxacillin, cloxacillin,and dicloxacillin) The only indication is infections caused by beta-lactamase-producing staphylococci.or </a:t>
            </a:r>
            <a:r>
              <a:rPr lang="en-GB" altLang="en-US" sz="2800" smtClean="0">
                <a:latin typeface="ArialMT"/>
              </a:rPr>
              <a:t>serious systemic staphylococcal infections.</a:t>
            </a:r>
          </a:p>
          <a:p>
            <a:pPr>
              <a:buFont typeface="Wingdings" panose="05000000000000000000" pitchFamily="2" charset="2"/>
              <a:buChar char="v"/>
            </a:pPr>
            <a:r>
              <a:rPr lang="en-GB" altLang="en-US" sz="2800" i="1" smtClean="0">
                <a:solidFill>
                  <a:srgbClr val="FF0000"/>
                </a:solidFill>
                <a:latin typeface="Arial" panose="020B0604020202020204" pitchFamily="34" charset="0"/>
              </a:rPr>
              <a:t>Extended-spectrum penicillins</a:t>
            </a:r>
            <a:r>
              <a:rPr lang="en-GB" altLang="en-US" sz="2800" i="1" smtClean="0">
                <a:latin typeface="Arial" panose="020B0604020202020204" pitchFamily="34" charset="0"/>
              </a:rPr>
              <a:t>:</a:t>
            </a:r>
            <a:r>
              <a:rPr lang="en-GB" altLang="en-US" sz="2800" smtClean="0"/>
              <a:t> eg: Aminopenicillins (ampicillin, amoxicillin) for gram neg. to treat UTIs, sinusitis, otitis, and lower respiratory tract infections… works as Peni G.</a:t>
            </a:r>
          </a:p>
        </p:txBody>
      </p:sp>
    </p:spTree>
    <p:extLst>
      <p:ext uri="{BB962C8B-B14F-4D97-AF65-F5344CB8AC3E}">
        <p14:creationId xmlns:p14="http://schemas.microsoft.com/office/powerpoint/2010/main" val="12276629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200" i="1" dirty="0" smtClean="0">
                <a:solidFill>
                  <a:srgbClr val="FF0000"/>
                </a:solidFill>
                <a:latin typeface="Arial"/>
              </a:rPr>
              <a:t>Natural </a:t>
            </a:r>
            <a:r>
              <a:rPr lang="en-GB" sz="3200" i="1" dirty="0" err="1" smtClean="0">
                <a:solidFill>
                  <a:srgbClr val="FF0000"/>
                </a:solidFill>
                <a:latin typeface="Arial"/>
              </a:rPr>
              <a:t>Penicillins</a:t>
            </a:r>
            <a:r>
              <a:rPr lang="en-GB" sz="3200" i="1" dirty="0" smtClean="0">
                <a:solidFill>
                  <a:srgbClr val="FF0000"/>
                </a:solidFill>
                <a:latin typeface="Arial"/>
              </a:rPr>
              <a:t> : </a:t>
            </a:r>
            <a:r>
              <a:rPr lang="en-GB" sz="3200" b="1" dirty="0" smtClean="0">
                <a:solidFill>
                  <a:prstClr val="black"/>
                </a:solidFill>
                <a:ea typeface="+mn-ea"/>
                <a:cs typeface="+mn-cs"/>
              </a:rPr>
              <a:t>Penicillin G and V</a:t>
            </a:r>
            <a:endParaRPr lang="en-GB" b="1" dirty="0"/>
          </a:p>
        </p:txBody>
      </p:sp>
      <p:sp>
        <p:nvSpPr>
          <p:cNvPr id="94211" name="Content Placeholder 2"/>
          <p:cNvSpPr>
            <a:spLocks noGrp="1"/>
          </p:cNvSpPr>
          <p:nvPr>
            <p:ph idx="1"/>
          </p:nvPr>
        </p:nvSpPr>
        <p:spPr>
          <a:xfrm>
            <a:off x="381000" y="1981200"/>
            <a:ext cx="8229600" cy="4525963"/>
          </a:xfrm>
        </p:spPr>
        <p:txBody>
          <a:bodyPr/>
          <a:lstStyle/>
          <a:p>
            <a:pPr marL="0" indent="0">
              <a:buFont typeface="Arial" panose="020B0604020202020204" pitchFamily="34" charset="0"/>
              <a:buNone/>
            </a:pPr>
            <a:r>
              <a:rPr lang="en-GB" altLang="en-US" smtClean="0"/>
              <a:t>Penicillin G is the drug of choice for infections caused by streptococci, meningococci, enterococci, penicillin-susceptible</a:t>
            </a:r>
          </a:p>
          <a:p>
            <a:pPr marL="0" indent="0">
              <a:buFont typeface="Arial" panose="020B0604020202020204" pitchFamily="34" charset="0"/>
              <a:buNone/>
            </a:pPr>
            <a:r>
              <a:rPr lang="en-GB" altLang="en-US" smtClean="0"/>
              <a:t>pneumococci, non-beta-lactamase-producing staphylococci, Treponema pallidum and many</a:t>
            </a:r>
          </a:p>
          <a:p>
            <a:pPr marL="0" indent="0">
              <a:buFont typeface="Arial" panose="020B0604020202020204" pitchFamily="34" charset="0"/>
              <a:buNone/>
            </a:pPr>
            <a:r>
              <a:rPr lang="en-GB" altLang="en-US" smtClean="0"/>
              <a:t>other spirochetes, Bacillus anthracis, Clostridium species, Actinomyces. </a:t>
            </a:r>
          </a:p>
        </p:txBody>
      </p:sp>
    </p:spTree>
    <p:extLst>
      <p:ext uri="{BB962C8B-B14F-4D97-AF65-F5344CB8AC3E}">
        <p14:creationId xmlns:p14="http://schemas.microsoft.com/office/powerpoint/2010/main" val="364621263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GB" altLang="en-US" smtClean="0"/>
              <a:t>Peni-G</a:t>
            </a:r>
          </a:p>
        </p:txBody>
      </p:sp>
      <p:sp>
        <p:nvSpPr>
          <p:cNvPr id="3" name="Content Placeholder 2"/>
          <p:cNvSpPr>
            <a:spLocks noGrp="1"/>
          </p:cNvSpPr>
          <p:nvPr>
            <p:ph idx="1"/>
          </p:nvPr>
        </p:nvSpPr>
        <p:spPr/>
        <p:txBody>
          <a:bodyPr/>
          <a:lstStyle/>
          <a:p>
            <a:pPr marL="0" indent="0">
              <a:buFont typeface="Arial" charset="0"/>
              <a:buNone/>
              <a:defRPr/>
            </a:pPr>
            <a:r>
              <a:rPr lang="en-GB" dirty="0" smtClean="0"/>
              <a:t> </a:t>
            </a:r>
            <a:r>
              <a:rPr lang="en-GB" dirty="0" err="1" smtClean="0"/>
              <a:t>Peni</a:t>
            </a:r>
            <a:r>
              <a:rPr lang="en-GB" dirty="0" smtClean="0"/>
              <a:t>-G </a:t>
            </a:r>
            <a:r>
              <a:rPr lang="en-GB" dirty="0" smtClean="0"/>
              <a:t>treat other </a:t>
            </a:r>
            <a:r>
              <a:rPr lang="en-GB" dirty="0" smtClean="0">
                <a:solidFill>
                  <a:srgbClr val="FF0000"/>
                </a:solidFill>
              </a:rPr>
              <a:t>gram-positive</a:t>
            </a:r>
            <a:r>
              <a:rPr lang="en-GB" dirty="0">
                <a:solidFill>
                  <a:srgbClr val="FF0000"/>
                </a:solidFill>
              </a:rPr>
              <a:t> </a:t>
            </a:r>
            <a:r>
              <a:rPr lang="en-GB" dirty="0" smtClean="0">
                <a:solidFill>
                  <a:srgbClr val="FF0000"/>
                </a:solidFill>
              </a:rPr>
              <a:t>rods </a:t>
            </a:r>
            <a:r>
              <a:rPr lang="en-GB" dirty="0" smtClean="0"/>
              <a:t>and non-beta-lactamase-producing gram-negative anaerobic organisms. </a:t>
            </a:r>
          </a:p>
          <a:p>
            <a:pPr marL="0" indent="0">
              <a:buFont typeface="Arial" charset="0"/>
              <a:buNone/>
              <a:defRPr/>
            </a:pPr>
            <a:r>
              <a:rPr lang="en-GB" b="1" u="sng" dirty="0">
                <a:solidFill>
                  <a:prstClr val="black"/>
                </a:solidFill>
              </a:rPr>
              <a:t>Penicillin </a:t>
            </a:r>
            <a:r>
              <a:rPr lang="en-GB" b="1" u="sng" dirty="0" smtClean="0">
                <a:solidFill>
                  <a:prstClr val="black"/>
                </a:solidFill>
              </a:rPr>
              <a:t>V</a:t>
            </a:r>
          </a:p>
          <a:p>
            <a:pPr marL="0" indent="0">
              <a:buFont typeface="Arial" charset="0"/>
              <a:buNone/>
              <a:defRPr/>
            </a:pPr>
            <a:r>
              <a:rPr lang="en-GB" dirty="0" smtClean="0">
                <a:solidFill>
                  <a:prstClr val="black"/>
                </a:solidFill>
              </a:rPr>
              <a:t>Penicillin V </a:t>
            </a:r>
            <a:r>
              <a:rPr lang="en-GB" dirty="0">
                <a:solidFill>
                  <a:prstClr val="black"/>
                </a:solidFill>
              </a:rPr>
              <a:t>is acid stable but it is less potent than penicillin G.</a:t>
            </a:r>
          </a:p>
          <a:p>
            <a:pPr>
              <a:buFont typeface="Arial" charset="0"/>
              <a:buChar char="•"/>
              <a:defRPr/>
            </a:pPr>
            <a:endParaRPr lang="en-GB" dirty="0"/>
          </a:p>
        </p:txBody>
      </p:sp>
    </p:spTree>
    <p:extLst>
      <p:ext uri="{BB962C8B-B14F-4D97-AF65-F5344CB8AC3E}">
        <p14:creationId xmlns:p14="http://schemas.microsoft.com/office/powerpoint/2010/main" val="5954508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457200" y="838200"/>
            <a:ext cx="8229600" cy="609600"/>
          </a:xfrm>
        </p:spPr>
        <p:txBody>
          <a:bodyPr>
            <a:normAutofit fontScale="90000"/>
          </a:bodyPr>
          <a:lstStyle/>
          <a:p>
            <a:r>
              <a:rPr lang="en-US" altLang="en-US" b="1" smtClean="0">
                <a:latin typeface="Arial" panose="020B0604020202020204" pitchFamily="34" charset="0"/>
                <a:cs typeface="Arial" panose="020B0604020202020204" pitchFamily="34" charset="0"/>
              </a:rPr>
              <a:t>Introduction-Cont’d</a:t>
            </a:r>
          </a:p>
        </p:txBody>
      </p:sp>
      <p:sp>
        <p:nvSpPr>
          <p:cNvPr id="97283" name="Content Placeholder 2"/>
          <p:cNvSpPr>
            <a:spLocks noGrp="1"/>
          </p:cNvSpPr>
          <p:nvPr>
            <p:ph idx="1"/>
          </p:nvPr>
        </p:nvSpPr>
        <p:spPr>
          <a:xfrm>
            <a:off x="457200" y="1600200"/>
            <a:ext cx="8229600" cy="5059363"/>
          </a:xfrm>
        </p:spPr>
        <p:txBody>
          <a:bodyPr>
            <a:normAutofit lnSpcReduction="10000"/>
          </a:bodyPr>
          <a:lstStyle/>
          <a:p>
            <a:r>
              <a:rPr lang="en-US" altLang="en-US" sz="2900" smtClean="0">
                <a:latin typeface="Arial" panose="020B0604020202020204" pitchFamily="34" charset="0"/>
                <a:cs typeface="Arial" panose="020B0604020202020204" pitchFamily="34" charset="0"/>
              </a:rPr>
              <a:t>With the prolonged use of penicillin, more and more bacterial species have synthesized the </a:t>
            </a:r>
            <a:r>
              <a:rPr lang="en-US" altLang="en-US" sz="2900" smtClean="0">
                <a:solidFill>
                  <a:srgbClr val="FF0000"/>
                </a:solidFill>
                <a:latin typeface="Arial" panose="020B0604020202020204" pitchFamily="34" charset="0"/>
                <a:cs typeface="Arial" panose="020B0604020202020204" pitchFamily="34" charset="0"/>
              </a:rPr>
              <a:t>enzyme penicillinase </a:t>
            </a:r>
            <a:r>
              <a:rPr lang="en-US" altLang="en-US" sz="2900" smtClean="0">
                <a:latin typeface="Arial" panose="020B0604020202020204" pitchFamily="34" charset="0"/>
                <a:cs typeface="Arial" panose="020B0604020202020204" pitchFamily="34" charset="0"/>
              </a:rPr>
              <a:t>to counteract the effects of penicillin</a:t>
            </a:r>
          </a:p>
          <a:p>
            <a:r>
              <a:rPr lang="en-US" altLang="en-US" sz="2900" smtClean="0">
                <a:latin typeface="Arial" panose="020B0604020202020204" pitchFamily="34" charset="0"/>
                <a:cs typeface="Arial" panose="020B0604020202020204" pitchFamily="34" charset="0"/>
              </a:rPr>
              <a:t>A group of drugs with a resistance to penicillinase was developed</a:t>
            </a:r>
          </a:p>
          <a:p>
            <a:r>
              <a:rPr lang="en-US" altLang="en-US" sz="2900" smtClean="0">
                <a:latin typeface="Arial" panose="020B0604020202020204" pitchFamily="34" charset="0"/>
                <a:cs typeface="Arial" panose="020B0604020202020204" pitchFamily="34" charset="0"/>
              </a:rPr>
              <a:t>This allows them to remain effective against bacteria that are now resistant to the penicillins.</a:t>
            </a:r>
          </a:p>
          <a:p>
            <a:r>
              <a:rPr lang="en-US" altLang="en-US" sz="2900" smtClean="0">
                <a:solidFill>
                  <a:srgbClr val="FF0000"/>
                </a:solidFill>
                <a:latin typeface="Arial" panose="020B0604020202020204" pitchFamily="34" charset="0"/>
                <a:cs typeface="Arial" panose="020B0604020202020204" pitchFamily="34" charset="0"/>
              </a:rPr>
              <a:t>Penicillin-resistant antibiotics include </a:t>
            </a:r>
            <a:r>
              <a:rPr lang="en-US" altLang="en-US" sz="2900" u="sng" smtClean="0">
                <a:solidFill>
                  <a:srgbClr val="FF0000"/>
                </a:solidFill>
                <a:latin typeface="Arial" panose="020B0604020202020204" pitchFamily="34" charset="0"/>
                <a:cs typeface="Arial" panose="020B0604020202020204" pitchFamily="34" charset="0"/>
              </a:rPr>
              <a:t>nafcillin and oxacillin</a:t>
            </a:r>
            <a:r>
              <a:rPr lang="en-US" altLang="en-US" sz="2900" u="sng" smtClean="0">
                <a:latin typeface="Arial" panose="020B0604020202020204" pitchFamily="34" charset="0"/>
                <a:cs typeface="Arial" panose="020B0604020202020204" pitchFamily="34" charset="0"/>
              </a:rPr>
              <a:t>.(-anti staphyloccocal)</a:t>
            </a:r>
          </a:p>
          <a:p>
            <a:endParaRPr lang="en-US" altLang="en-US" sz="300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237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838200"/>
            <a:ext cx="8305800" cy="1143000"/>
          </a:xfrm>
        </p:spPr>
        <p:txBody>
          <a:bodyPr>
            <a:normAutofit fontScale="90000"/>
          </a:bodyPr>
          <a:lstStyle/>
          <a:p>
            <a:r>
              <a:rPr lang="en-US" b="1" smtClean="0">
                <a:latin typeface="Arial" panose="020B0604020202020204" pitchFamily="34" charset="0"/>
                <a:cs typeface="Arial" panose="020B0604020202020204" pitchFamily="34" charset="0"/>
              </a:rPr>
              <a:t>INTRODUCTION TO ANTIBIOTICS-Cont’d</a:t>
            </a:r>
          </a:p>
        </p:txBody>
      </p:sp>
      <p:sp>
        <p:nvSpPr>
          <p:cNvPr id="32771" name="Content Placeholder 2"/>
          <p:cNvSpPr>
            <a:spLocks noGrp="1"/>
          </p:cNvSpPr>
          <p:nvPr>
            <p:ph idx="1"/>
          </p:nvPr>
        </p:nvSpPr>
        <p:spPr>
          <a:xfrm>
            <a:off x="304800" y="2286000"/>
            <a:ext cx="8839200" cy="4267200"/>
          </a:xfrm>
        </p:spPr>
        <p:txBody>
          <a:bodyPr/>
          <a:lstStyle/>
          <a:p>
            <a:r>
              <a:rPr lang="en-US" sz="3000" smtClean="0">
                <a:latin typeface="Arial" panose="020B0604020202020204" pitchFamily="34" charset="0"/>
                <a:cs typeface="Arial" panose="020B0604020202020204" pitchFamily="34" charset="0"/>
              </a:rPr>
              <a:t>Antibiotics may be:</a:t>
            </a:r>
          </a:p>
          <a:p>
            <a:pPr lvl="1">
              <a:buFont typeface="Wingdings" panose="05000000000000000000" pitchFamily="2" charset="2"/>
              <a:buChar char="§"/>
            </a:pPr>
            <a:r>
              <a:rPr lang="en-US" sz="3000" b="1" smtClean="0">
                <a:latin typeface="Arial" panose="020B0604020202020204" pitchFamily="34" charset="0"/>
                <a:cs typeface="Arial" panose="020B0604020202020204" pitchFamily="34" charset="0"/>
              </a:rPr>
              <a:t>Bacteriostatic</a:t>
            </a:r>
            <a:r>
              <a:rPr lang="en-US" sz="3000" smtClean="0">
                <a:latin typeface="Arial" panose="020B0604020202020204" pitchFamily="34" charset="0"/>
                <a:cs typeface="Arial" panose="020B0604020202020204" pitchFamily="34" charset="0"/>
              </a:rPr>
              <a:t> (preventing the growth of bacteria)</a:t>
            </a:r>
          </a:p>
          <a:p>
            <a:pPr lvl="1" algn="ctr">
              <a:buFont typeface="Arial" panose="020B0604020202020204" pitchFamily="34" charset="0"/>
              <a:buNone/>
            </a:pPr>
            <a:r>
              <a:rPr lang="en-US" sz="3000" smtClean="0">
                <a:latin typeface="Arial" panose="020B0604020202020204" pitchFamily="34" charset="0"/>
                <a:cs typeface="Arial" panose="020B0604020202020204" pitchFamily="34" charset="0"/>
              </a:rPr>
              <a:t>or</a:t>
            </a:r>
          </a:p>
          <a:p>
            <a:pPr lvl="1">
              <a:buFont typeface="Wingdings" panose="05000000000000000000" pitchFamily="2" charset="2"/>
              <a:buChar char="§"/>
            </a:pPr>
            <a:r>
              <a:rPr lang="en-US" sz="3000" b="1" smtClean="0">
                <a:latin typeface="Arial" panose="020B0604020202020204" pitchFamily="34" charset="0"/>
                <a:cs typeface="Arial" panose="020B0604020202020204" pitchFamily="34" charset="0"/>
              </a:rPr>
              <a:t>Bactericidal </a:t>
            </a:r>
            <a:r>
              <a:rPr lang="en-US" sz="3000" smtClean="0">
                <a:latin typeface="Arial" panose="020B0604020202020204" pitchFamily="34" charset="0"/>
                <a:cs typeface="Arial" panose="020B0604020202020204" pitchFamily="34" charset="0"/>
              </a:rPr>
              <a:t>(killing bacteria directly)</a:t>
            </a:r>
          </a:p>
          <a:p>
            <a:r>
              <a:rPr lang="en-US" sz="3000" smtClean="0">
                <a:latin typeface="Arial" panose="020B0604020202020204" pitchFamily="34" charset="0"/>
                <a:cs typeface="Arial" panose="020B0604020202020204" pitchFamily="34" charset="0"/>
              </a:rPr>
              <a:t>However, several antibiotics are both bactericidal and bacteriostatic, </a:t>
            </a:r>
            <a:r>
              <a:rPr lang="en-US" sz="3000" b="1" smtClean="0">
                <a:latin typeface="Arial" panose="020B0604020202020204" pitchFamily="34" charset="0"/>
                <a:cs typeface="Arial" panose="020B0604020202020204" pitchFamily="34" charset="0"/>
              </a:rPr>
              <a:t>depending on the concentration of the particular drug</a:t>
            </a:r>
          </a:p>
          <a:p>
            <a:endParaRPr lang="en-US" smtClean="0"/>
          </a:p>
        </p:txBody>
      </p:sp>
    </p:spTree>
    <p:extLst>
      <p:ext uri="{BB962C8B-B14F-4D97-AF65-F5344CB8AC3E}">
        <p14:creationId xmlns:p14="http://schemas.microsoft.com/office/powerpoint/2010/main" val="16701669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normAutofit fontScale="90000"/>
          </a:bodyPr>
          <a:lstStyle/>
          <a:p>
            <a:r>
              <a:rPr lang="en-US" b="1" smtClean="0"/>
              <a:t/>
            </a:r>
            <a:br>
              <a:rPr lang="en-US" b="1" smtClean="0"/>
            </a:br>
            <a:r>
              <a:rPr lang="en-US" b="1" smtClean="0">
                <a:latin typeface="Arial" panose="020B0604020202020204" pitchFamily="34" charset="0"/>
                <a:cs typeface="Arial" panose="020B0604020202020204" pitchFamily="34" charset="0"/>
              </a:rPr>
              <a:t>Therapeutic actions and indications</a:t>
            </a:r>
            <a:r>
              <a:rPr lang="en-US" b="1" smtClean="0"/>
              <a:t/>
            </a:r>
            <a:br>
              <a:rPr lang="en-US" b="1" smtClean="0"/>
            </a:br>
            <a:endParaRPr lang="en-US" smtClean="0"/>
          </a:p>
        </p:txBody>
      </p:sp>
      <p:sp>
        <p:nvSpPr>
          <p:cNvPr id="73731" name="Content Placeholder 2"/>
          <p:cNvSpPr>
            <a:spLocks noGrp="1"/>
          </p:cNvSpPr>
          <p:nvPr>
            <p:ph idx="1"/>
          </p:nvPr>
        </p:nvSpPr>
        <p:spPr/>
        <p:txBody>
          <a:bodyPr/>
          <a:lstStyle/>
          <a:p>
            <a:r>
              <a:rPr lang="en-US" sz="3000" dirty="0" smtClean="0">
                <a:latin typeface="Arial" panose="020B0604020202020204" pitchFamily="34" charset="0"/>
                <a:cs typeface="Arial" panose="020B0604020202020204" pitchFamily="34" charset="0"/>
              </a:rPr>
              <a:t>These antibiotics produce bactericidal effects by </a:t>
            </a:r>
            <a:r>
              <a:rPr lang="en-US" sz="3000" dirty="0" smtClean="0">
                <a:solidFill>
                  <a:srgbClr val="C00000"/>
                </a:solidFill>
                <a:latin typeface="Arial" panose="020B0604020202020204" pitchFamily="34" charset="0"/>
                <a:cs typeface="Arial" panose="020B0604020202020204" pitchFamily="34" charset="0"/>
              </a:rPr>
              <a:t>interfering with the ability of susceptible bacteria to build their cell walls </a:t>
            </a:r>
            <a:r>
              <a:rPr lang="en-US" sz="3000" dirty="0" smtClean="0">
                <a:latin typeface="Arial" panose="020B0604020202020204" pitchFamily="34" charset="0"/>
                <a:cs typeface="Arial" panose="020B0604020202020204" pitchFamily="34" charset="0"/>
              </a:rPr>
              <a:t>when they are dividing </a:t>
            </a:r>
          </a:p>
          <a:p>
            <a:r>
              <a:rPr lang="en-US" sz="3000" dirty="0" smtClean="0">
                <a:latin typeface="Arial" panose="020B0604020202020204" pitchFamily="34" charset="0"/>
                <a:cs typeface="Arial" panose="020B0604020202020204" pitchFamily="34" charset="0"/>
              </a:rPr>
              <a:t>Because human cells do not use the biochemical process that the bacteria use to form the cell wall, this effect is a selective toxicity</a:t>
            </a:r>
          </a:p>
        </p:txBody>
      </p:sp>
    </p:spTree>
    <p:extLst>
      <p:ext uri="{BB962C8B-B14F-4D97-AF65-F5344CB8AC3E}">
        <p14:creationId xmlns:p14="http://schemas.microsoft.com/office/powerpoint/2010/main" val="9706973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457200" y="838200"/>
            <a:ext cx="8229600" cy="1066800"/>
          </a:xfrm>
        </p:spPr>
        <p:txBody>
          <a:bodyPr>
            <a:normAutofit fontScale="90000"/>
          </a:bodyPr>
          <a:lstStyle/>
          <a:p>
            <a:r>
              <a:rPr lang="en-US" b="1" smtClean="0">
                <a:latin typeface="Arial" panose="020B0604020202020204" pitchFamily="34" charset="0"/>
                <a:cs typeface="Arial" panose="020B0604020202020204" pitchFamily="34" charset="0"/>
              </a:rPr>
              <a:t>Therapeutic actions and indications-Cont’d</a:t>
            </a:r>
          </a:p>
        </p:txBody>
      </p:sp>
      <p:sp>
        <p:nvSpPr>
          <p:cNvPr id="74755" name="Content Placeholder 2"/>
          <p:cNvSpPr>
            <a:spLocks noGrp="1"/>
          </p:cNvSpPr>
          <p:nvPr>
            <p:ph idx="1"/>
          </p:nvPr>
        </p:nvSpPr>
        <p:spPr>
          <a:xfrm>
            <a:off x="457200" y="2057400"/>
            <a:ext cx="8229600" cy="4602163"/>
          </a:xfrm>
        </p:spPr>
        <p:txBody>
          <a:bodyPr>
            <a:normAutofit lnSpcReduction="10000"/>
          </a:bodyPr>
          <a:lstStyle/>
          <a:p>
            <a:r>
              <a:rPr lang="en-US" sz="3000" dirty="0" smtClean="0">
                <a:latin typeface="Arial" panose="020B0604020202020204" pitchFamily="34" charset="0"/>
                <a:cs typeface="Arial" panose="020B0604020202020204" pitchFamily="34" charset="0"/>
              </a:rPr>
              <a:t>The </a:t>
            </a:r>
            <a:r>
              <a:rPr lang="en-US" sz="3000" dirty="0" err="1" smtClean="0">
                <a:latin typeface="Arial" panose="020B0604020202020204" pitchFamily="34" charset="0"/>
                <a:cs typeface="Arial" panose="020B0604020202020204" pitchFamily="34" charset="0"/>
              </a:rPr>
              <a:t>penicillins</a:t>
            </a:r>
            <a:r>
              <a:rPr lang="en-US" sz="3000" dirty="0" smtClean="0">
                <a:latin typeface="Arial" panose="020B0604020202020204" pitchFamily="34" charset="0"/>
                <a:cs typeface="Arial" panose="020B0604020202020204" pitchFamily="34" charset="0"/>
              </a:rPr>
              <a:t> are indicated for the treatment of </a:t>
            </a:r>
            <a:r>
              <a:rPr lang="en-US" sz="3000" b="1" dirty="0" smtClean="0">
                <a:solidFill>
                  <a:srgbClr val="C00000"/>
                </a:solidFill>
                <a:latin typeface="Arial" panose="020B0604020202020204" pitchFamily="34" charset="0"/>
                <a:cs typeface="Arial" panose="020B0604020202020204" pitchFamily="34" charset="0"/>
              </a:rPr>
              <a:t>streptococcal infections</a:t>
            </a:r>
            <a:r>
              <a:rPr lang="en-US" sz="3000" dirty="0" smtClean="0">
                <a:latin typeface="Arial" panose="020B0604020202020204" pitchFamily="34" charset="0"/>
                <a:cs typeface="Arial" panose="020B0604020202020204" pitchFamily="34" charset="0"/>
              </a:rPr>
              <a:t>, including pharyngitis, tonsillitis, scarlet fever, and endocarditis; </a:t>
            </a:r>
            <a:r>
              <a:rPr lang="en-US" sz="3000" b="1" dirty="0" smtClean="0">
                <a:solidFill>
                  <a:srgbClr val="7030A0"/>
                </a:solidFill>
                <a:latin typeface="Arial" panose="020B0604020202020204" pitchFamily="34" charset="0"/>
                <a:cs typeface="Arial" panose="020B0604020202020204" pitchFamily="34" charset="0"/>
              </a:rPr>
              <a:t>pneumococcal</a:t>
            </a:r>
            <a:r>
              <a:rPr lang="en-US" sz="3000" dirty="0" smtClean="0">
                <a:latin typeface="Arial" panose="020B0604020202020204" pitchFamily="34" charset="0"/>
                <a:cs typeface="Arial" panose="020B0604020202020204" pitchFamily="34" charset="0"/>
              </a:rPr>
              <a:t> infections; staphylococcal infections; </a:t>
            </a:r>
            <a:r>
              <a:rPr lang="en-US" sz="3000" dirty="0" err="1" smtClean="0">
                <a:latin typeface="Arial" panose="020B0604020202020204" pitchFamily="34" charset="0"/>
                <a:cs typeface="Arial" panose="020B0604020202020204" pitchFamily="34" charset="0"/>
              </a:rPr>
              <a:t>fusospirochetal</a:t>
            </a:r>
            <a:r>
              <a:rPr lang="en-US" sz="3000" dirty="0" smtClean="0">
                <a:latin typeface="Arial" panose="020B0604020202020204" pitchFamily="34" charset="0"/>
                <a:cs typeface="Arial" panose="020B0604020202020204" pitchFamily="34" charset="0"/>
              </a:rPr>
              <a:t> infections; rat-bite fever; diphtheria; anthrax; </a:t>
            </a:r>
            <a:r>
              <a:rPr lang="en-US" sz="3000" dirty="0" smtClean="0">
                <a:solidFill>
                  <a:srgbClr val="FF0000"/>
                </a:solidFill>
                <a:latin typeface="Arial" panose="020B0604020202020204" pitchFamily="34" charset="0"/>
                <a:cs typeface="Arial" panose="020B0604020202020204" pitchFamily="34" charset="0"/>
              </a:rPr>
              <a:t>syphilis</a:t>
            </a:r>
            <a:r>
              <a:rPr lang="en-US" sz="3000" dirty="0" smtClean="0">
                <a:latin typeface="Arial" panose="020B0604020202020204" pitchFamily="34" charset="0"/>
                <a:cs typeface="Arial" panose="020B0604020202020204" pitchFamily="34" charset="0"/>
              </a:rPr>
              <a:t>; and </a:t>
            </a:r>
            <a:r>
              <a:rPr lang="en-US" sz="3000" dirty="0" smtClean="0">
                <a:solidFill>
                  <a:srgbClr val="FF0000"/>
                </a:solidFill>
                <a:latin typeface="Arial" panose="020B0604020202020204" pitchFamily="34" charset="0"/>
                <a:cs typeface="Arial" panose="020B0604020202020204" pitchFamily="34" charset="0"/>
              </a:rPr>
              <a:t>uncomplicated </a:t>
            </a:r>
            <a:r>
              <a:rPr lang="en-US" sz="3000" dirty="0" err="1" smtClean="0">
                <a:solidFill>
                  <a:srgbClr val="FF0000"/>
                </a:solidFill>
                <a:latin typeface="Arial" panose="020B0604020202020204" pitchFamily="34" charset="0"/>
                <a:cs typeface="Arial" panose="020B0604020202020204" pitchFamily="34" charset="0"/>
              </a:rPr>
              <a:t>gonococcal</a:t>
            </a:r>
            <a:r>
              <a:rPr lang="en-US" sz="3000" dirty="0" smtClean="0">
                <a:solidFill>
                  <a:srgbClr val="FF0000"/>
                </a:solidFill>
                <a:latin typeface="Arial" panose="020B0604020202020204" pitchFamily="34" charset="0"/>
                <a:cs typeface="Arial" panose="020B0604020202020204" pitchFamily="34" charset="0"/>
              </a:rPr>
              <a:t> infections. </a:t>
            </a:r>
          </a:p>
          <a:p>
            <a:r>
              <a:rPr lang="en-US" sz="3000" dirty="0" smtClean="0">
                <a:solidFill>
                  <a:srgbClr val="00B050"/>
                </a:solidFill>
                <a:latin typeface="Arial" panose="020B0604020202020204" pitchFamily="34" charset="0"/>
                <a:cs typeface="Arial" panose="020B0604020202020204" pitchFamily="34" charset="0"/>
              </a:rPr>
              <a:t>At </a:t>
            </a:r>
            <a:r>
              <a:rPr lang="en-US" sz="3000" b="1" dirty="0" smtClean="0">
                <a:solidFill>
                  <a:srgbClr val="00B050"/>
                </a:solidFill>
                <a:latin typeface="Arial" panose="020B0604020202020204" pitchFamily="34" charset="0"/>
                <a:cs typeface="Arial" panose="020B0604020202020204" pitchFamily="34" charset="0"/>
              </a:rPr>
              <a:t>high doses</a:t>
            </a:r>
            <a:r>
              <a:rPr lang="en-US" sz="3000" dirty="0" smtClean="0">
                <a:latin typeface="Arial" panose="020B0604020202020204" pitchFamily="34" charset="0"/>
                <a:cs typeface="Arial" panose="020B0604020202020204" pitchFamily="34" charset="0"/>
              </a:rPr>
              <a:t>, these drugs are also used to treat </a:t>
            </a:r>
            <a:r>
              <a:rPr lang="en-US" sz="3000" dirty="0" smtClean="0">
                <a:solidFill>
                  <a:srgbClr val="FF0000"/>
                </a:solidFill>
                <a:latin typeface="Arial" panose="020B0604020202020204" pitchFamily="34" charset="0"/>
                <a:cs typeface="Arial" panose="020B0604020202020204" pitchFamily="34" charset="0"/>
              </a:rPr>
              <a:t>meningococcal meningitis</a:t>
            </a:r>
            <a:r>
              <a:rPr lang="en-US" sz="300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732565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457200" y="1143000"/>
            <a:ext cx="8229600" cy="381000"/>
          </a:xfrm>
        </p:spPr>
        <p:txBody>
          <a:bodyPr>
            <a:normAutofit fontScale="90000"/>
          </a:bodyPr>
          <a:lstStyle/>
          <a:p>
            <a:r>
              <a:rPr lang="en-US" b="1" smtClean="0">
                <a:latin typeface="Arial" panose="020B0604020202020204" pitchFamily="34" charset="0"/>
                <a:cs typeface="Arial" panose="020B0604020202020204" pitchFamily="34" charset="0"/>
              </a:rPr>
              <a:t>Pharmacokinetics</a:t>
            </a:r>
            <a:br>
              <a:rPr lang="en-US" b="1" smtClean="0">
                <a:latin typeface="Arial" panose="020B0604020202020204" pitchFamily="34" charset="0"/>
                <a:cs typeface="Arial" panose="020B0604020202020204" pitchFamily="34" charset="0"/>
              </a:rPr>
            </a:br>
            <a:endParaRPr lang="en-US" smtClean="0">
              <a:latin typeface="Arial" panose="020B0604020202020204" pitchFamily="34" charset="0"/>
              <a:cs typeface="Arial" panose="020B0604020202020204" pitchFamily="34" charset="0"/>
            </a:endParaRPr>
          </a:p>
        </p:txBody>
      </p:sp>
      <p:sp>
        <p:nvSpPr>
          <p:cNvPr id="75779" name="Content Placeholder 2"/>
          <p:cNvSpPr>
            <a:spLocks noGrp="1"/>
          </p:cNvSpPr>
          <p:nvPr>
            <p:ph idx="1"/>
          </p:nvPr>
        </p:nvSpPr>
        <p:spPr>
          <a:xfrm>
            <a:off x="457200" y="1676400"/>
            <a:ext cx="8229600" cy="4983163"/>
          </a:xfrm>
        </p:spPr>
        <p:txBody>
          <a:bodyPr>
            <a:normAutofit/>
          </a:bodyPr>
          <a:lstStyle/>
          <a:p>
            <a:r>
              <a:rPr lang="en-US" sz="3100" dirty="0" smtClean="0">
                <a:latin typeface="Arial" panose="020B0604020202020204" pitchFamily="34" charset="0"/>
                <a:cs typeface="Arial" panose="020B0604020202020204" pitchFamily="34" charset="0"/>
              </a:rPr>
              <a:t>Most of the </a:t>
            </a:r>
            <a:r>
              <a:rPr lang="en-US" sz="3100" dirty="0" err="1" smtClean="0">
                <a:latin typeface="Arial" panose="020B0604020202020204" pitchFamily="34" charset="0"/>
                <a:cs typeface="Arial" panose="020B0604020202020204" pitchFamily="34" charset="0"/>
              </a:rPr>
              <a:t>penicillins</a:t>
            </a:r>
            <a:r>
              <a:rPr lang="en-US" sz="3100" dirty="0" smtClean="0">
                <a:latin typeface="Arial" panose="020B0604020202020204" pitchFamily="34" charset="0"/>
                <a:cs typeface="Arial" panose="020B0604020202020204" pitchFamily="34" charset="0"/>
              </a:rPr>
              <a:t> are rapidly absorbed from the GI tract, reaching peak levels in 1 hour. </a:t>
            </a:r>
          </a:p>
          <a:p>
            <a:r>
              <a:rPr lang="en-US" sz="3100" dirty="0" smtClean="0">
                <a:latin typeface="Arial" panose="020B0604020202020204" pitchFamily="34" charset="0"/>
                <a:cs typeface="Arial" panose="020B0604020202020204" pitchFamily="34" charset="0"/>
              </a:rPr>
              <a:t>Should be taken on </a:t>
            </a:r>
            <a:r>
              <a:rPr lang="en-US" sz="3100" b="1" dirty="0" smtClean="0">
                <a:latin typeface="Arial" panose="020B0604020202020204" pitchFamily="34" charset="0"/>
                <a:cs typeface="Arial" panose="020B0604020202020204" pitchFamily="34" charset="0"/>
              </a:rPr>
              <a:t>an empty stomach</a:t>
            </a:r>
            <a:r>
              <a:rPr lang="en-US" sz="3100" dirty="0" smtClean="0">
                <a:latin typeface="Arial" panose="020B0604020202020204" pitchFamily="34" charset="0"/>
                <a:cs typeface="Arial" panose="020B0604020202020204" pitchFamily="34" charset="0"/>
              </a:rPr>
              <a:t> to ensure adequate absorption.</a:t>
            </a:r>
          </a:p>
          <a:p>
            <a:r>
              <a:rPr lang="en-US" sz="3100" dirty="0" err="1" smtClean="0">
                <a:latin typeface="Arial" panose="020B0604020202020204" pitchFamily="34" charset="0"/>
                <a:cs typeface="Arial" panose="020B0604020202020204" pitchFamily="34" charset="0"/>
              </a:rPr>
              <a:t>Penicillins</a:t>
            </a:r>
            <a:r>
              <a:rPr lang="en-US" sz="3100" dirty="0" smtClean="0">
                <a:latin typeface="Arial" panose="020B0604020202020204" pitchFamily="34" charset="0"/>
                <a:cs typeface="Arial" panose="020B0604020202020204" pitchFamily="34" charset="0"/>
              </a:rPr>
              <a:t> are excreted unchanged in the urine. </a:t>
            </a:r>
          </a:p>
          <a:p>
            <a:r>
              <a:rPr lang="en-US" sz="3100" dirty="0" err="1" smtClean="0">
                <a:latin typeface="Arial" panose="020B0604020202020204" pitchFamily="34" charset="0"/>
                <a:cs typeface="Arial" panose="020B0604020202020204" pitchFamily="34" charset="0"/>
              </a:rPr>
              <a:t>Penicillins</a:t>
            </a:r>
            <a:r>
              <a:rPr lang="en-US" sz="3100" dirty="0" smtClean="0">
                <a:latin typeface="Arial" panose="020B0604020202020204" pitchFamily="34" charset="0"/>
                <a:cs typeface="Arial" panose="020B0604020202020204" pitchFamily="34" charset="0"/>
              </a:rPr>
              <a:t> enter breast milk and can cause adverse reactions</a:t>
            </a:r>
          </a:p>
        </p:txBody>
      </p:sp>
    </p:spTree>
    <p:extLst>
      <p:ext uri="{BB962C8B-B14F-4D97-AF65-F5344CB8AC3E}">
        <p14:creationId xmlns:p14="http://schemas.microsoft.com/office/powerpoint/2010/main" val="351851720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457200" y="533400"/>
            <a:ext cx="8229600" cy="609600"/>
          </a:xfrm>
        </p:spPr>
        <p:txBody>
          <a:bodyPr>
            <a:normAutofit fontScale="90000"/>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Contraindications and cautions</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p:txBody>
      </p:sp>
      <p:sp>
        <p:nvSpPr>
          <p:cNvPr id="76803" name="Content Placeholder 2"/>
          <p:cNvSpPr>
            <a:spLocks noGrp="1"/>
          </p:cNvSpPr>
          <p:nvPr>
            <p:ph idx="1"/>
          </p:nvPr>
        </p:nvSpPr>
        <p:spPr/>
        <p:txBody>
          <a:bodyPr>
            <a:normAutofit/>
          </a:bodyPr>
          <a:lstStyle/>
          <a:p>
            <a:r>
              <a:rPr lang="en-US" dirty="0" err="1" smtClean="0">
                <a:latin typeface="Arial" panose="020B0604020202020204" pitchFamily="34" charset="0"/>
                <a:cs typeface="Arial" panose="020B0604020202020204" pitchFamily="34" charset="0"/>
              </a:rPr>
              <a:t>Penicillins</a:t>
            </a:r>
            <a:r>
              <a:rPr lang="en-US" dirty="0" smtClean="0">
                <a:latin typeface="Arial" panose="020B0604020202020204" pitchFamily="34" charset="0"/>
                <a:cs typeface="Arial" panose="020B0604020202020204" pitchFamily="34" charset="0"/>
              </a:rPr>
              <a:t> are contraindicated in patients with allergies to penicillin or </a:t>
            </a:r>
            <a:r>
              <a:rPr lang="en-US" dirty="0" err="1" smtClean="0">
                <a:latin typeface="Arial" panose="020B0604020202020204" pitchFamily="34" charset="0"/>
                <a:cs typeface="Arial" panose="020B0604020202020204" pitchFamily="34" charset="0"/>
              </a:rPr>
              <a:t>cephalosporins</a:t>
            </a:r>
            <a:r>
              <a:rPr lang="en-US" dirty="0" smtClean="0">
                <a:latin typeface="Arial" panose="020B0604020202020204" pitchFamily="34" charset="0"/>
                <a:cs typeface="Arial" panose="020B0604020202020204" pitchFamily="34" charset="0"/>
              </a:rPr>
              <a:t> or other allergens.</a:t>
            </a:r>
          </a:p>
          <a:p>
            <a:r>
              <a:rPr lang="en-US" dirty="0" smtClean="0">
                <a:latin typeface="Arial" panose="020B0604020202020204" pitchFamily="34" charset="0"/>
                <a:cs typeface="Arial" panose="020B0604020202020204" pitchFamily="34" charset="0"/>
              </a:rPr>
              <a:t>Penicillin sensitivity tests are available if the patient’s history of allergy is unclear and a penicillin is the drug of choice. </a:t>
            </a:r>
          </a:p>
          <a:p>
            <a:r>
              <a:rPr lang="en-US" dirty="0" smtClean="0">
                <a:latin typeface="Arial" panose="020B0604020202020204" pitchFamily="34" charset="0"/>
                <a:cs typeface="Arial" panose="020B0604020202020204" pitchFamily="34" charset="0"/>
              </a:rPr>
              <a:t>Use with caution in patients with renal disease</a:t>
            </a:r>
            <a:r>
              <a:rPr lang="en-US" i="1"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03253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Contraindications and cautions-Cont’d</a:t>
            </a:r>
            <a:endParaRPr lang="en-US" smtClean="0"/>
          </a:p>
        </p:txBody>
      </p:sp>
      <p:sp>
        <p:nvSpPr>
          <p:cNvPr id="77827" name="Content Placeholder 2"/>
          <p:cNvSpPr>
            <a:spLocks noGrp="1"/>
          </p:cNvSpPr>
          <p:nvPr>
            <p:ph idx="1"/>
          </p:nvPr>
        </p:nvSpPr>
        <p:spPr>
          <a:xfrm>
            <a:off x="457200" y="2209800"/>
            <a:ext cx="8229600" cy="4449763"/>
          </a:xfrm>
        </p:spPr>
        <p:txBody>
          <a:bodyPr>
            <a:normAutofit lnSpcReduction="10000"/>
          </a:bodyPr>
          <a:lstStyle/>
          <a:p>
            <a:r>
              <a:rPr lang="en-US" sz="3100" dirty="0" smtClean="0">
                <a:latin typeface="Arial" panose="020B0604020202020204" pitchFamily="34" charset="0"/>
                <a:cs typeface="Arial" panose="020B0604020202020204" pitchFamily="34" charset="0"/>
              </a:rPr>
              <a:t>Use with caution in pregnant and lactating patients because diarrhea and </a:t>
            </a:r>
            <a:r>
              <a:rPr lang="en-US" sz="3100" dirty="0" err="1" smtClean="0">
                <a:latin typeface="Arial" panose="020B0604020202020204" pitchFamily="34" charset="0"/>
                <a:cs typeface="Arial" panose="020B0604020202020204" pitchFamily="34" charset="0"/>
              </a:rPr>
              <a:t>superinfections</a:t>
            </a:r>
            <a:r>
              <a:rPr lang="en-US" sz="3100" dirty="0" smtClean="0">
                <a:latin typeface="Arial" panose="020B0604020202020204" pitchFamily="34" charset="0"/>
                <a:cs typeface="Arial" panose="020B0604020202020204" pitchFamily="34" charset="0"/>
              </a:rPr>
              <a:t> may occur in the infant.</a:t>
            </a:r>
          </a:p>
          <a:p>
            <a:r>
              <a:rPr lang="en-US" sz="3100" dirty="0" smtClean="0">
                <a:latin typeface="Arial" panose="020B0604020202020204" pitchFamily="34" charset="0"/>
                <a:cs typeface="Arial" panose="020B0604020202020204" pitchFamily="34" charset="0"/>
              </a:rPr>
              <a:t>Perform </a:t>
            </a:r>
            <a:r>
              <a:rPr lang="en-US" sz="3100" b="1" dirty="0" smtClean="0">
                <a:latin typeface="Arial" panose="020B0604020202020204" pitchFamily="34" charset="0"/>
                <a:cs typeface="Arial" panose="020B0604020202020204" pitchFamily="34" charset="0"/>
              </a:rPr>
              <a:t>culture</a:t>
            </a:r>
            <a:r>
              <a:rPr lang="en-US" sz="3100" dirty="0" smtClean="0">
                <a:latin typeface="Arial" panose="020B0604020202020204" pitchFamily="34" charset="0"/>
                <a:cs typeface="Arial" panose="020B0604020202020204" pitchFamily="34" charset="0"/>
              </a:rPr>
              <a:t> and </a:t>
            </a:r>
            <a:r>
              <a:rPr lang="en-US" sz="3100" b="1" dirty="0" smtClean="0">
                <a:latin typeface="Arial" panose="020B0604020202020204" pitchFamily="34" charset="0"/>
                <a:cs typeface="Arial" panose="020B0604020202020204" pitchFamily="34" charset="0"/>
              </a:rPr>
              <a:t>sensitivity</a:t>
            </a:r>
            <a:r>
              <a:rPr lang="en-US" sz="3100" dirty="0" smtClean="0">
                <a:latin typeface="Arial" panose="020B0604020202020204" pitchFamily="34" charset="0"/>
                <a:cs typeface="Arial" panose="020B0604020202020204" pitchFamily="34" charset="0"/>
              </a:rPr>
              <a:t> before therapy to select the right drug to the causal agent</a:t>
            </a:r>
          </a:p>
          <a:p>
            <a:r>
              <a:rPr lang="en-US" sz="3100" dirty="0" smtClean="0">
                <a:latin typeface="Arial" panose="020B0604020202020204" pitchFamily="34" charset="0"/>
                <a:cs typeface="Arial" panose="020B0604020202020204" pitchFamily="34" charset="0"/>
              </a:rPr>
              <a:t>With the emergence of many resistant strains of bacteria, this has become increasingly important</a:t>
            </a:r>
          </a:p>
          <a:p>
            <a:endParaRPr lang="en-US" dirty="0" smtClean="0"/>
          </a:p>
        </p:txBody>
      </p:sp>
    </p:spTree>
    <p:extLst>
      <p:ext uri="{BB962C8B-B14F-4D97-AF65-F5344CB8AC3E}">
        <p14:creationId xmlns:p14="http://schemas.microsoft.com/office/powerpoint/2010/main" val="8414885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457200" y="1219200"/>
            <a:ext cx="8229600" cy="381000"/>
          </a:xfrm>
        </p:spPr>
        <p:txBody>
          <a:bodyPr>
            <a:normAutofit fontScale="90000"/>
          </a:bodyPr>
          <a:lstStyle/>
          <a:p>
            <a:r>
              <a:rPr lang="en-US" b="1" smtClean="0"/>
              <a:t>Adverse effects</a:t>
            </a:r>
            <a:br>
              <a:rPr lang="en-US" b="1" smtClean="0"/>
            </a:br>
            <a:endParaRPr lang="en-US" smtClean="0"/>
          </a:p>
        </p:txBody>
      </p:sp>
      <p:sp>
        <p:nvSpPr>
          <p:cNvPr id="78851" name="Content Placeholder 2"/>
          <p:cNvSpPr>
            <a:spLocks noGrp="1"/>
          </p:cNvSpPr>
          <p:nvPr>
            <p:ph idx="1"/>
          </p:nvPr>
        </p:nvSpPr>
        <p:spPr>
          <a:xfrm>
            <a:off x="457200" y="1447800"/>
            <a:ext cx="8229600" cy="5211763"/>
          </a:xfrm>
        </p:spPr>
        <p:txBody>
          <a:bodyPr>
            <a:normAutofit lnSpcReduction="10000"/>
          </a:bodyPr>
          <a:lstStyle/>
          <a:p>
            <a:r>
              <a:rPr lang="en-US" sz="3000" smtClean="0">
                <a:latin typeface="Arial" panose="020B0604020202020204" pitchFamily="34" charset="0"/>
                <a:cs typeface="Arial" panose="020B0604020202020204" pitchFamily="34" charset="0"/>
              </a:rPr>
              <a:t>GI adverse effects are common and include nausea, vomiting, diarrhea, abdominal pain, glossitis, stomatitis, gastritis, sore mouth, and furry tongue. </a:t>
            </a:r>
          </a:p>
          <a:p>
            <a:r>
              <a:rPr lang="en-US" sz="3000" smtClean="0">
                <a:latin typeface="Arial" panose="020B0604020202020204" pitchFamily="34" charset="0"/>
                <a:cs typeface="Arial" panose="020B0604020202020204" pitchFamily="34" charset="0"/>
              </a:rPr>
              <a:t>Superinfections, including yeast </a:t>
            </a:r>
          </a:p>
          <a:p>
            <a:r>
              <a:rPr lang="en-US" sz="3000" smtClean="0">
                <a:latin typeface="Arial" panose="020B0604020202020204" pitchFamily="34" charset="0"/>
                <a:cs typeface="Arial" panose="020B0604020202020204" pitchFamily="34" charset="0"/>
              </a:rPr>
              <a:t>Pain and inflammation at the injection site can occur with injectable forms </a:t>
            </a:r>
          </a:p>
          <a:p>
            <a:r>
              <a:rPr lang="en-US" sz="3000" smtClean="0">
                <a:latin typeface="Arial" panose="020B0604020202020204" pitchFamily="34" charset="0"/>
                <a:cs typeface="Arial" panose="020B0604020202020204" pitchFamily="34" charset="0"/>
              </a:rPr>
              <a:t>Hypersensitivity reactions may include rash, fever, wheezing, and, with repeated exposure, anaphylaxis that can progress to anaphylactic shock and death</a:t>
            </a:r>
          </a:p>
        </p:txBody>
      </p:sp>
    </p:spTree>
    <p:extLst>
      <p:ext uri="{BB962C8B-B14F-4D97-AF65-F5344CB8AC3E}">
        <p14:creationId xmlns:p14="http://schemas.microsoft.com/office/powerpoint/2010/main" val="407258404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normAutofit fontScale="90000"/>
          </a:bodyPr>
          <a:lstStyle/>
          <a:p>
            <a:r>
              <a:rPr lang="en-US" b="1" smtClean="0"/>
              <a:t/>
            </a:r>
            <a:br>
              <a:rPr lang="en-US" b="1" smtClean="0"/>
            </a:br>
            <a:r>
              <a:rPr lang="en-US" b="1" smtClean="0">
                <a:latin typeface="Arial" panose="020B0604020202020204" pitchFamily="34" charset="0"/>
                <a:cs typeface="Arial" panose="020B0604020202020204" pitchFamily="34" charset="0"/>
              </a:rPr>
              <a:t>Drug–drug interactions</a:t>
            </a:r>
            <a:r>
              <a:rPr lang="en-US" b="1" smtClean="0"/>
              <a:t/>
            </a:r>
            <a:br>
              <a:rPr lang="en-US" b="1" smtClean="0"/>
            </a:br>
            <a:endParaRPr lang="en-US" smtClean="0"/>
          </a:p>
        </p:txBody>
      </p:sp>
      <p:sp>
        <p:nvSpPr>
          <p:cNvPr id="79875" name="Content Placeholder 2"/>
          <p:cNvSpPr>
            <a:spLocks noGrp="1"/>
          </p:cNvSpPr>
          <p:nvPr>
            <p:ph idx="1"/>
          </p:nvPr>
        </p:nvSpPr>
        <p:spPr>
          <a:xfrm>
            <a:off x="457200" y="1600200"/>
            <a:ext cx="8534400" cy="5105400"/>
          </a:xfrm>
        </p:spPr>
        <p:txBody>
          <a:bodyPr>
            <a:normAutofit/>
          </a:bodyPr>
          <a:lstStyle/>
          <a:p>
            <a:r>
              <a:rPr lang="en-US" sz="3100" dirty="0" smtClean="0">
                <a:latin typeface="Arial" panose="020B0604020202020204" pitchFamily="34" charset="0"/>
                <a:cs typeface="Arial" panose="020B0604020202020204" pitchFamily="34" charset="0"/>
              </a:rPr>
              <a:t>If </a:t>
            </a:r>
            <a:r>
              <a:rPr lang="en-US" sz="3100" dirty="0" err="1" smtClean="0">
                <a:solidFill>
                  <a:srgbClr val="FF0000"/>
                </a:solidFill>
                <a:latin typeface="Arial" panose="020B0604020202020204" pitchFamily="34" charset="0"/>
                <a:cs typeface="Arial" panose="020B0604020202020204" pitchFamily="34" charset="0"/>
              </a:rPr>
              <a:t>penicillins</a:t>
            </a:r>
            <a:r>
              <a:rPr lang="en-US" sz="3100" dirty="0" smtClean="0">
                <a:solidFill>
                  <a:srgbClr val="FF0000"/>
                </a:solidFill>
                <a:latin typeface="Arial" panose="020B0604020202020204" pitchFamily="34" charset="0"/>
                <a:cs typeface="Arial" panose="020B0604020202020204" pitchFamily="34" charset="0"/>
              </a:rPr>
              <a:t> and </a:t>
            </a:r>
            <a:r>
              <a:rPr lang="en-US" sz="3100" dirty="0" err="1" smtClean="0">
                <a:solidFill>
                  <a:srgbClr val="FF0000"/>
                </a:solidFill>
                <a:latin typeface="Arial" panose="020B0604020202020204" pitchFamily="34" charset="0"/>
                <a:cs typeface="Arial" panose="020B0604020202020204" pitchFamily="34" charset="0"/>
              </a:rPr>
              <a:t>penicillinase</a:t>
            </a:r>
            <a:r>
              <a:rPr lang="en-US" sz="3100" dirty="0" smtClean="0">
                <a:latin typeface="Arial" panose="020B0604020202020204" pitchFamily="34" charset="0"/>
                <a:cs typeface="Arial" panose="020B0604020202020204" pitchFamily="34" charset="0"/>
              </a:rPr>
              <a:t>-resistant antibiotics are taken </a:t>
            </a:r>
            <a:r>
              <a:rPr lang="en-US" sz="3100" b="1" dirty="0" smtClean="0">
                <a:latin typeface="Arial" panose="020B0604020202020204" pitchFamily="34" charset="0"/>
                <a:cs typeface="Arial" panose="020B0604020202020204" pitchFamily="34" charset="0"/>
              </a:rPr>
              <a:t>concurrently</a:t>
            </a:r>
            <a:r>
              <a:rPr lang="en-US" sz="3100" dirty="0" smtClean="0">
                <a:latin typeface="Arial" panose="020B0604020202020204" pitchFamily="34" charset="0"/>
                <a:cs typeface="Arial" panose="020B0604020202020204" pitchFamily="34" charset="0"/>
              </a:rPr>
              <a:t> with </a:t>
            </a:r>
            <a:r>
              <a:rPr lang="en-US" sz="3100" b="1" dirty="0" err="1" smtClean="0">
                <a:solidFill>
                  <a:srgbClr val="FF0000"/>
                </a:solidFill>
                <a:latin typeface="Arial" panose="020B0604020202020204" pitchFamily="34" charset="0"/>
                <a:cs typeface="Arial" panose="020B0604020202020204" pitchFamily="34" charset="0"/>
              </a:rPr>
              <a:t>tetracyclines</a:t>
            </a:r>
            <a:r>
              <a:rPr lang="en-US" sz="3100" dirty="0" smtClean="0">
                <a:latin typeface="Arial" panose="020B0604020202020204" pitchFamily="34" charset="0"/>
                <a:cs typeface="Arial" panose="020B0604020202020204" pitchFamily="34" charset="0"/>
              </a:rPr>
              <a:t>, </a:t>
            </a:r>
            <a:r>
              <a:rPr lang="en-US" sz="3100" u="sng" dirty="0" smtClean="0">
                <a:latin typeface="Arial" panose="020B0604020202020204" pitchFamily="34" charset="0"/>
                <a:cs typeface="Arial" panose="020B0604020202020204" pitchFamily="34" charset="0"/>
              </a:rPr>
              <a:t>a decrease in the effectiveness of the </a:t>
            </a:r>
            <a:r>
              <a:rPr lang="en-US" sz="3100" u="sng" dirty="0" err="1" smtClean="0">
                <a:latin typeface="Arial" panose="020B0604020202020204" pitchFamily="34" charset="0"/>
                <a:cs typeface="Arial" panose="020B0604020202020204" pitchFamily="34" charset="0"/>
              </a:rPr>
              <a:t>penicillins</a:t>
            </a:r>
            <a:r>
              <a:rPr lang="en-US" sz="3100" u="sng" dirty="0" smtClean="0">
                <a:latin typeface="Arial" panose="020B0604020202020204" pitchFamily="34" charset="0"/>
                <a:cs typeface="Arial" panose="020B0604020202020204" pitchFamily="34" charset="0"/>
              </a:rPr>
              <a:t> results</a:t>
            </a:r>
            <a:r>
              <a:rPr lang="en-US" sz="3100" dirty="0" smtClean="0">
                <a:latin typeface="Arial" panose="020B0604020202020204" pitchFamily="34" charset="0"/>
                <a:cs typeface="Arial" panose="020B0604020202020204" pitchFamily="34" charset="0"/>
              </a:rPr>
              <a:t>. </a:t>
            </a:r>
          </a:p>
          <a:p>
            <a:r>
              <a:rPr lang="en-US" sz="3100" dirty="0" smtClean="0">
                <a:latin typeface="Arial" panose="020B0604020202020204" pitchFamily="34" charset="0"/>
                <a:cs typeface="Arial" panose="020B0604020202020204" pitchFamily="34" charset="0"/>
              </a:rPr>
              <a:t>This combination should be </a:t>
            </a:r>
            <a:r>
              <a:rPr lang="en-US" sz="3100" b="1" dirty="0" smtClean="0">
                <a:latin typeface="Arial" panose="020B0604020202020204" pitchFamily="34" charset="0"/>
                <a:cs typeface="Arial" panose="020B0604020202020204" pitchFamily="34" charset="0"/>
              </a:rPr>
              <a:t>avoided</a:t>
            </a:r>
            <a:r>
              <a:rPr lang="en-US" sz="3100" dirty="0" smtClean="0">
                <a:latin typeface="Arial" panose="020B0604020202020204" pitchFamily="34" charset="0"/>
                <a:cs typeface="Arial" panose="020B0604020202020204" pitchFamily="34" charset="0"/>
              </a:rPr>
              <a:t> if at all possible, or </a:t>
            </a:r>
          </a:p>
          <a:p>
            <a:r>
              <a:rPr lang="en-US" sz="3100" dirty="0">
                <a:latin typeface="Arial" panose="020B0604020202020204" pitchFamily="34" charset="0"/>
                <a:cs typeface="Arial" panose="020B0604020202020204" pitchFamily="34" charset="0"/>
              </a:rPr>
              <a:t>T</a:t>
            </a:r>
            <a:r>
              <a:rPr lang="en-US" sz="3100" dirty="0" smtClean="0">
                <a:latin typeface="Arial" panose="020B0604020202020204" pitchFamily="34" charset="0"/>
                <a:cs typeface="Arial" panose="020B0604020202020204" pitchFamily="34" charset="0"/>
              </a:rPr>
              <a:t>he penicillin doses should </a:t>
            </a:r>
            <a:r>
              <a:rPr lang="en-US" sz="3100" b="1" dirty="0" smtClean="0">
                <a:latin typeface="Arial" panose="020B0604020202020204" pitchFamily="34" charset="0"/>
                <a:cs typeface="Arial" panose="020B0604020202020204" pitchFamily="34" charset="0"/>
              </a:rPr>
              <a:t>be raised</a:t>
            </a:r>
            <a:r>
              <a:rPr lang="en-US" sz="3100" dirty="0" smtClean="0">
                <a:latin typeface="Arial" panose="020B0604020202020204" pitchFamily="34" charset="0"/>
                <a:cs typeface="Arial" panose="020B0604020202020204" pitchFamily="34" charset="0"/>
              </a:rPr>
              <a:t>, which could increase the occurrence of adverse effects.</a:t>
            </a:r>
          </a:p>
        </p:txBody>
      </p:sp>
    </p:spTree>
    <p:extLst>
      <p:ext uri="{BB962C8B-B14F-4D97-AF65-F5344CB8AC3E}">
        <p14:creationId xmlns:p14="http://schemas.microsoft.com/office/powerpoint/2010/main" val="300230313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Drug–drug interactions</a:t>
            </a:r>
            <a:endParaRPr lang="en-US" smtClean="0"/>
          </a:p>
        </p:txBody>
      </p:sp>
      <p:sp>
        <p:nvSpPr>
          <p:cNvPr id="80899" name="Content Placeholder 2"/>
          <p:cNvSpPr>
            <a:spLocks noGrp="1"/>
          </p:cNvSpPr>
          <p:nvPr>
            <p:ph idx="1"/>
          </p:nvPr>
        </p:nvSpPr>
        <p:spPr>
          <a:xfrm>
            <a:off x="152400" y="2133600"/>
            <a:ext cx="8839200" cy="4648200"/>
          </a:xfrm>
        </p:spPr>
        <p:txBody>
          <a:bodyPr>
            <a:normAutofit/>
          </a:bodyPr>
          <a:lstStyle/>
          <a:p>
            <a:r>
              <a:rPr lang="en-US" dirty="0" smtClean="0">
                <a:latin typeface="Arial" panose="020B0604020202020204" pitchFamily="34" charset="0"/>
                <a:cs typeface="Arial" panose="020B0604020202020204" pitchFamily="34" charset="0"/>
              </a:rPr>
              <a:t>When the parenteral forms of </a:t>
            </a:r>
            <a:r>
              <a:rPr lang="en-US" dirty="0" err="1" smtClean="0">
                <a:solidFill>
                  <a:srgbClr val="FF0000"/>
                </a:solidFill>
                <a:latin typeface="Arial" panose="020B0604020202020204" pitchFamily="34" charset="0"/>
                <a:cs typeface="Arial" panose="020B0604020202020204" pitchFamily="34" charset="0"/>
              </a:rPr>
              <a:t>penicillins</a:t>
            </a:r>
            <a:r>
              <a:rPr lang="en-US" dirty="0" smtClean="0">
                <a:solidFill>
                  <a:srgbClr val="FF0000"/>
                </a:solidFill>
                <a:latin typeface="Arial" panose="020B0604020202020204" pitchFamily="34" charset="0"/>
                <a:cs typeface="Arial" panose="020B0604020202020204" pitchFamily="34" charset="0"/>
              </a:rPr>
              <a:t> and </a:t>
            </a:r>
            <a:r>
              <a:rPr lang="en-US" dirty="0" err="1" smtClean="0">
                <a:solidFill>
                  <a:srgbClr val="FF0000"/>
                </a:solidFill>
                <a:latin typeface="Arial" panose="020B0604020202020204" pitchFamily="34" charset="0"/>
                <a:cs typeface="Arial" panose="020B0604020202020204" pitchFamily="34" charset="0"/>
              </a:rPr>
              <a:t>penicillinase</a:t>
            </a:r>
            <a:r>
              <a:rPr lang="en-US" dirty="0" smtClean="0">
                <a:solidFill>
                  <a:srgbClr val="FF0000"/>
                </a:solidFill>
                <a:latin typeface="Arial" panose="020B0604020202020204" pitchFamily="34" charset="0"/>
                <a:cs typeface="Arial" panose="020B0604020202020204" pitchFamily="34" charset="0"/>
              </a:rPr>
              <a:t>-resistan</a:t>
            </a:r>
            <a:r>
              <a:rPr lang="en-US" dirty="0" smtClean="0">
                <a:latin typeface="Arial" panose="020B0604020202020204" pitchFamily="34" charset="0"/>
                <a:cs typeface="Arial" panose="020B0604020202020204" pitchFamily="34" charset="0"/>
              </a:rPr>
              <a:t>t drugs are administered in combination with any of the </a:t>
            </a:r>
            <a:r>
              <a:rPr lang="en-US" b="1" dirty="0" smtClean="0">
                <a:solidFill>
                  <a:srgbClr val="FF0000"/>
                </a:solidFill>
                <a:latin typeface="Arial" panose="020B0604020202020204" pitchFamily="34" charset="0"/>
                <a:cs typeface="Arial" panose="020B0604020202020204" pitchFamily="34" charset="0"/>
              </a:rPr>
              <a:t>parenteral aminoglycosides</a:t>
            </a:r>
            <a:r>
              <a:rPr lang="en-US" dirty="0" smtClean="0">
                <a:latin typeface="Arial" panose="020B0604020202020204" pitchFamily="34" charset="0"/>
                <a:cs typeface="Arial" panose="020B0604020202020204" pitchFamily="34" charset="0"/>
              </a:rPr>
              <a:t>, </a:t>
            </a:r>
            <a:r>
              <a:rPr lang="en-US" u="sng" dirty="0" smtClean="0">
                <a:latin typeface="Arial" panose="020B0604020202020204" pitchFamily="34" charset="0"/>
                <a:cs typeface="Arial" panose="020B0604020202020204" pitchFamily="34" charset="0"/>
              </a:rPr>
              <a:t>inactivation of the aminoglycosides occurs</a:t>
            </a:r>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These combinations should also be avoided whenever possible</a:t>
            </a:r>
          </a:p>
        </p:txBody>
      </p:sp>
    </p:spTree>
    <p:extLst>
      <p:ext uri="{BB962C8B-B14F-4D97-AF65-F5344CB8AC3E}">
        <p14:creationId xmlns:p14="http://schemas.microsoft.com/office/powerpoint/2010/main" val="299066379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a:xfrm>
            <a:off x="457200" y="762000"/>
            <a:ext cx="8229600" cy="1219200"/>
          </a:xfrm>
        </p:spPr>
        <p:txBody>
          <a:bodyPr>
            <a:normAutofit fontScale="90000"/>
          </a:bodyPr>
          <a:lstStyle/>
          <a:p>
            <a:r>
              <a:rPr lang="en-US" b="1" smtClean="0">
                <a:latin typeface="Arial" panose="020B0604020202020204" pitchFamily="34" charset="0"/>
                <a:cs typeface="Arial" panose="020B0604020202020204" pitchFamily="34" charset="0"/>
              </a:rPr>
              <a:t/>
            </a:r>
            <a:br>
              <a:rPr lang="en-US" b="1" smtClean="0">
                <a:latin typeface="Arial" panose="020B0604020202020204" pitchFamily="34" charset="0"/>
                <a:cs typeface="Arial" panose="020B0604020202020204" pitchFamily="34" charset="0"/>
              </a:rPr>
            </a:br>
            <a:r>
              <a:rPr lang="en-US" b="1" smtClean="0">
                <a:latin typeface="Arial" panose="020B0604020202020204" pitchFamily="34" charset="0"/>
                <a:cs typeface="Arial" panose="020B0604020202020204" pitchFamily="34" charset="0"/>
              </a:rPr>
              <a:t>Prototype summary: Amoxicillin</a:t>
            </a:r>
            <a:br>
              <a:rPr lang="en-US" b="1" smtClean="0">
                <a:latin typeface="Arial" panose="020B0604020202020204" pitchFamily="34" charset="0"/>
                <a:cs typeface="Arial" panose="020B0604020202020204" pitchFamily="34" charset="0"/>
              </a:rPr>
            </a:br>
            <a:endParaRPr lang="en-US" smtClean="0">
              <a:latin typeface="Arial" panose="020B0604020202020204" pitchFamily="34" charset="0"/>
              <a:cs typeface="Arial" panose="020B0604020202020204" pitchFamily="34" charset="0"/>
            </a:endParaRPr>
          </a:p>
        </p:txBody>
      </p:sp>
      <p:sp>
        <p:nvSpPr>
          <p:cNvPr id="81923" name="Content Placeholder 2"/>
          <p:cNvSpPr>
            <a:spLocks noGrp="1"/>
          </p:cNvSpPr>
          <p:nvPr>
            <p:ph idx="1"/>
          </p:nvPr>
        </p:nvSpPr>
        <p:spPr>
          <a:xfrm>
            <a:off x="381000" y="1981200"/>
            <a:ext cx="8763000" cy="4678363"/>
          </a:xfrm>
        </p:spPr>
        <p:txBody>
          <a:bodyPr>
            <a:normAutofit lnSpcReduction="10000"/>
          </a:bodyPr>
          <a:lstStyle/>
          <a:p>
            <a:r>
              <a:rPr lang="en-US" sz="2900" b="1" i="1" smtClean="0">
                <a:latin typeface="Arial" panose="020B0604020202020204" pitchFamily="34" charset="0"/>
                <a:cs typeface="Arial" panose="020B0604020202020204" pitchFamily="34" charset="0"/>
              </a:rPr>
              <a:t>Indications: </a:t>
            </a:r>
            <a:r>
              <a:rPr lang="en-US" sz="2900" smtClean="0">
                <a:latin typeface="Arial" panose="020B0604020202020204" pitchFamily="34" charset="0"/>
                <a:cs typeface="Arial" panose="020B0604020202020204" pitchFamily="34" charset="0"/>
              </a:rPr>
              <a:t>postexposure prophylaxis for anthrax, treatment of </a:t>
            </a:r>
            <a:r>
              <a:rPr lang="en-US" sz="2900" i="1" smtClean="0">
                <a:latin typeface="Arial" panose="020B0604020202020204" pitchFamily="34" charset="0"/>
                <a:cs typeface="Arial" panose="020B0604020202020204" pitchFamily="34" charset="0"/>
              </a:rPr>
              <a:t>Helicobacter infections as part </a:t>
            </a:r>
            <a:r>
              <a:rPr lang="en-US" sz="2900" smtClean="0">
                <a:latin typeface="Arial" panose="020B0604020202020204" pitchFamily="34" charset="0"/>
                <a:cs typeface="Arial" panose="020B0604020202020204" pitchFamily="34" charset="0"/>
              </a:rPr>
              <a:t>of combination therapy and other susceptible strains</a:t>
            </a:r>
          </a:p>
          <a:p>
            <a:r>
              <a:rPr lang="en-US" sz="2900" b="1" i="1" smtClean="0">
                <a:latin typeface="Arial" panose="020B0604020202020204" pitchFamily="34" charset="0"/>
                <a:cs typeface="Arial" panose="020B0604020202020204" pitchFamily="34" charset="0"/>
              </a:rPr>
              <a:t>Mechanism of action: Inhibits synthesis of the cell wall in susceptible </a:t>
            </a:r>
            <a:r>
              <a:rPr lang="en-US" sz="2900" smtClean="0">
                <a:latin typeface="Arial" panose="020B0604020202020204" pitchFamily="34" charset="0"/>
                <a:cs typeface="Arial" panose="020B0604020202020204" pitchFamily="34" charset="0"/>
              </a:rPr>
              <a:t>bacteria, causing cell death</a:t>
            </a:r>
          </a:p>
          <a:p>
            <a:r>
              <a:rPr lang="en-US" sz="2900" b="1" smtClean="0">
                <a:latin typeface="Arial" panose="020B0604020202020204" pitchFamily="34" charset="0"/>
                <a:cs typeface="Arial" panose="020B0604020202020204" pitchFamily="34" charset="0"/>
              </a:rPr>
              <a:t>Route: </a:t>
            </a:r>
            <a:r>
              <a:rPr lang="en-US" sz="2900" smtClean="0">
                <a:latin typeface="Arial" panose="020B0604020202020204" pitchFamily="34" charset="0"/>
                <a:cs typeface="Arial" panose="020B0604020202020204" pitchFamily="34" charset="0"/>
              </a:rPr>
              <a:t>Oral, reaching peak in  1 hour with duration of 6-8 hours</a:t>
            </a:r>
          </a:p>
          <a:p>
            <a:r>
              <a:rPr lang="en-US" sz="2900" b="1" smtClean="0">
                <a:latin typeface="Arial" panose="020B0604020202020204" pitchFamily="34" charset="0"/>
                <a:cs typeface="Arial" panose="020B0604020202020204" pitchFamily="34" charset="0"/>
              </a:rPr>
              <a:t>T1/2: </a:t>
            </a:r>
            <a:r>
              <a:rPr lang="en-US" sz="2900" smtClean="0">
                <a:latin typeface="Arial" panose="020B0604020202020204" pitchFamily="34" charset="0"/>
                <a:cs typeface="Arial" panose="020B0604020202020204" pitchFamily="34" charset="0"/>
              </a:rPr>
              <a:t>1 to 1.4 h; excreted unchanged in the urine.</a:t>
            </a:r>
          </a:p>
        </p:txBody>
      </p:sp>
    </p:spTree>
    <p:extLst>
      <p:ext uri="{BB962C8B-B14F-4D97-AF65-F5344CB8AC3E}">
        <p14:creationId xmlns:p14="http://schemas.microsoft.com/office/powerpoint/2010/main" val="54487031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Prototype summary: Amoxicillin-Cont’d</a:t>
            </a:r>
            <a:endParaRPr lang="en-US" smtClean="0"/>
          </a:p>
        </p:txBody>
      </p:sp>
      <p:sp>
        <p:nvSpPr>
          <p:cNvPr id="82947" name="Content Placeholder 2"/>
          <p:cNvSpPr>
            <a:spLocks noGrp="1"/>
          </p:cNvSpPr>
          <p:nvPr>
            <p:ph idx="1"/>
          </p:nvPr>
        </p:nvSpPr>
        <p:spPr>
          <a:xfrm>
            <a:off x="457200" y="2819400"/>
            <a:ext cx="8229600" cy="3840163"/>
          </a:xfrm>
        </p:spPr>
        <p:txBody>
          <a:bodyPr>
            <a:normAutofit/>
          </a:bodyPr>
          <a:lstStyle/>
          <a:p>
            <a:r>
              <a:rPr lang="en-US" b="1" dirty="0" smtClean="0">
                <a:latin typeface="Arial" panose="020B0604020202020204" pitchFamily="34" charset="0"/>
                <a:cs typeface="Arial" panose="020B0604020202020204" pitchFamily="34" charset="0"/>
              </a:rPr>
              <a:t>Adverse effects: </a:t>
            </a:r>
            <a:r>
              <a:rPr lang="en-US" dirty="0" smtClean="0">
                <a:latin typeface="Arial" panose="020B0604020202020204" pitchFamily="34" charset="0"/>
                <a:cs typeface="Arial" panose="020B0604020202020204" pitchFamily="34" charset="0"/>
              </a:rPr>
              <a:t>Nausea, vomiting, diarrhea, </a:t>
            </a:r>
            <a:r>
              <a:rPr lang="en-US" dirty="0" err="1" smtClean="0">
                <a:latin typeface="Arial" panose="020B0604020202020204" pitchFamily="34" charset="0"/>
                <a:cs typeface="Arial" panose="020B0604020202020204" pitchFamily="34" charset="0"/>
              </a:rPr>
              <a:t>glossitis</a:t>
            </a:r>
            <a:r>
              <a:rPr lang="en-US" dirty="0" smtClean="0">
                <a:latin typeface="Arial" panose="020B0604020202020204" pitchFamily="34" charset="0"/>
                <a:cs typeface="Arial" panose="020B0604020202020204" pitchFamily="34" charset="0"/>
              </a:rPr>
              <a:t>, stomatitis, bone marrow suppression, rash, fever, </a:t>
            </a:r>
            <a:r>
              <a:rPr lang="en-US" dirty="0" err="1" smtClean="0">
                <a:latin typeface="Arial" panose="020B0604020202020204" pitchFamily="34" charset="0"/>
                <a:cs typeface="Arial" panose="020B0604020202020204" pitchFamily="34" charset="0"/>
              </a:rPr>
              <a:t>superinfections</a:t>
            </a:r>
            <a:r>
              <a:rPr lang="en-US" dirty="0" smtClean="0">
                <a:latin typeface="Arial" panose="020B0604020202020204" pitchFamily="34" charset="0"/>
                <a:cs typeface="Arial" panose="020B0604020202020204" pitchFamily="34" charset="0"/>
              </a:rPr>
              <a:t>, lethargy.</a:t>
            </a:r>
          </a:p>
        </p:txBody>
      </p:sp>
    </p:spTree>
    <p:extLst>
      <p:ext uri="{BB962C8B-B14F-4D97-AF65-F5344CB8AC3E}">
        <p14:creationId xmlns:p14="http://schemas.microsoft.com/office/powerpoint/2010/main" val="3355114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CLASSIFICATION OF ANTIBIOTICS</a:t>
            </a:r>
          </a:p>
        </p:txBody>
      </p:sp>
      <p:sp>
        <p:nvSpPr>
          <p:cNvPr id="33795" name="Content Placeholder 2"/>
          <p:cNvSpPr>
            <a:spLocks noGrp="1"/>
          </p:cNvSpPr>
          <p:nvPr>
            <p:ph idx="1"/>
          </p:nvPr>
        </p:nvSpPr>
        <p:spPr>
          <a:xfrm>
            <a:off x="457200" y="2057400"/>
            <a:ext cx="8382000" cy="4800600"/>
          </a:xfrm>
        </p:spPr>
        <p:txBody>
          <a:bodyPr/>
          <a:lstStyle/>
          <a:p>
            <a:r>
              <a:rPr lang="en-US" sz="2500" smtClean="0">
                <a:latin typeface="Arial" panose="020B0604020202020204" pitchFamily="34" charset="0"/>
                <a:cs typeface="Arial" panose="020B0604020202020204" pitchFamily="34" charset="0"/>
              </a:rPr>
              <a:t>Are classified into the following classes: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Aminoglycosides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Carbapenems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Cephalosporins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Fluoroquinolones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Penicillins (and penicillinase-resistant drugs)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Sulfonamides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Tetracyclines</a:t>
            </a:r>
          </a:p>
          <a:p>
            <a:pPr lvl="1">
              <a:buFont typeface="Wingdings" panose="05000000000000000000" pitchFamily="2" charset="2"/>
              <a:buChar char="§"/>
            </a:pPr>
            <a:r>
              <a:rPr lang="en-US" sz="2500" smtClean="0">
                <a:latin typeface="Arial" panose="020B0604020202020204" pitchFamily="34" charset="0"/>
                <a:cs typeface="Arial" panose="020B0604020202020204" pitchFamily="34" charset="0"/>
              </a:rPr>
              <a:t>Disease-specific antimycobacterials (antitubercular and leprostatic drugs)</a:t>
            </a:r>
          </a:p>
        </p:txBody>
      </p:sp>
    </p:spTree>
    <p:extLst>
      <p:ext uri="{BB962C8B-B14F-4D97-AF65-F5344CB8AC3E}">
        <p14:creationId xmlns:p14="http://schemas.microsoft.com/office/powerpoint/2010/main" val="127678220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3. FLUOROQUINOLONES</a:t>
            </a:r>
          </a:p>
        </p:txBody>
      </p:sp>
      <p:sp>
        <p:nvSpPr>
          <p:cNvPr id="83971" name="Content Placeholder 2"/>
          <p:cNvSpPr>
            <a:spLocks noGrp="1"/>
          </p:cNvSpPr>
          <p:nvPr>
            <p:ph idx="1"/>
          </p:nvPr>
        </p:nvSpPr>
        <p:spPr>
          <a:xfrm>
            <a:off x="152400" y="1524000"/>
            <a:ext cx="8839200" cy="5029200"/>
          </a:xfrm>
        </p:spPr>
        <p:txBody>
          <a:bodyPr/>
          <a:lstStyle/>
          <a:p>
            <a:r>
              <a:rPr lang="en-US" sz="3000" dirty="0" smtClean="0">
                <a:latin typeface="Arial" panose="020B0604020202020204" pitchFamily="34" charset="0"/>
                <a:cs typeface="Arial" panose="020B0604020202020204" pitchFamily="34" charset="0"/>
              </a:rPr>
              <a:t>Are </a:t>
            </a:r>
            <a:r>
              <a:rPr lang="en-US" sz="3000" b="1" dirty="0" smtClean="0">
                <a:latin typeface="Arial" panose="020B0604020202020204" pitchFamily="34" charset="0"/>
                <a:cs typeface="Arial" panose="020B0604020202020204" pitchFamily="34" charset="0"/>
              </a:rPr>
              <a:t>synthetic </a:t>
            </a:r>
            <a:r>
              <a:rPr lang="en-US" sz="3000" dirty="0" smtClean="0">
                <a:latin typeface="Arial" panose="020B0604020202020204" pitchFamily="34" charset="0"/>
                <a:cs typeface="Arial" panose="020B0604020202020204" pitchFamily="34" charset="0"/>
              </a:rPr>
              <a:t>antibiotics with a </a:t>
            </a:r>
            <a:r>
              <a:rPr lang="en-US" sz="3000" b="1" dirty="0" smtClean="0">
                <a:latin typeface="Arial" panose="020B0604020202020204" pitchFamily="34" charset="0"/>
                <a:cs typeface="Arial" panose="020B0604020202020204" pitchFamily="34" charset="0"/>
              </a:rPr>
              <a:t>broad spectrum </a:t>
            </a:r>
            <a:r>
              <a:rPr lang="en-US" sz="3000" dirty="0" smtClean="0">
                <a:latin typeface="Arial" panose="020B0604020202020204" pitchFamily="34" charset="0"/>
                <a:cs typeface="Arial" panose="020B0604020202020204" pitchFamily="34" charset="0"/>
              </a:rPr>
              <a:t>of activity</a:t>
            </a:r>
          </a:p>
          <a:p>
            <a:r>
              <a:rPr lang="en-US" sz="3000" dirty="0" smtClean="0">
                <a:latin typeface="Arial" panose="020B0604020202020204" pitchFamily="34" charset="0"/>
                <a:cs typeface="Arial" panose="020B0604020202020204" pitchFamily="34" charset="0"/>
              </a:rPr>
              <a:t>They include </a:t>
            </a:r>
            <a:r>
              <a:rPr lang="en-US" sz="3000" dirty="0" smtClean="0">
                <a:solidFill>
                  <a:srgbClr val="FF0000"/>
                </a:solidFill>
                <a:latin typeface="Arial" panose="020B0604020202020204" pitchFamily="34" charset="0"/>
                <a:cs typeface="Arial" panose="020B0604020202020204" pitchFamily="34" charset="0"/>
              </a:rPr>
              <a:t>ciprofloxacin</a:t>
            </a:r>
            <a:r>
              <a:rPr lang="en-US" sz="3000" dirty="0" smtClean="0">
                <a:latin typeface="Arial" panose="020B0604020202020204" pitchFamily="34" charset="0"/>
                <a:cs typeface="Arial" panose="020B0604020202020204" pitchFamily="34" charset="0"/>
              </a:rPr>
              <a:t>, levofloxacin (</a:t>
            </a:r>
            <a:r>
              <a:rPr lang="en-US" sz="3000" dirty="0" err="1" smtClean="0">
                <a:latin typeface="Arial" panose="020B0604020202020204" pitchFamily="34" charset="0"/>
                <a:cs typeface="Arial" panose="020B0604020202020204" pitchFamily="34" charset="0"/>
              </a:rPr>
              <a:t>Levaquin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moxifloxacin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Avelox</a:t>
            </a:r>
            <a:r>
              <a:rPr lang="en-US" sz="3000" dirty="0" smtClean="0">
                <a:latin typeface="Arial" panose="020B0604020202020204" pitchFamily="34" charset="0"/>
                <a:cs typeface="Arial" panose="020B0604020202020204" pitchFamily="34" charset="0"/>
              </a:rPr>
              <a:t>), </a:t>
            </a:r>
            <a:r>
              <a:rPr lang="en-US" sz="3000" dirty="0" err="1" smtClean="0">
                <a:solidFill>
                  <a:srgbClr val="FF0000"/>
                </a:solidFill>
                <a:latin typeface="Arial" panose="020B0604020202020204" pitchFamily="34" charset="0"/>
                <a:cs typeface="Arial" panose="020B0604020202020204" pitchFamily="34" charset="0"/>
              </a:rPr>
              <a:t>norfloxacin</a:t>
            </a:r>
            <a:r>
              <a:rPr lang="en-US" sz="3000" dirty="0" smtClean="0">
                <a:solidFill>
                  <a:srgbClr val="FF0000"/>
                </a:solidFill>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a:t>
            </a:r>
            <a:r>
              <a:rPr lang="en-US" sz="3000" dirty="0" err="1" smtClean="0">
                <a:latin typeface="Arial" panose="020B0604020202020204" pitchFamily="34" charset="0"/>
                <a:cs typeface="Arial" panose="020B0604020202020204" pitchFamily="34" charset="0"/>
              </a:rPr>
              <a:t>Noroxin</a:t>
            </a:r>
            <a:r>
              <a:rPr lang="en-US" sz="3000" dirty="0" smtClean="0">
                <a:latin typeface="Arial" panose="020B0604020202020204" pitchFamily="34" charset="0"/>
                <a:cs typeface="Arial" panose="020B0604020202020204" pitchFamily="34" charset="0"/>
              </a:rPr>
              <a:t>), and </a:t>
            </a:r>
            <a:r>
              <a:rPr lang="en-US" sz="3000" dirty="0" err="1" smtClean="0">
                <a:solidFill>
                  <a:srgbClr val="FF0000"/>
                </a:solidFill>
                <a:latin typeface="Arial" panose="020B0604020202020204" pitchFamily="34" charset="0"/>
                <a:cs typeface="Arial" panose="020B0604020202020204" pitchFamily="34" charset="0"/>
              </a:rPr>
              <a:t>ofloxaci</a:t>
            </a:r>
            <a:r>
              <a:rPr lang="en-US" sz="3000" dirty="0" err="1" smtClean="0">
                <a:latin typeface="Arial" panose="020B0604020202020204" pitchFamily="34" charset="0"/>
                <a:cs typeface="Arial" panose="020B0604020202020204" pitchFamily="34" charset="0"/>
              </a:rPr>
              <a:t>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Floxin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Ocuflox</a:t>
            </a:r>
            <a:r>
              <a:rPr lang="en-US" sz="3000" dirty="0" smtClean="0">
                <a:latin typeface="Arial" panose="020B0604020202020204" pitchFamily="34" charset="0"/>
                <a:cs typeface="Arial" panose="020B0604020202020204" pitchFamily="34" charset="0"/>
              </a:rPr>
              <a:t>).</a:t>
            </a:r>
          </a:p>
          <a:p>
            <a:r>
              <a:rPr lang="en-US" sz="3000" dirty="0" smtClean="0">
                <a:latin typeface="Arial" panose="020B0604020202020204" pitchFamily="34" charset="0"/>
                <a:cs typeface="Arial" panose="020B0604020202020204" pitchFamily="34" charset="0"/>
              </a:rPr>
              <a:t>They work by </a:t>
            </a:r>
            <a:r>
              <a:rPr lang="en-US" sz="3000" b="1" dirty="0" smtClean="0">
                <a:solidFill>
                  <a:srgbClr val="00B050"/>
                </a:solidFill>
                <a:latin typeface="Arial" panose="020B0604020202020204" pitchFamily="34" charset="0"/>
                <a:cs typeface="Arial" panose="020B0604020202020204" pitchFamily="34" charset="0"/>
              </a:rPr>
              <a:t>interfering with the action of bacterial DNA enzymes </a:t>
            </a:r>
            <a:r>
              <a:rPr lang="en-US" sz="3000" dirty="0" smtClean="0">
                <a:latin typeface="Arial" panose="020B0604020202020204" pitchFamily="34" charset="0"/>
                <a:cs typeface="Arial" panose="020B0604020202020204" pitchFamily="34" charset="0"/>
              </a:rPr>
              <a:t>necessary for the growth and reproduction of the bacteria, leading to their death</a:t>
            </a:r>
          </a:p>
        </p:txBody>
      </p:sp>
    </p:spTree>
    <p:extLst>
      <p:ext uri="{BB962C8B-B14F-4D97-AF65-F5344CB8AC3E}">
        <p14:creationId xmlns:p14="http://schemas.microsoft.com/office/powerpoint/2010/main" val="378246858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Indications</a:t>
            </a:r>
          </a:p>
        </p:txBody>
      </p:sp>
      <p:sp>
        <p:nvSpPr>
          <p:cNvPr id="84995" name="Content Placeholder 2"/>
          <p:cNvSpPr>
            <a:spLocks noGrp="1"/>
          </p:cNvSpPr>
          <p:nvPr>
            <p:ph idx="1"/>
          </p:nvPr>
        </p:nvSpPr>
        <p:spPr/>
        <p:txBody>
          <a:bodyPr/>
          <a:lstStyle/>
          <a:p>
            <a:r>
              <a:rPr lang="en-US" sz="3000" dirty="0" smtClean="0">
                <a:latin typeface="Arial" panose="020B0604020202020204" pitchFamily="34" charset="0"/>
                <a:cs typeface="Arial" panose="020B0604020202020204" pitchFamily="34" charset="0"/>
              </a:rPr>
              <a:t>Gram-negative </a:t>
            </a:r>
            <a:r>
              <a:rPr lang="it-IT" sz="3000" dirty="0" smtClean="0">
                <a:latin typeface="Arial" panose="020B0604020202020204" pitchFamily="34" charset="0"/>
                <a:cs typeface="Arial" panose="020B0604020202020204" pitchFamily="34" charset="0"/>
              </a:rPr>
              <a:t>bacteria such as </a:t>
            </a:r>
            <a:r>
              <a:rPr lang="it-IT" sz="3000" dirty="0" smtClean="0">
                <a:solidFill>
                  <a:srgbClr val="FF0000"/>
                </a:solidFill>
                <a:latin typeface="Arial" panose="020B0604020202020204" pitchFamily="34" charset="0"/>
                <a:cs typeface="Arial" panose="020B0604020202020204" pitchFamily="34" charset="0"/>
              </a:rPr>
              <a:t>E. coli</a:t>
            </a:r>
            <a:r>
              <a:rPr lang="it-IT" sz="3000" dirty="0" smtClean="0">
                <a:latin typeface="Arial" panose="020B0604020202020204" pitchFamily="34" charset="0"/>
                <a:cs typeface="Arial" panose="020B0604020202020204" pitchFamily="34" charset="0"/>
              </a:rPr>
              <a:t>, P. mirabilis, K. pneumoniae, </a:t>
            </a:r>
            <a:r>
              <a:rPr lang="pt-BR" sz="3000" dirty="0" smtClean="0">
                <a:latin typeface="Arial" panose="020B0604020202020204" pitchFamily="34" charset="0"/>
                <a:cs typeface="Arial" panose="020B0604020202020204" pitchFamily="34" charset="0"/>
              </a:rPr>
              <a:t>Enterobacter cloacae, Proteus vulgaris, Proteus rettgeri, </a:t>
            </a:r>
            <a:r>
              <a:rPr lang="it-IT" sz="3000" dirty="0" smtClean="0">
                <a:latin typeface="Arial" panose="020B0604020202020204" pitchFamily="34" charset="0"/>
                <a:cs typeface="Arial" panose="020B0604020202020204" pitchFamily="34" charset="0"/>
              </a:rPr>
              <a:t>Morganella morganii, </a:t>
            </a:r>
            <a:r>
              <a:rPr lang="it-IT" sz="3000" dirty="0" smtClean="0">
                <a:solidFill>
                  <a:srgbClr val="FF0000"/>
                </a:solidFill>
                <a:latin typeface="Arial" panose="020B0604020202020204" pitchFamily="34" charset="0"/>
                <a:cs typeface="Arial" panose="020B0604020202020204" pitchFamily="34" charset="0"/>
              </a:rPr>
              <a:t>H. influenzae</a:t>
            </a:r>
            <a:r>
              <a:rPr lang="it-IT" sz="3000" dirty="0" smtClean="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P. </a:t>
            </a:r>
            <a:r>
              <a:rPr lang="en-US" sz="3000" dirty="0" err="1" smtClean="0">
                <a:latin typeface="Arial" panose="020B0604020202020204" pitchFamily="34" charset="0"/>
                <a:cs typeface="Arial" panose="020B0604020202020204" pitchFamily="34" charset="0"/>
              </a:rPr>
              <a:t>aeruginosa</a:t>
            </a:r>
            <a:r>
              <a:rPr lang="en-US" sz="3000" dirty="0" smtClean="0">
                <a:latin typeface="Arial" panose="020B0604020202020204" pitchFamily="34" charset="0"/>
                <a:cs typeface="Arial" panose="020B0604020202020204" pitchFamily="34" charset="0"/>
              </a:rPr>
              <a:t>, </a:t>
            </a:r>
            <a:r>
              <a:rPr lang="en-US" sz="3000" dirty="0" smtClean="0">
                <a:solidFill>
                  <a:srgbClr val="FF0000"/>
                </a:solidFill>
                <a:latin typeface="Arial" panose="020B0604020202020204" pitchFamily="34" charset="0"/>
                <a:cs typeface="Arial" panose="020B0604020202020204" pitchFamily="34" charset="0"/>
              </a:rPr>
              <a:t>S. </a:t>
            </a:r>
            <a:r>
              <a:rPr lang="en-US" sz="3000" dirty="0" err="1" smtClean="0">
                <a:solidFill>
                  <a:srgbClr val="FF0000"/>
                </a:solidFill>
                <a:latin typeface="Arial" panose="020B0604020202020204" pitchFamily="34" charset="0"/>
                <a:cs typeface="Arial" panose="020B0604020202020204" pitchFamily="34" charset="0"/>
              </a:rPr>
              <a:t>aureus</a:t>
            </a:r>
            <a:r>
              <a:rPr lang="en-US" sz="3000" dirty="0" smtClean="0">
                <a:solidFill>
                  <a:srgbClr val="FF0000"/>
                </a:solidFill>
                <a:latin typeface="Arial" panose="020B0604020202020204" pitchFamily="34" charset="0"/>
                <a:cs typeface="Arial" panose="020B0604020202020204" pitchFamily="34" charset="0"/>
              </a:rPr>
              <a:t>, Staphylococcus </a:t>
            </a:r>
            <a:r>
              <a:rPr lang="en-US" sz="3000" dirty="0" err="1" smtClean="0">
                <a:latin typeface="Arial" panose="020B0604020202020204" pitchFamily="34" charset="0"/>
                <a:cs typeface="Arial" panose="020B0604020202020204" pitchFamily="34" charset="0"/>
              </a:rPr>
              <a:t>epidermidis</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S.typhi</a:t>
            </a:r>
            <a:r>
              <a:rPr lang="en-US" sz="3000" dirty="0" smtClean="0">
                <a:latin typeface="Arial" panose="020B0604020202020204" pitchFamily="34" charset="0"/>
                <a:cs typeface="Arial" panose="020B0604020202020204" pitchFamily="34" charset="0"/>
              </a:rPr>
              <a:t> </a:t>
            </a:r>
            <a:r>
              <a:rPr lang="en-US" sz="3000" b="1" dirty="0" smtClean="0">
                <a:solidFill>
                  <a:srgbClr val="FF0000"/>
                </a:solidFill>
                <a:latin typeface="Arial" panose="020B0604020202020204" pitchFamily="34" charset="0"/>
                <a:cs typeface="Arial" panose="020B0604020202020204" pitchFamily="34" charset="0"/>
              </a:rPr>
              <a:t>and Neisseria </a:t>
            </a:r>
            <a:r>
              <a:rPr lang="en-US" sz="3000" b="1" dirty="0" err="1" smtClean="0">
                <a:solidFill>
                  <a:srgbClr val="FF0000"/>
                </a:solidFill>
                <a:latin typeface="Arial" panose="020B0604020202020204" pitchFamily="34" charset="0"/>
                <a:cs typeface="Arial" panose="020B0604020202020204" pitchFamily="34" charset="0"/>
              </a:rPr>
              <a:t>gonorrhoeae</a:t>
            </a:r>
            <a:r>
              <a:rPr lang="en-US" sz="3000" b="1" dirty="0" smtClean="0">
                <a:solidFill>
                  <a:srgbClr val="FF0000"/>
                </a:solidFill>
                <a:latin typeface="Arial" panose="020B0604020202020204" pitchFamily="34" charset="0"/>
                <a:cs typeface="Arial" panose="020B0604020202020204" pitchFamily="34" charset="0"/>
              </a:rPr>
              <a:t>.</a:t>
            </a:r>
          </a:p>
          <a:p>
            <a:r>
              <a:rPr lang="en-US" sz="3000" dirty="0" smtClean="0">
                <a:latin typeface="Arial" panose="020B0604020202020204" pitchFamily="34" charset="0"/>
                <a:cs typeface="Arial" panose="020B0604020202020204" pitchFamily="34" charset="0"/>
              </a:rPr>
              <a:t>Infections mainly include </a:t>
            </a:r>
            <a:r>
              <a:rPr lang="en-US" sz="3000" b="1" dirty="0" smtClean="0">
                <a:latin typeface="Arial" panose="020B0604020202020204" pitchFamily="34" charset="0"/>
                <a:cs typeface="Arial" panose="020B0604020202020204" pitchFamily="34" charset="0"/>
              </a:rPr>
              <a:t>urinary tract, respiratory tract, and skin infections</a:t>
            </a:r>
            <a:r>
              <a:rPr lang="en-US" sz="3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4091272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Pharmacokinetics</a:t>
            </a:r>
            <a:endParaRPr lang="en-US" smtClean="0">
              <a:latin typeface="Arial" panose="020B0604020202020204" pitchFamily="34" charset="0"/>
              <a:cs typeface="Arial" panose="020B0604020202020204" pitchFamily="34" charset="0"/>
            </a:endParaRPr>
          </a:p>
        </p:txBody>
      </p:sp>
      <p:sp>
        <p:nvSpPr>
          <p:cNvPr id="86019" name="Content Placeholder 2"/>
          <p:cNvSpPr>
            <a:spLocks noGrp="1"/>
          </p:cNvSpPr>
          <p:nvPr>
            <p:ph idx="1"/>
          </p:nvPr>
        </p:nvSpPr>
        <p:spPr>
          <a:xfrm>
            <a:off x="457200" y="2286000"/>
            <a:ext cx="8229600" cy="4373563"/>
          </a:xfrm>
        </p:spPr>
        <p:txBody>
          <a:bodyPr/>
          <a:lstStyle/>
          <a:p>
            <a:r>
              <a:rPr lang="en-US" dirty="0" smtClean="0">
                <a:latin typeface="Arial" panose="020B0604020202020204" pitchFamily="34" charset="0"/>
                <a:cs typeface="Arial" panose="020B0604020202020204" pitchFamily="34" charset="0"/>
              </a:rPr>
              <a:t>They are absorbed from the GI tract, metabolized in the liver, and excreted in the urine and feces</a:t>
            </a:r>
          </a:p>
          <a:p>
            <a:r>
              <a:rPr lang="en-US" dirty="0" smtClean="0">
                <a:latin typeface="Arial" panose="020B0604020202020204" pitchFamily="34" charset="0"/>
                <a:cs typeface="Arial" panose="020B0604020202020204" pitchFamily="34" charset="0"/>
              </a:rPr>
              <a:t>Are distributed in the body and cross the placenta and enter breast milk</a:t>
            </a:r>
          </a:p>
          <a:p>
            <a:r>
              <a:rPr lang="en-US" dirty="0" smtClean="0">
                <a:latin typeface="Arial" panose="020B0604020202020204" pitchFamily="34" charset="0"/>
                <a:cs typeface="Arial" panose="020B0604020202020204" pitchFamily="34" charset="0"/>
              </a:rPr>
              <a:t>Are available in different dosage forms, mainly oral and parenteral</a:t>
            </a:r>
          </a:p>
          <a:p>
            <a:endParaRPr lang="en-US" dirty="0" smtClean="0"/>
          </a:p>
        </p:txBody>
      </p:sp>
    </p:spTree>
    <p:extLst>
      <p:ext uri="{BB962C8B-B14F-4D97-AF65-F5344CB8AC3E}">
        <p14:creationId xmlns:p14="http://schemas.microsoft.com/office/powerpoint/2010/main" val="52389135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Content Placeholder 2"/>
          <p:cNvSpPr>
            <a:spLocks noGrp="1"/>
          </p:cNvSpPr>
          <p:nvPr>
            <p:ph idx="1"/>
          </p:nvPr>
        </p:nvSpPr>
        <p:spPr>
          <a:xfrm>
            <a:off x="457200" y="838200"/>
            <a:ext cx="8458200" cy="5287963"/>
          </a:xfrm>
        </p:spPr>
        <p:txBody>
          <a:bodyPr>
            <a:noAutofit/>
          </a:bodyPr>
          <a:lstStyle/>
          <a:p>
            <a:r>
              <a:rPr lang="en-US" sz="3000" dirty="0">
                <a:latin typeface="Arial" panose="020B0604020202020204" pitchFamily="34" charset="0"/>
                <a:cs typeface="Arial" panose="020B0604020202020204" pitchFamily="34" charset="0"/>
              </a:rPr>
              <a:t>C</a:t>
            </a:r>
            <a:r>
              <a:rPr lang="en-US" sz="3000" dirty="0" smtClean="0">
                <a:latin typeface="Arial" panose="020B0604020202020204" pitchFamily="34" charset="0"/>
                <a:cs typeface="Arial" panose="020B0604020202020204" pitchFamily="34" charset="0"/>
              </a:rPr>
              <a:t>ontraindicated in patients with known allergy to any </a:t>
            </a:r>
            <a:r>
              <a:rPr lang="en-US" sz="3000" dirty="0" err="1" smtClean="0">
                <a:latin typeface="Arial" panose="020B0604020202020204" pitchFamily="34" charset="0"/>
                <a:cs typeface="Arial" panose="020B0604020202020204" pitchFamily="34" charset="0"/>
              </a:rPr>
              <a:t>fluoroquinolone</a:t>
            </a:r>
            <a:r>
              <a:rPr lang="en-US" sz="3000" dirty="0" smtClean="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rPr>
              <a:t>&amp;</a:t>
            </a:r>
            <a:r>
              <a:rPr lang="en-US" sz="3000" dirty="0" smtClean="0">
                <a:latin typeface="Arial" panose="020B0604020202020204" pitchFamily="34" charset="0"/>
                <a:cs typeface="Arial" panose="020B0604020202020204" pitchFamily="34" charset="0"/>
              </a:rPr>
              <a:t> in pregnant or lactating patients because potential effects on the fetus and infant are not known. </a:t>
            </a:r>
          </a:p>
          <a:p>
            <a:r>
              <a:rPr lang="en-US" sz="3000" dirty="0" smtClean="0">
                <a:latin typeface="Arial" panose="020B0604020202020204" pitchFamily="34" charset="0"/>
                <a:cs typeface="Arial" panose="020B0604020202020204" pitchFamily="34" charset="0"/>
              </a:rPr>
              <a:t>Use with caution in the presence of renal dysfunction, and seizures (could be exacerbated)</a:t>
            </a:r>
          </a:p>
          <a:p>
            <a:r>
              <a:rPr lang="en-US" sz="3000" dirty="0" smtClean="0">
                <a:latin typeface="Arial" panose="020B0604020202020204" pitchFamily="34" charset="0"/>
                <a:cs typeface="Arial" panose="020B0604020202020204" pitchFamily="34" charset="0"/>
              </a:rPr>
              <a:t>Perform culture and sensitivity tests </a:t>
            </a:r>
          </a:p>
          <a:p>
            <a:r>
              <a:rPr lang="en-US" sz="3000" dirty="0" smtClean="0">
                <a:latin typeface="Arial" panose="020B0604020202020204" pitchFamily="34" charset="0"/>
                <a:cs typeface="Arial" panose="020B0604020202020204" pitchFamily="34" charset="0"/>
              </a:rPr>
              <a:t>Are not recommended in children younger than </a:t>
            </a:r>
            <a:r>
              <a:rPr lang="en-US" sz="3000" b="1" dirty="0" smtClean="0">
                <a:latin typeface="Arial" panose="020B0604020202020204" pitchFamily="34" charset="0"/>
                <a:cs typeface="Arial" panose="020B0604020202020204" pitchFamily="34" charset="0"/>
              </a:rPr>
              <a:t>18 years </a:t>
            </a:r>
            <a:r>
              <a:rPr lang="en-US" sz="3000" dirty="0" smtClean="0">
                <a:latin typeface="Arial" panose="020B0604020202020204" pitchFamily="34" charset="0"/>
                <a:cs typeface="Arial" panose="020B0604020202020204" pitchFamily="34" charset="0"/>
              </a:rPr>
              <a:t>of age because of possible lesions in </a:t>
            </a:r>
            <a:r>
              <a:rPr lang="en-US" sz="3000" b="1" dirty="0" smtClean="0">
                <a:latin typeface="Arial" panose="020B0604020202020204" pitchFamily="34" charset="0"/>
                <a:cs typeface="Arial" panose="020B0604020202020204" pitchFamily="34" charset="0"/>
              </a:rPr>
              <a:t>developing cartilage</a:t>
            </a:r>
          </a:p>
        </p:txBody>
      </p:sp>
      <p:sp>
        <p:nvSpPr>
          <p:cNvPr id="5" name="Title 1"/>
          <p:cNvSpPr txBox="1">
            <a:spLocks/>
          </p:cNvSpPr>
          <p:nvPr/>
        </p:nvSpPr>
        <p:spPr>
          <a:xfrm>
            <a:off x="388961" y="0"/>
            <a:ext cx="8229600" cy="838200"/>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latin typeface="Arial" panose="020B0604020202020204" pitchFamily="34" charset="0"/>
                <a:cs typeface="Arial" panose="020B0604020202020204" pitchFamily="34" charset="0"/>
              </a:rPr>
              <a:t>Contraindications and cautions</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5396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Adverse effects</a:t>
            </a:r>
            <a:endParaRPr lang="en-US" smtClean="0">
              <a:latin typeface="Arial" panose="020B0604020202020204" pitchFamily="34" charset="0"/>
              <a:cs typeface="Arial" panose="020B0604020202020204" pitchFamily="34" charset="0"/>
            </a:endParaRPr>
          </a:p>
        </p:txBody>
      </p:sp>
      <p:sp>
        <p:nvSpPr>
          <p:cNvPr id="88067" name="Content Placeholder 2"/>
          <p:cNvSpPr>
            <a:spLocks noGrp="1"/>
          </p:cNvSpPr>
          <p:nvPr>
            <p:ph idx="1"/>
          </p:nvPr>
        </p:nvSpPr>
        <p:spPr/>
        <p:txBody>
          <a:bodyPr>
            <a:normAutofit lnSpcReduction="10000"/>
          </a:bodyPr>
          <a:lstStyle/>
          <a:p>
            <a:r>
              <a:rPr lang="en-US" dirty="0" smtClean="0">
                <a:latin typeface="Arial" panose="020B0604020202020204" pitchFamily="34" charset="0"/>
                <a:cs typeface="Arial" panose="020B0604020202020204" pitchFamily="34" charset="0"/>
              </a:rPr>
              <a:t>Are associated with mild adverse reactions</a:t>
            </a:r>
          </a:p>
          <a:p>
            <a:r>
              <a:rPr lang="en-US" dirty="0" smtClean="0">
                <a:latin typeface="Arial" panose="020B0604020202020204" pitchFamily="34" charset="0"/>
                <a:cs typeface="Arial" panose="020B0604020202020204" pitchFamily="34" charset="0"/>
              </a:rPr>
              <a:t>They include headache, dizziness, insomnia, and depression related to possible effects on the CNS. </a:t>
            </a:r>
          </a:p>
          <a:p>
            <a:r>
              <a:rPr lang="en-US" dirty="0" smtClean="0">
                <a:latin typeface="Arial" panose="020B0604020202020204" pitchFamily="34" charset="0"/>
                <a:cs typeface="Arial" panose="020B0604020202020204" pitchFamily="34" charset="0"/>
              </a:rPr>
              <a:t>GI effects: nausea, vomiting, diarrhea, and dry mouth, related to direct drug effect on the GI tract and possibly to stimulation of the chemoreceptor trigger zone in the CNS.</a:t>
            </a:r>
          </a:p>
          <a:p>
            <a:pPr>
              <a:buFont typeface="Arial" panose="020B0604020202020204" pitchFamily="34" charset="0"/>
              <a:buNone/>
            </a:pPr>
            <a:endParaRPr lang="en-US" dirty="0" smtClean="0"/>
          </a:p>
        </p:txBody>
      </p:sp>
    </p:spTree>
    <p:extLst>
      <p:ext uri="{BB962C8B-B14F-4D97-AF65-F5344CB8AC3E}">
        <p14:creationId xmlns:p14="http://schemas.microsoft.com/office/powerpoint/2010/main" val="42056584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Adverse effects-Cont’d</a:t>
            </a:r>
            <a:endParaRPr lang="en-US" dirty="0" smtClean="0"/>
          </a:p>
        </p:txBody>
      </p:sp>
      <p:sp>
        <p:nvSpPr>
          <p:cNvPr id="89091" name="Content Placeholder 2"/>
          <p:cNvSpPr>
            <a:spLocks noGrp="1"/>
          </p:cNvSpPr>
          <p:nvPr>
            <p:ph idx="1"/>
          </p:nvPr>
        </p:nvSpPr>
        <p:spPr/>
        <p:txBody>
          <a:bodyPr>
            <a:normAutofit lnSpcReduction="10000"/>
          </a:bodyPr>
          <a:lstStyle/>
          <a:p>
            <a:r>
              <a:rPr lang="en-US" sz="3000" dirty="0" err="1" smtClean="0">
                <a:latin typeface="Arial" panose="020B0604020202020204" pitchFamily="34" charset="0"/>
                <a:cs typeface="Arial" panose="020B0604020202020204" pitchFamily="34" charset="0"/>
              </a:rPr>
              <a:t>Fluoroquinolones</a:t>
            </a:r>
            <a:r>
              <a:rPr lang="en-US" sz="3000" dirty="0" smtClean="0">
                <a:latin typeface="Arial" panose="020B0604020202020204" pitchFamily="34" charset="0"/>
                <a:cs typeface="Arial" panose="020B0604020202020204" pitchFamily="34" charset="0"/>
              </a:rPr>
              <a:t> were added to </a:t>
            </a:r>
            <a:r>
              <a:rPr lang="en-US" sz="3000" b="1" dirty="0" smtClean="0">
                <a:latin typeface="Arial" panose="020B0604020202020204" pitchFamily="34" charset="0"/>
                <a:cs typeface="Arial" panose="020B0604020202020204" pitchFamily="34" charset="0"/>
              </a:rPr>
              <a:t>Black Box Warning reporting</a:t>
            </a:r>
            <a:r>
              <a:rPr lang="en-US" sz="3000" dirty="0" smtClean="0">
                <a:latin typeface="Arial" panose="020B0604020202020204" pitchFamily="34" charset="0"/>
                <a:cs typeface="Arial" panose="020B0604020202020204" pitchFamily="34" charset="0"/>
              </a:rPr>
              <a:t> the risk of </a:t>
            </a:r>
            <a:r>
              <a:rPr lang="en-US" sz="3000" b="1" dirty="0" smtClean="0">
                <a:latin typeface="Arial" panose="020B0604020202020204" pitchFamily="34" charset="0"/>
                <a:cs typeface="Arial" panose="020B0604020202020204" pitchFamily="34" charset="0"/>
              </a:rPr>
              <a:t>tendinitis</a:t>
            </a:r>
            <a:r>
              <a:rPr lang="en-US" sz="3000" dirty="0" smtClean="0">
                <a:latin typeface="Arial" panose="020B0604020202020204" pitchFamily="34" charset="0"/>
                <a:cs typeface="Arial" panose="020B0604020202020204" pitchFamily="34" charset="0"/>
              </a:rPr>
              <a:t> and </a:t>
            </a:r>
            <a:r>
              <a:rPr lang="en-US" sz="3000" b="1" dirty="0" smtClean="0">
                <a:latin typeface="Arial" panose="020B0604020202020204" pitchFamily="34" charset="0"/>
                <a:cs typeface="Arial" panose="020B0604020202020204" pitchFamily="34" charset="0"/>
              </a:rPr>
              <a:t>tendon rupture </a:t>
            </a:r>
            <a:r>
              <a:rPr lang="en-US" sz="3000" dirty="0" smtClean="0">
                <a:latin typeface="Arial" panose="020B0604020202020204" pitchFamily="34" charset="0"/>
                <a:cs typeface="Arial" panose="020B0604020202020204" pitchFamily="34" charset="0"/>
              </a:rPr>
              <a:t>with their use, especially for patients aged more than 60, those on concurrent steroids, and those with renal, heart, or lung transplants.</a:t>
            </a:r>
          </a:p>
          <a:p>
            <a:r>
              <a:rPr lang="en-US" sz="3000" dirty="0" smtClean="0">
                <a:latin typeface="Arial" panose="020B0604020202020204" pitchFamily="34" charset="0"/>
                <a:cs typeface="Arial" panose="020B0604020202020204" pitchFamily="34" charset="0"/>
              </a:rPr>
              <a:t>Immunological effects include bone marrow depression, which may be related to drug effects on the cells of the bone marrow that rapidly turn over</a:t>
            </a:r>
            <a:r>
              <a:rPr lang="en-US" dirty="0" smtClean="0"/>
              <a:t>. </a:t>
            </a:r>
          </a:p>
        </p:txBody>
      </p:sp>
    </p:spTree>
    <p:extLst>
      <p:ext uri="{BB962C8B-B14F-4D97-AF65-F5344CB8AC3E}">
        <p14:creationId xmlns:p14="http://schemas.microsoft.com/office/powerpoint/2010/main" val="226244533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Adverse effects-Cont’d</a:t>
            </a:r>
            <a:endParaRPr lang="en-US" smtClean="0"/>
          </a:p>
        </p:txBody>
      </p:sp>
      <p:sp>
        <p:nvSpPr>
          <p:cNvPr id="90115" name="Content Placeholder 2"/>
          <p:cNvSpPr>
            <a:spLocks noGrp="1"/>
          </p:cNvSpPr>
          <p:nvPr>
            <p:ph idx="1"/>
          </p:nvPr>
        </p:nvSpPr>
        <p:spPr/>
        <p:txBody>
          <a:bodyPr/>
          <a:lstStyle/>
          <a:p>
            <a:r>
              <a:rPr lang="en-US" smtClean="0">
                <a:latin typeface="Arial" panose="020B0604020202020204" pitchFamily="34" charset="0"/>
                <a:cs typeface="Arial" panose="020B0604020202020204" pitchFamily="34" charset="0"/>
              </a:rPr>
              <a:t>Other adverse effects include fever, rash, and photosensitivity, a potentially serious adverse effect that can cause severe skin reactions.</a:t>
            </a:r>
          </a:p>
          <a:p>
            <a:r>
              <a:rPr lang="en-US" smtClean="0">
                <a:latin typeface="Arial" panose="020B0604020202020204" pitchFamily="34" charset="0"/>
                <a:cs typeface="Arial" panose="020B0604020202020204" pitchFamily="34" charset="0"/>
              </a:rPr>
              <a:t>Advise patients to avoid sun and ultraviolet light exposure and to use protective clothing and sunscreens.</a:t>
            </a:r>
          </a:p>
          <a:p>
            <a:endParaRPr lang="en-US" smtClean="0"/>
          </a:p>
        </p:txBody>
      </p:sp>
    </p:spTree>
    <p:extLst>
      <p:ext uri="{BB962C8B-B14F-4D97-AF65-F5344CB8AC3E}">
        <p14:creationId xmlns:p14="http://schemas.microsoft.com/office/powerpoint/2010/main" val="99414124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normAutofit fontScale="90000"/>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Clinically important drug–drug interactions</a:t>
            </a:r>
            <a:r>
              <a:rPr lang="en-US" b="1" dirty="0" smtClean="0"/>
              <a:t/>
            </a:r>
            <a:br>
              <a:rPr lang="en-US" b="1" dirty="0" smtClean="0"/>
            </a:br>
            <a:endParaRPr lang="en-US" dirty="0" smtClean="0"/>
          </a:p>
        </p:txBody>
      </p:sp>
      <p:sp>
        <p:nvSpPr>
          <p:cNvPr id="91139" name="Content Placeholder 2"/>
          <p:cNvSpPr>
            <a:spLocks noGrp="1"/>
          </p:cNvSpPr>
          <p:nvPr>
            <p:ph idx="1"/>
          </p:nvPr>
        </p:nvSpPr>
        <p:spPr>
          <a:xfrm>
            <a:off x="457200" y="1600200"/>
            <a:ext cx="8229600" cy="4876800"/>
          </a:xfrm>
        </p:spPr>
        <p:txBody>
          <a:bodyPr>
            <a:noAutofit/>
          </a:bodyPr>
          <a:lstStyle/>
          <a:p>
            <a:r>
              <a:rPr lang="en-US" sz="3000" b="1" dirty="0" smtClean="0">
                <a:latin typeface="Arial" panose="020B0604020202020204" pitchFamily="34" charset="0"/>
                <a:cs typeface="Arial" panose="020B0604020202020204" pitchFamily="34" charset="0"/>
              </a:rPr>
              <a:t>Iron salts, </a:t>
            </a:r>
            <a:r>
              <a:rPr lang="en-US" sz="3000" b="1" dirty="0" err="1" smtClean="0">
                <a:latin typeface="Arial" panose="020B0604020202020204" pitchFamily="34" charset="0"/>
                <a:cs typeface="Arial" panose="020B0604020202020204" pitchFamily="34" charset="0"/>
              </a:rPr>
              <a:t>sucralfate</a:t>
            </a:r>
            <a:r>
              <a:rPr lang="en-US" sz="3000" b="1" dirty="0" smtClean="0">
                <a:latin typeface="Arial" panose="020B0604020202020204" pitchFamily="34" charset="0"/>
                <a:cs typeface="Arial" panose="020B0604020202020204" pitchFamily="34" charset="0"/>
              </a:rPr>
              <a:t>, mineral supplements, or antacids (therapeutic effect of the </a:t>
            </a:r>
            <a:r>
              <a:rPr lang="en-US" sz="3000" b="1" dirty="0" err="1" smtClean="0">
                <a:latin typeface="Arial" panose="020B0604020202020204" pitchFamily="34" charset="0"/>
                <a:cs typeface="Arial" panose="020B0604020202020204" pitchFamily="34" charset="0"/>
              </a:rPr>
              <a:t>fluoroquinolone</a:t>
            </a:r>
            <a:r>
              <a:rPr lang="en-US" sz="3000" b="1" dirty="0" smtClean="0">
                <a:latin typeface="Arial" panose="020B0604020202020204" pitchFamily="34" charset="0"/>
                <a:cs typeface="Arial" panose="020B0604020202020204" pitchFamily="34" charset="0"/>
              </a:rPr>
              <a:t> is decreased). </a:t>
            </a:r>
          </a:p>
          <a:p>
            <a:r>
              <a:rPr lang="en-US" sz="3000" dirty="0" smtClean="0">
                <a:latin typeface="Arial" panose="020B0604020202020204" pitchFamily="34" charset="0"/>
                <a:cs typeface="Arial" panose="020B0604020202020204" pitchFamily="34" charset="0"/>
              </a:rPr>
              <a:t>If this drug combination is necessary, at least a 4-hour interval in administration is required.</a:t>
            </a:r>
          </a:p>
          <a:p>
            <a:r>
              <a:rPr lang="en-US" sz="3000" dirty="0" smtClean="0">
                <a:solidFill>
                  <a:srgbClr val="FF0000"/>
                </a:solidFill>
                <a:latin typeface="Arial" panose="020B0604020202020204" pitchFamily="34" charset="0"/>
                <a:cs typeface="Arial" panose="020B0604020202020204" pitchFamily="34" charset="0"/>
              </a:rPr>
              <a:t>Combining a </a:t>
            </a:r>
            <a:r>
              <a:rPr lang="en-US" sz="3000" dirty="0" err="1" smtClean="0">
                <a:solidFill>
                  <a:srgbClr val="FF0000"/>
                </a:solidFill>
                <a:latin typeface="Arial" panose="020B0604020202020204" pitchFamily="34" charset="0"/>
                <a:cs typeface="Arial" panose="020B0604020202020204" pitchFamily="34" charset="0"/>
              </a:rPr>
              <a:t>fluoroquinolone</a:t>
            </a:r>
            <a:r>
              <a:rPr lang="en-US" sz="3000" dirty="0" smtClean="0">
                <a:solidFill>
                  <a:srgbClr val="FF0000"/>
                </a:solidFill>
                <a:latin typeface="Arial" panose="020B0604020202020204" pitchFamily="34" charset="0"/>
                <a:cs typeface="Arial" panose="020B0604020202020204" pitchFamily="34" charset="0"/>
              </a:rPr>
              <a:t> with corticosteroids can lead to an increased risk of tendonitis and tendon rupture. </a:t>
            </a:r>
          </a:p>
          <a:p>
            <a:r>
              <a:rPr lang="en-US" sz="3000" dirty="0" smtClean="0">
                <a:latin typeface="Arial" panose="020B0604020202020204" pitchFamily="34" charset="0"/>
                <a:cs typeface="Arial" panose="020B0604020202020204" pitchFamily="34" charset="0"/>
              </a:rPr>
              <a:t>Instruct the patient to report any tendon pain or weakness</a:t>
            </a:r>
          </a:p>
        </p:txBody>
      </p:sp>
    </p:spTree>
    <p:extLst>
      <p:ext uri="{BB962C8B-B14F-4D97-AF65-F5344CB8AC3E}">
        <p14:creationId xmlns:p14="http://schemas.microsoft.com/office/powerpoint/2010/main" val="86856746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Drug–drug interactions-Cont’d</a:t>
            </a:r>
            <a:endParaRPr lang="en-US" smtClean="0"/>
          </a:p>
        </p:txBody>
      </p:sp>
      <p:sp>
        <p:nvSpPr>
          <p:cNvPr id="92163" name="Content Placeholder 2"/>
          <p:cNvSpPr>
            <a:spLocks noGrp="1"/>
          </p:cNvSpPr>
          <p:nvPr>
            <p:ph idx="1"/>
          </p:nvPr>
        </p:nvSpPr>
        <p:spPr/>
        <p:txBody>
          <a:bodyPr/>
          <a:lstStyle/>
          <a:p>
            <a:r>
              <a:rPr lang="en-US" sz="3000" b="1" dirty="0" smtClean="0">
                <a:latin typeface="Arial" panose="020B0604020202020204" pitchFamily="34" charset="0"/>
                <a:cs typeface="Arial" panose="020B0604020202020204" pitchFamily="34" charset="0"/>
              </a:rPr>
              <a:t>If </a:t>
            </a:r>
            <a:r>
              <a:rPr lang="en-US" sz="3000" b="1" dirty="0" err="1" smtClean="0">
                <a:latin typeface="Arial" panose="020B0604020202020204" pitchFamily="34" charset="0"/>
                <a:cs typeface="Arial" panose="020B0604020202020204" pitchFamily="34" charset="0"/>
              </a:rPr>
              <a:t>fluoroquinolones</a:t>
            </a:r>
            <a:r>
              <a:rPr lang="en-US" sz="3000" b="1" dirty="0" smtClean="0">
                <a:latin typeface="Arial" panose="020B0604020202020204" pitchFamily="34" charset="0"/>
                <a:cs typeface="Arial" panose="020B0604020202020204" pitchFamily="34" charset="0"/>
              </a:rPr>
              <a:t> are taken with drugs that cause </a:t>
            </a:r>
            <a:r>
              <a:rPr lang="en-US" sz="3000" b="1" dirty="0" err="1" smtClean="0">
                <a:latin typeface="Arial" panose="020B0604020202020204" pitchFamily="34" charset="0"/>
                <a:cs typeface="Arial" panose="020B0604020202020204" pitchFamily="34" charset="0"/>
              </a:rPr>
              <a:t>torsades</a:t>
            </a:r>
            <a:r>
              <a:rPr lang="en-US" sz="3000" b="1" dirty="0" smtClean="0">
                <a:latin typeface="Arial" panose="020B0604020202020204" pitchFamily="34" charset="0"/>
                <a:cs typeface="Arial" panose="020B0604020202020204" pitchFamily="34" charset="0"/>
              </a:rPr>
              <a:t> de pointes ( such as quinidine, erythromycin, </a:t>
            </a:r>
            <a:r>
              <a:rPr lang="en-US" sz="3000" b="1" dirty="0" err="1" smtClean="0">
                <a:latin typeface="Arial" panose="020B0604020202020204" pitchFamily="34" charset="0"/>
                <a:cs typeface="Arial" panose="020B0604020202020204" pitchFamily="34" charset="0"/>
              </a:rPr>
              <a:t>pentamidine</a:t>
            </a:r>
            <a:r>
              <a:rPr lang="en-US" sz="3000" b="1" dirty="0" smtClean="0">
                <a:latin typeface="Arial" panose="020B0604020202020204" pitchFamily="34" charset="0"/>
                <a:cs typeface="Arial" panose="020B0604020202020204" pitchFamily="34" charset="0"/>
              </a:rPr>
              <a:t>, </a:t>
            </a:r>
            <a:r>
              <a:rPr lang="en-US" sz="3000" b="1" dirty="0" err="1" smtClean="0">
                <a:latin typeface="Arial" panose="020B0604020202020204" pitchFamily="34" charset="0"/>
                <a:cs typeface="Arial" panose="020B0604020202020204" pitchFamily="34" charset="0"/>
              </a:rPr>
              <a:t>tricyclics</a:t>
            </a:r>
            <a:r>
              <a:rPr lang="en-US" sz="3000" b="1" dirty="0" smtClean="0">
                <a:latin typeface="Arial" panose="020B0604020202020204" pitchFamily="34" charset="0"/>
                <a:cs typeface="Arial" panose="020B0604020202020204" pitchFamily="34" charset="0"/>
              </a:rPr>
              <a:t> or </a:t>
            </a:r>
            <a:r>
              <a:rPr lang="en-US" sz="3000" b="1" dirty="0" err="1" smtClean="0">
                <a:latin typeface="Arial" panose="020B0604020202020204" pitchFamily="34" charset="0"/>
                <a:cs typeface="Arial" panose="020B0604020202020204" pitchFamily="34" charset="0"/>
              </a:rPr>
              <a:t>phenothiazines</a:t>
            </a:r>
            <a:r>
              <a:rPr lang="en-US" sz="3000" b="1" dirty="0" smtClean="0">
                <a:latin typeface="Arial" panose="020B0604020202020204" pitchFamily="34" charset="0"/>
                <a:cs typeface="Arial" panose="020B0604020202020204" pitchFamily="34" charset="0"/>
              </a:rPr>
              <a:t>),severe-to-fatal cardiac reactions are possible.</a:t>
            </a:r>
          </a:p>
          <a:p>
            <a:r>
              <a:rPr lang="en-US" sz="3000" dirty="0" smtClean="0">
                <a:latin typeface="Arial" panose="020B0604020202020204" pitchFamily="34" charset="0"/>
                <a:cs typeface="Arial" panose="020B0604020202020204" pitchFamily="34" charset="0"/>
              </a:rPr>
              <a:t>This combination should be avoided. If needed, patients should be hospitalized with continual cardiac monitoring.</a:t>
            </a:r>
          </a:p>
          <a:p>
            <a:pPr>
              <a:buFont typeface="Arial" panose="020B0604020202020204" pitchFamily="34" charset="0"/>
              <a:buNone/>
            </a:pPr>
            <a:endParaRPr lang="en-US" dirty="0" smtClean="0"/>
          </a:p>
        </p:txBody>
      </p:sp>
    </p:spTree>
    <p:extLst>
      <p:ext uri="{BB962C8B-B14F-4D97-AF65-F5344CB8AC3E}">
        <p14:creationId xmlns:p14="http://schemas.microsoft.com/office/powerpoint/2010/main" val="88160996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457200" y="838200"/>
            <a:ext cx="8229600" cy="457200"/>
          </a:xfrm>
        </p:spPr>
        <p:txBody>
          <a:bodyPr>
            <a:normAutofit fontScale="90000"/>
          </a:bodyPr>
          <a:lstStyle/>
          <a:p>
            <a:r>
              <a:rPr lang="en-US" b="1" smtClean="0">
                <a:latin typeface="Arial" panose="020B0604020202020204" pitchFamily="34" charset="0"/>
                <a:cs typeface="Arial" panose="020B0604020202020204" pitchFamily="34" charset="0"/>
              </a:rPr>
              <a:t>4. CARBAPENEMS</a:t>
            </a:r>
            <a:endParaRPr lang="en-US" smtClean="0">
              <a:latin typeface="Arial" panose="020B0604020202020204" pitchFamily="34" charset="0"/>
              <a:cs typeface="Arial" panose="020B0604020202020204" pitchFamily="34" charset="0"/>
            </a:endParaRPr>
          </a:p>
        </p:txBody>
      </p:sp>
      <p:sp>
        <p:nvSpPr>
          <p:cNvPr id="93187" name="Content Placeholder 2"/>
          <p:cNvSpPr>
            <a:spLocks noGrp="1"/>
          </p:cNvSpPr>
          <p:nvPr>
            <p:ph idx="1"/>
          </p:nvPr>
        </p:nvSpPr>
        <p:spPr>
          <a:xfrm>
            <a:off x="381000" y="1447800"/>
            <a:ext cx="8534400" cy="5211763"/>
          </a:xfrm>
        </p:spPr>
        <p:txBody>
          <a:bodyPr>
            <a:normAutofit lnSpcReduction="10000"/>
          </a:bodyPr>
          <a:lstStyle/>
          <a:p>
            <a:r>
              <a:rPr lang="en-US" sz="3000" dirty="0" smtClean="0">
                <a:latin typeface="Arial" panose="020B0604020202020204" pitchFamily="34" charset="0"/>
                <a:cs typeface="Arial" panose="020B0604020202020204" pitchFamily="34" charset="0"/>
              </a:rPr>
              <a:t>Are </a:t>
            </a:r>
            <a:r>
              <a:rPr lang="en-US" sz="3000" b="1" dirty="0" smtClean="0">
                <a:latin typeface="Arial" panose="020B0604020202020204" pitchFamily="34" charset="0"/>
                <a:cs typeface="Arial" panose="020B0604020202020204" pitchFamily="34" charset="0"/>
              </a:rPr>
              <a:t>new class </a:t>
            </a:r>
            <a:r>
              <a:rPr lang="en-US" sz="3000" dirty="0" smtClean="0">
                <a:latin typeface="Arial" panose="020B0604020202020204" pitchFamily="34" charset="0"/>
                <a:cs typeface="Arial" panose="020B0604020202020204" pitchFamily="34" charset="0"/>
              </a:rPr>
              <a:t>of broad-spectrum antibiotics</a:t>
            </a:r>
          </a:p>
          <a:p>
            <a:r>
              <a:rPr lang="en-US" sz="3000" dirty="0" smtClean="0">
                <a:latin typeface="Arial" panose="020B0604020202020204" pitchFamily="34" charset="0"/>
                <a:cs typeface="Arial" panose="020B0604020202020204" pitchFamily="34" charset="0"/>
              </a:rPr>
              <a:t>Effective against </a:t>
            </a:r>
            <a:r>
              <a:rPr lang="en-US" sz="3000" b="1" dirty="0" smtClean="0">
                <a:latin typeface="Arial" panose="020B0604020202020204" pitchFamily="34" charset="0"/>
                <a:cs typeface="Arial" panose="020B0604020202020204" pitchFamily="34" charset="0"/>
              </a:rPr>
              <a:t>gram-positive</a:t>
            </a:r>
            <a:r>
              <a:rPr lang="en-US" sz="3000" dirty="0" smtClean="0">
                <a:latin typeface="Arial" panose="020B0604020202020204" pitchFamily="34" charset="0"/>
                <a:cs typeface="Arial" panose="020B0604020202020204" pitchFamily="34" charset="0"/>
              </a:rPr>
              <a:t> and gram-</a:t>
            </a:r>
            <a:r>
              <a:rPr lang="en-US" sz="3000" b="1" dirty="0" smtClean="0">
                <a:latin typeface="Arial" panose="020B0604020202020204" pitchFamily="34" charset="0"/>
                <a:cs typeface="Arial" panose="020B0604020202020204" pitchFamily="34" charset="0"/>
              </a:rPr>
              <a:t>negative</a:t>
            </a:r>
            <a:r>
              <a:rPr lang="en-US" sz="3000" dirty="0" smtClean="0">
                <a:latin typeface="Arial" panose="020B0604020202020204" pitchFamily="34" charset="0"/>
                <a:cs typeface="Arial" panose="020B0604020202020204" pitchFamily="34" charset="0"/>
              </a:rPr>
              <a:t> bacteria</a:t>
            </a:r>
          </a:p>
          <a:p>
            <a:r>
              <a:rPr lang="en-US" sz="3000" dirty="0" err="1" smtClean="0">
                <a:latin typeface="Arial" panose="020B0604020202020204" pitchFamily="34" charset="0"/>
                <a:cs typeface="Arial" panose="020B0604020202020204" pitchFamily="34" charset="0"/>
              </a:rPr>
              <a:t>Meropenem</a:t>
            </a:r>
            <a:r>
              <a:rPr lang="en-US" sz="3000" dirty="0" smtClean="0">
                <a:latin typeface="Arial" panose="020B0604020202020204" pitchFamily="34" charset="0"/>
                <a:cs typeface="Arial" panose="020B0604020202020204" pitchFamily="34" charset="0"/>
              </a:rPr>
              <a:t> was the </a:t>
            </a:r>
            <a:r>
              <a:rPr lang="en-US" sz="3000" b="1" dirty="0" smtClean="0">
                <a:latin typeface="Arial" panose="020B0604020202020204" pitchFamily="34" charset="0"/>
                <a:cs typeface="Arial" panose="020B0604020202020204" pitchFamily="34" charset="0"/>
              </a:rPr>
              <a:t>first drug </a:t>
            </a:r>
            <a:r>
              <a:rPr lang="en-US" sz="3000" dirty="0" smtClean="0">
                <a:latin typeface="Arial" panose="020B0604020202020204" pitchFamily="34" charset="0"/>
                <a:cs typeface="Arial" panose="020B0604020202020204" pitchFamily="34" charset="0"/>
              </a:rPr>
              <a:t>of the class but has limited use because of the severe risk for potentially fatal GI toxicities</a:t>
            </a:r>
          </a:p>
          <a:p>
            <a:r>
              <a:rPr lang="en-US" sz="3000" dirty="0" smtClean="0">
                <a:latin typeface="Arial" panose="020B0604020202020204" pitchFamily="34" charset="0"/>
                <a:cs typeface="Arial" panose="020B0604020202020204" pitchFamily="34" charset="0"/>
              </a:rPr>
              <a:t>Newer </a:t>
            </a:r>
            <a:r>
              <a:rPr lang="en-US" sz="3000" dirty="0" err="1" smtClean="0">
                <a:latin typeface="Arial" panose="020B0604020202020204" pitchFamily="34" charset="0"/>
                <a:cs typeface="Arial" panose="020B0604020202020204" pitchFamily="34" charset="0"/>
              </a:rPr>
              <a:t>carbapenems</a:t>
            </a:r>
            <a:r>
              <a:rPr lang="en-US" sz="3000" dirty="0" smtClean="0">
                <a:latin typeface="Arial" panose="020B0604020202020204" pitchFamily="34" charset="0"/>
                <a:cs typeface="Arial" panose="020B0604020202020204" pitchFamily="34" charset="0"/>
              </a:rPr>
              <a:t> are not as toxic.</a:t>
            </a:r>
          </a:p>
          <a:p>
            <a:r>
              <a:rPr lang="en-US" sz="3000" dirty="0" smtClean="0">
                <a:latin typeface="Arial" panose="020B0604020202020204" pitchFamily="34" charset="0"/>
                <a:cs typeface="Arial" panose="020B0604020202020204" pitchFamily="34" charset="0"/>
              </a:rPr>
              <a:t>This class includes </a:t>
            </a:r>
            <a:r>
              <a:rPr lang="en-US" sz="3000" dirty="0" err="1" smtClean="0">
                <a:latin typeface="Arial" panose="020B0604020202020204" pitchFamily="34" charset="0"/>
                <a:cs typeface="Arial" panose="020B0604020202020204" pitchFamily="34" charset="0"/>
              </a:rPr>
              <a:t>doripenem</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Doribax</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ertapenem</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Invanz</a:t>
            </a:r>
            <a:r>
              <a:rPr lang="en-US" sz="3000" dirty="0" smtClean="0">
                <a:latin typeface="Arial" panose="020B0604020202020204" pitchFamily="34" charset="0"/>
                <a:cs typeface="Arial" panose="020B0604020202020204" pitchFamily="34" charset="0"/>
              </a:rPr>
              <a:t>), </a:t>
            </a:r>
            <a:r>
              <a:rPr lang="en-US" sz="3000" dirty="0" err="1" smtClean="0">
                <a:solidFill>
                  <a:srgbClr val="FF0000"/>
                </a:solidFill>
                <a:latin typeface="Arial" panose="020B0604020202020204" pitchFamily="34" charset="0"/>
                <a:cs typeface="Arial" panose="020B0604020202020204" pitchFamily="34" charset="0"/>
              </a:rPr>
              <a:t>imipenem</a:t>
            </a:r>
            <a:r>
              <a:rPr lang="en-US" sz="3000" dirty="0" smtClean="0">
                <a:latin typeface="Arial" panose="020B0604020202020204" pitchFamily="34" charset="0"/>
                <a:cs typeface="Arial" panose="020B0604020202020204" pitchFamily="34" charset="0"/>
              </a:rPr>
              <a:t>–</a:t>
            </a:r>
            <a:r>
              <a:rPr lang="en-US" sz="3000" dirty="0" err="1" smtClean="0">
                <a:latin typeface="Arial" panose="020B0604020202020204" pitchFamily="34" charset="0"/>
                <a:cs typeface="Arial" panose="020B0604020202020204" pitchFamily="34" charset="0"/>
              </a:rPr>
              <a:t>cilastatin</a:t>
            </a:r>
            <a:r>
              <a:rPr lang="en-US" sz="3000" dirty="0" smtClean="0">
                <a:latin typeface="Arial" panose="020B0604020202020204" pitchFamily="34" charset="0"/>
                <a:cs typeface="Arial" panose="020B0604020202020204" pitchFamily="34" charset="0"/>
              </a:rPr>
              <a:t>(</a:t>
            </a:r>
            <a:r>
              <a:rPr lang="en-US" sz="3000" dirty="0" err="1" smtClean="0">
                <a:latin typeface="Arial" panose="020B0604020202020204" pitchFamily="34" charset="0"/>
                <a:cs typeface="Arial" panose="020B0604020202020204" pitchFamily="34" charset="0"/>
              </a:rPr>
              <a:t>Primaxin</a:t>
            </a:r>
            <a:r>
              <a:rPr lang="en-US" sz="3000" dirty="0" smtClean="0">
                <a:latin typeface="Arial" panose="020B0604020202020204" pitchFamily="34" charset="0"/>
                <a:cs typeface="Arial" panose="020B0604020202020204" pitchFamily="34" charset="0"/>
              </a:rPr>
              <a:t>), and </a:t>
            </a:r>
            <a:r>
              <a:rPr lang="en-US" sz="3000" dirty="0" err="1" smtClean="0">
                <a:solidFill>
                  <a:srgbClr val="FF0000"/>
                </a:solidFill>
                <a:latin typeface="Arial" panose="020B0604020202020204" pitchFamily="34" charset="0"/>
                <a:cs typeface="Arial" panose="020B0604020202020204" pitchFamily="34" charset="0"/>
              </a:rPr>
              <a:t>meropenem</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Merrem</a:t>
            </a:r>
            <a:r>
              <a:rPr lang="en-US" sz="3000" dirty="0" smtClean="0">
                <a:latin typeface="Arial" panose="020B0604020202020204" pitchFamily="34" charset="0"/>
                <a:cs typeface="Arial" panose="020B0604020202020204" pitchFamily="34" charset="0"/>
              </a:rPr>
              <a:t> IV).</a:t>
            </a:r>
          </a:p>
          <a:p>
            <a:endParaRPr lang="en-US" dirty="0" smtClean="0"/>
          </a:p>
        </p:txBody>
      </p:sp>
    </p:spTree>
    <p:extLst>
      <p:ext uri="{BB962C8B-B14F-4D97-AF65-F5344CB8AC3E}">
        <p14:creationId xmlns:p14="http://schemas.microsoft.com/office/powerpoint/2010/main" val="2478738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CLASSIFICATION OF ANTIBIOTICS-Cont’d</a:t>
            </a:r>
            <a:endParaRPr lang="en-US" smtClean="0"/>
          </a:p>
        </p:txBody>
      </p:sp>
      <p:sp>
        <p:nvSpPr>
          <p:cNvPr id="34819" name="Content Placeholder 2"/>
          <p:cNvSpPr>
            <a:spLocks noGrp="1"/>
          </p:cNvSpPr>
          <p:nvPr>
            <p:ph idx="1"/>
          </p:nvPr>
        </p:nvSpPr>
        <p:spPr>
          <a:xfrm>
            <a:off x="457200" y="2590800"/>
            <a:ext cx="8229600" cy="4068763"/>
          </a:xfrm>
        </p:spPr>
        <p:txBody>
          <a:bodyPr/>
          <a:lstStyle/>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Ketolides (E.g.: </a:t>
            </a:r>
            <a:r>
              <a:rPr lang="en-US" sz="3200" smtClean="0"/>
              <a:t>telithromycin)</a:t>
            </a:r>
            <a:endParaRPr lang="en-US" sz="300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Lincosamides</a:t>
            </a:r>
          </a:p>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Lipoglycopeptides (E.g.: </a:t>
            </a:r>
            <a:r>
              <a:rPr lang="en-US" sz="3200" smtClean="0"/>
              <a:t>televancin)</a:t>
            </a:r>
            <a:endParaRPr lang="en-US" sz="300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Macrolides</a:t>
            </a:r>
          </a:p>
          <a:p>
            <a:pPr lvl="1">
              <a:buFont typeface="Wingdings" panose="05000000000000000000" pitchFamily="2" charset="2"/>
              <a:buChar char="§"/>
            </a:pPr>
            <a:r>
              <a:rPr lang="en-US" sz="3000" smtClean="0">
                <a:latin typeface="Arial" panose="020B0604020202020204" pitchFamily="34" charset="0"/>
                <a:cs typeface="Arial" panose="020B0604020202020204" pitchFamily="34" charset="0"/>
              </a:rPr>
              <a:t>Monobactams (E.g.: </a:t>
            </a:r>
            <a:r>
              <a:rPr lang="en-US" sz="3200" smtClean="0"/>
              <a:t>aztreonam)</a:t>
            </a:r>
            <a:endParaRPr lang="en-US" sz="3000" smtClean="0">
              <a:latin typeface="Arial" panose="020B0604020202020204" pitchFamily="34" charset="0"/>
              <a:cs typeface="Arial" panose="020B0604020202020204" pitchFamily="34" charset="0"/>
            </a:endParaRPr>
          </a:p>
          <a:p>
            <a:endParaRPr lang="en-US" smtClean="0"/>
          </a:p>
        </p:txBody>
      </p:sp>
    </p:spTree>
    <p:extLst>
      <p:ext uri="{BB962C8B-B14F-4D97-AF65-F5344CB8AC3E}">
        <p14:creationId xmlns:p14="http://schemas.microsoft.com/office/powerpoint/2010/main" val="144365243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457200" y="990600"/>
            <a:ext cx="8229600" cy="762000"/>
          </a:xfrm>
        </p:spPr>
        <p:txBody>
          <a:bodyPr>
            <a:normAutofit fontScale="90000"/>
          </a:bodyPr>
          <a:lstStyle/>
          <a:p>
            <a:r>
              <a:rPr lang="en-US" b="1" smtClean="0">
                <a:latin typeface="Arial" panose="020B0604020202020204" pitchFamily="34" charset="0"/>
                <a:cs typeface="Arial" panose="020B0604020202020204" pitchFamily="34" charset="0"/>
              </a:rPr>
              <a:t>Therapeutic actions and indications</a:t>
            </a:r>
            <a:endParaRPr lang="en-US" smtClean="0">
              <a:latin typeface="Arial" panose="020B0604020202020204" pitchFamily="34" charset="0"/>
              <a:cs typeface="Arial" panose="020B0604020202020204" pitchFamily="34" charset="0"/>
            </a:endParaRPr>
          </a:p>
        </p:txBody>
      </p:sp>
      <p:sp>
        <p:nvSpPr>
          <p:cNvPr id="94211" name="Content Placeholder 2"/>
          <p:cNvSpPr>
            <a:spLocks noGrp="1"/>
          </p:cNvSpPr>
          <p:nvPr>
            <p:ph idx="1"/>
          </p:nvPr>
        </p:nvSpPr>
        <p:spPr>
          <a:xfrm>
            <a:off x="457200" y="1905000"/>
            <a:ext cx="8382000" cy="4754563"/>
          </a:xfrm>
        </p:spPr>
        <p:txBody>
          <a:bodyPr/>
          <a:lstStyle/>
          <a:p>
            <a:r>
              <a:rPr lang="en-US" sz="2900" smtClean="0">
                <a:latin typeface="Arial" panose="020B0604020202020204" pitchFamily="34" charset="0"/>
                <a:cs typeface="Arial" panose="020B0604020202020204" pitchFamily="34" charset="0"/>
              </a:rPr>
              <a:t>Carbapenems are bactericidal and inhibit cell membrane synthesis in susceptible bacteria, leading to cell death</a:t>
            </a:r>
          </a:p>
          <a:p>
            <a:r>
              <a:rPr lang="en-US" sz="2900" smtClean="0">
                <a:latin typeface="Arial" panose="020B0604020202020204" pitchFamily="34" charset="0"/>
                <a:cs typeface="Arial" panose="020B0604020202020204" pitchFamily="34" charset="0"/>
              </a:rPr>
              <a:t>These drugs are used to treat serious infections caused by susceptible strains such as S. pneumoniae, Haemophilus influenzae, Moraxella catarrhalis, S. aureus, Streptococcus pyogenes, E. coli, Peptostreptococcus, Klebsiella pneumoniae, Clostridium clostridiiforme and P. aeruginosa among others</a:t>
            </a:r>
          </a:p>
        </p:txBody>
      </p:sp>
    </p:spTree>
    <p:extLst>
      <p:ext uri="{BB962C8B-B14F-4D97-AF65-F5344CB8AC3E}">
        <p14:creationId xmlns:p14="http://schemas.microsoft.com/office/powerpoint/2010/main" val="244263902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457200" y="1219200"/>
            <a:ext cx="8229600" cy="228600"/>
          </a:xfrm>
        </p:spPr>
        <p:txBody>
          <a:bodyPr>
            <a:normAutofit fontScale="90000"/>
          </a:bodyPr>
          <a:lstStyle/>
          <a:p>
            <a:r>
              <a:rPr lang="en-US" b="1" smtClean="0">
                <a:latin typeface="Arial" panose="020B0604020202020204" pitchFamily="34" charset="0"/>
                <a:cs typeface="Arial" panose="020B0604020202020204" pitchFamily="34" charset="0"/>
              </a:rPr>
              <a:t>Pharmacokinetics</a:t>
            </a:r>
            <a:br>
              <a:rPr lang="en-US" b="1" smtClean="0">
                <a:latin typeface="Arial" panose="020B0604020202020204" pitchFamily="34" charset="0"/>
                <a:cs typeface="Arial" panose="020B0604020202020204" pitchFamily="34" charset="0"/>
              </a:rPr>
            </a:br>
            <a:endParaRPr lang="en-US" smtClean="0">
              <a:latin typeface="Arial" panose="020B0604020202020204" pitchFamily="34" charset="0"/>
              <a:cs typeface="Arial" panose="020B0604020202020204" pitchFamily="34" charset="0"/>
            </a:endParaRPr>
          </a:p>
        </p:txBody>
      </p:sp>
      <p:sp>
        <p:nvSpPr>
          <p:cNvPr id="95235" name="Content Placeholder 2"/>
          <p:cNvSpPr>
            <a:spLocks noGrp="1"/>
          </p:cNvSpPr>
          <p:nvPr>
            <p:ph idx="1"/>
          </p:nvPr>
        </p:nvSpPr>
        <p:spPr>
          <a:xfrm>
            <a:off x="457200" y="1600200"/>
            <a:ext cx="8229600" cy="5059363"/>
          </a:xfrm>
        </p:spPr>
        <p:txBody>
          <a:bodyPr>
            <a:normAutofit lnSpcReduction="10000"/>
          </a:bodyPr>
          <a:lstStyle/>
          <a:p>
            <a:r>
              <a:rPr lang="en-US" sz="3000" dirty="0" err="1" smtClean="0">
                <a:latin typeface="Arial" panose="020B0604020202020204" pitchFamily="34" charset="0"/>
                <a:cs typeface="Arial" panose="020B0604020202020204" pitchFamily="34" charset="0"/>
              </a:rPr>
              <a:t>Carbapenems</a:t>
            </a:r>
            <a:r>
              <a:rPr lang="en-US" sz="3000" dirty="0" smtClean="0">
                <a:latin typeface="Arial" panose="020B0604020202020204" pitchFamily="34" charset="0"/>
                <a:cs typeface="Arial" panose="020B0604020202020204" pitchFamily="34" charset="0"/>
              </a:rPr>
              <a:t> are rapidly absorbed if given IM</a:t>
            </a:r>
          </a:p>
          <a:p>
            <a:r>
              <a:rPr lang="en-US" sz="3000" dirty="0" smtClean="0">
                <a:latin typeface="Arial" panose="020B0604020202020204" pitchFamily="34" charset="0"/>
                <a:cs typeface="Arial" panose="020B0604020202020204" pitchFamily="34" charset="0"/>
              </a:rPr>
              <a:t>They reach peak levels at the end of the infusion if given IV.</a:t>
            </a:r>
          </a:p>
          <a:p>
            <a:r>
              <a:rPr lang="en-US" sz="3000" dirty="0" smtClean="0">
                <a:latin typeface="Arial" panose="020B0604020202020204" pitchFamily="34" charset="0"/>
                <a:cs typeface="Arial" panose="020B0604020202020204" pitchFamily="34" charset="0"/>
              </a:rPr>
              <a:t>Are widely distributed throughout the body </a:t>
            </a:r>
          </a:p>
          <a:p>
            <a:r>
              <a:rPr lang="en-US" sz="3000" dirty="0" smtClean="0">
                <a:latin typeface="Arial" panose="020B0604020202020204" pitchFamily="34" charset="0"/>
                <a:cs typeface="Arial" panose="020B0604020202020204" pitchFamily="34" charset="0"/>
              </a:rPr>
              <a:t>It is not known whether they cross the placenta or enter breast milk</a:t>
            </a:r>
          </a:p>
          <a:p>
            <a:r>
              <a:rPr lang="en-US" sz="3000" dirty="0" smtClean="0">
                <a:latin typeface="Arial" panose="020B0604020202020204" pitchFamily="34" charset="0"/>
                <a:cs typeface="Arial" panose="020B0604020202020204" pitchFamily="34" charset="0"/>
              </a:rPr>
              <a:t>Are excreted unchanged in the urine</a:t>
            </a:r>
          </a:p>
          <a:p>
            <a:r>
              <a:rPr lang="en-US" sz="3000" dirty="0" smtClean="0">
                <a:latin typeface="Arial" panose="020B0604020202020204" pitchFamily="34" charset="0"/>
                <a:cs typeface="Arial" panose="020B0604020202020204" pitchFamily="34" charset="0"/>
              </a:rPr>
              <a:t>Duration of the drug ranges from 5 days to 14 days, sometimes more.</a:t>
            </a:r>
          </a:p>
        </p:txBody>
      </p:sp>
    </p:spTree>
    <p:extLst>
      <p:ext uri="{BB962C8B-B14F-4D97-AF65-F5344CB8AC3E}">
        <p14:creationId xmlns:p14="http://schemas.microsoft.com/office/powerpoint/2010/main" val="348557229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457200" y="1219200"/>
            <a:ext cx="8229600" cy="838200"/>
          </a:xfrm>
        </p:spPr>
        <p:txBody>
          <a:bodyPr>
            <a:normAutofit fontScale="90000"/>
          </a:bodyPr>
          <a:lstStyle/>
          <a:p>
            <a:r>
              <a:rPr lang="en-US" b="1" smtClean="0">
                <a:latin typeface="Arial" panose="020B0604020202020204" pitchFamily="34" charset="0"/>
                <a:cs typeface="Arial" panose="020B0604020202020204" pitchFamily="34" charset="0"/>
              </a:rPr>
              <a:t>Contraindications and cautions</a:t>
            </a:r>
            <a:r>
              <a:rPr lang="en-US" b="1" smtClean="0"/>
              <a:t/>
            </a:r>
            <a:br>
              <a:rPr lang="en-US" b="1" smtClean="0"/>
            </a:br>
            <a:endParaRPr lang="en-US" smtClean="0"/>
          </a:p>
        </p:txBody>
      </p:sp>
      <p:sp>
        <p:nvSpPr>
          <p:cNvPr id="96259" name="Content Placeholder 2"/>
          <p:cNvSpPr>
            <a:spLocks noGrp="1"/>
          </p:cNvSpPr>
          <p:nvPr>
            <p:ph idx="1"/>
          </p:nvPr>
        </p:nvSpPr>
        <p:spPr>
          <a:xfrm>
            <a:off x="457200" y="2209800"/>
            <a:ext cx="8229600" cy="4449763"/>
          </a:xfrm>
        </p:spPr>
        <p:txBody>
          <a:bodyPr>
            <a:normAutofit/>
          </a:bodyPr>
          <a:lstStyle/>
          <a:p>
            <a:r>
              <a:rPr lang="en-US" dirty="0" smtClean="0">
                <a:latin typeface="Arial" panose="020B0604020202020204" pitchFamily="34" charset="0"/>
                <a:cs typeface="Arial" panose="020B0604020202020204" pitchFamily="34" charset="0"/>
              </a:rPr>
              <a:t>Known allergy to any of the </a:t>
            </a:r>
            <a:r>
              <a:rPr lang="en-US" dirty="0" err="1" smtClean="0">
                <a:latin typeface="Arial" panose="020B0604020202020204" pitchFamily="34" charset="0"/>
                <a:cs typeface="Arial" panose="020B0604020202020204" pitchFamily="34" charset="0"/>
              </a:rPr>
              <a:t>carbanems</a:t>
            </a:r>
            <a:r>
              <a:rPr lang="en-US" dirty="0" smtClean="0">
                <a:latin typeface="Arial" panose="020B0604020202020204" pitchFamily="34" charset="0"/>
                <a:cs typeface="Arial" panose="020B0604020202020204" pitchFamily="34" charset="0"/>
              </a:rPr>
              <a:t> or beta-lactams</a:t>
            </a:r>
          </a:p>
          <a:p>
            <a:r>
              <a:rPr lang="en-US" dirty="0" smtClean="0">
                <a:latin typeface="Arial" panose="020B0604020202020204" pitchFamily="34" charset="0"/>
                <a:cs typeface="Arial" panose="020B0604020202020204" pitchFamily="34" charset="0"/>
              </a:rPr>
              <a:t>Seizure disorders (could be exacerbated)</a:t>
            </a:r>
          </a:p>
          <a:p>
            <a:r>
              <a:rPr lang="en-US" dirty="0" smtClean="0">
                <a:latin typeface="Arial" panose="020B0604020202020204" pitchFamily="34" charset="0"/>
                <a:cs typeface="Arial" panose="020B0604020202020204" pitchFamily="34" charset="0"/>
              </a:rPr>
              <a:t>Meningitis (Safety in patients with meningitis has not been established)</a:t>
            </a:r>
          </a:p>
          <a:p>
            <a:r>
              <a:rPr lang="en-US" dirty="0" smtClean="0">
                <a:latin typeface="Arial" panose="020B0604020202020204" pitchFamily="34" charset="0"/>
                <a:cs typeface="Arial" panose="020B0604020202020204" pitchFamily="34" charset="0"/>
              </a:rPr>
              <a:t>Lactation (It is not known whether these drugs enter breast milk)</a:t>
            </a:r>
          </a:p>
        </p:txBody>
      </p:sp>
    </p:spTree>
    <p:extLst>
      <p:ext uri="{BB962C8B-B14F-4D97-AF65-F5344CB8AC3E}">
        <p14:creationId xmlns:p14="http://schemas.microsoft.com/office/powerpoint/2010/main" val="24402741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457200" y="838200"/>
            <a:ext cx="8229600" cy="990600"/>
          </a:xfrm>
        </p:spPr>
        <p:txBody>
          <a:bodyPr>
            <a:normAutofit fontScale="90000"/>
          </a:bodyPr>
          <a:lstStyle/>
          <a:p>
            <a:r>
              <a:rPr lang="en-US" b="1" smtClean="0">
                <a:latin typeface="Arial" panose="020B0604020202020204" pitchFamily="34" charset="0"/>
                <a:cs typeface="Arial" panose="020B0604020202020204" pitchFamily="34" charset="0"/>
              </a:rPr>
              <a:t>Contraindications and cautions-Cont’d</a:t>
            </a:r>
            <a:endParaRPr lang="en-US" smtClean="0"/>
          </a:p>
        </p:txBody>
      </p:sp>
      <p:sp>
        <p:nvSpPr>
          <p:cNvPr id="97283" name="Content Placeholder 2"/>
          <p:cNvSpPr>
            <a:spLocks noGrp="1"/>
          </p:cNvSpPr>
          <p:nvPr>
            <p:ph idx="1"/>
          </p:nvPr>
        </p:nvSpPr>
        <p:spPr>
          <a:xfrm>
            <a:off x="457200" y="1981200"/>
            <a:ext cx="8305800" cy="4678363"/>
          </a:xfrm>
        </p:spPr>
        <p:txBody>
          <a:bodyPr>
            <a:normAutofit lnSpcReduction="10000"/>
          </a:bodyPr>
          <a:lstStyle/>
          <a:p>
            <a:r>
              <a:rPr lang="en-US" sz="3000" dirty="0" smtClean="0">
                <a:latin typeface="Arial" panose="020B0604020202020204" pitchFamily="34" charset="0"/>
                <a:cs typeface="Arial" panose="020B0604020202020204" pitchFamily="34" charset="0"/>
              </a:rPr>
              <a:t>Use caution during pregnancy provided that the benefits are carefully weighed against potential adverse effects on the fetus. </a:t>
            </a:r>
          </a:p>
          <a:p>
            <a:r>
              <a:rPr lang="en-US" sz="3000" dirty="0" smtClean="0">
                <a:latin typeface="Arial" panose="020B0604020202020204" pitchFamily="34" charset="0"/>
                <a:cs typeface="Arial" panose="020B0604020202020204" pitchFamily="34" charset="0"/>
              </a:rPr>
              <a:t>Test urine function regularly because these drugs depend on the kidney for excretion and are toxic to the kidney.</a:t>
            </a:r>
          </a:p>
          <a:p>
            <a:r>
              <a:rPr lang="en-US" sz="3000" dirty="0" err="1" smtClean="0">
                <a:solidFill>
                  <a:srgbClr val="FF0000"/>
                </a:solidFill>
                <a:latin typeface="Arial" panose="020B0604020202020204" pitchFamily="34" charset="0"/>
                <a:cs typeface="Arial" panose="020B0604020202020204" pitchFamily="34" charset="0"/>
              </a:rPr>
              <a:t>Meropenem</a:t>
            </a:r>
            <a:r>
              <a:rPr lang="en-US" sz="3000" dirty="0" smtClean="0">
                <a:solidFill>
                  <a:srgbClr val="FF0000"/>
                </a:solidFill>
                <a:latin typeface="Arial" panose="020B0604020202020204" pitchFamily="34" charset="0"/>
                <a:cs typeface="Arial" panose="020B0604020202020204" pitchFamily="34" charset="0"/>
              </a:rPr>
              <a:t> is associated with the development of </a:t>
            </a:r>
            <a:r>
              <a:rPr lang="en-US" sz="3000" b="1" dirty="0" smtClean="0">
                <a:solidFill>
                  <a:srgbClr val="FF0000"/>
                </a:solidFill>
                <a:latin typeface="Arial" panose="020B0604020202020204" pitchFamily="34" charset="0"/>
                <a:cs typeface="Arial" panose="020B0604020202020204" pitchFamily="34" charset="0"/>
              </a:rPr>
              <a:t>pseudomembranous colitis </a:t>
            </a:r>
            <a:r>
              <a:rPr lang="en-US" sz="3000" dirty="0" smtClean="0">
                <a:latin typeface="Arial" panose="020B0604020202020204" pitchFamily="34" charset="0"/>
                <a:cs typeface="Arial" panose="020B0604020202020204" pitchFamily="34" charset="0"/>
              </a:rPr>
              <a:t>and should be used with caution in patients with </a:t>
            </a:r>
            <a:r>
              <a:rPr lang="en-US" sz="3000" b="1" dirty="0" smtClean="0">
                <a:solidFill>
                  <a:srgbClr val="FF0000"/>
                </a:solidFill>
                <a:latin typeface="Arial" panose="020B0604020202020204" pitchFamily="34" charset="0"/>
                <a:cs typeface="Arial" panose="020B0604020202020204" pitchFamily="34" charset="0"/>
              </a:rPr>
              <a:t>inflammatory bowel </a:t>
            </a:r>
            <a:r>
              <a:rPr lang="en-US" sz="3000" dirty="0" smtClean="0">
                <a:latin typeface="Arial" panose="020B0604020202020204" pitchFamily="34" charset="0"/>
                <a:cs typeface="Arial" panose="020B0604020202020204" pitchFamily="34" charset="0"/>
              </a:rPr>
              <a:t>disorders</a:t>
            </a:r>
          </a:p>
          <a:p>
            <a:endParaRPr lang="en-US" dirty="0" smtClean="0"/>
          </a:p>
        </p:txBody>
      </p:sp>
    </p:spTree>
    <p:extLst>
      <p:ext uri="{BB962C8B-B14F-4D97-AF65-F5344CB8AC3E}">
        <p14:creationId xmlns:p14="http://schemas.microsoft.com/office/powerpoint/2010/main" val="254203779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457200" y="1219200"/>
            <a:ext cx="8229600" cy="304800"/>
          </a:xfrm>
        </p:spPr>
        <p:txBody>
          <a:bodyPr>
            <a:normAutofit fontScale="90000"/>
          </a:bodyPr>
          <a:lstStyle/>
          <a:p>
            <a:r>
              <a:rPr lang="en-US" b="1" smtClean="0">
                <a:latin typeface="Arial" panose="020B0604020202020204" pitchFamily="34" charset="0"/>
                <a:cs typeface="Arial" panose="020B0604020202020204" pitchFamily="34" charset="0"/>
              </a:rPr>
              <a:t>Adverse effects</a:t>
            </a:r>
            <a:r>
              <a:rPr lang="en-US" b="1" smtClean="0"/>
              <a:t/>
            </a:r>
            <a:br>
              <a:rPr lang="en-US" b="1" smtClean="0"/>
            </a:br>
            <a:endParaRPr lang="en-US" smtClean="0"/>
          </a:p>
        </p:txBody>
      </p:sp>
      <p:sp>
        <p:nvSpPr>
          <p:cNvPr id="98307" name="Content Placeholder 2"/>
          <p:cNvSpPr>
            <a:spLocks noGrp="1"/>
          </p:cNvSpPr>
          <p:nvPr>
            <p:ph idx="1"/>
          </p:nvPr>
        </p:nvSpPr>
        <p:spPr>
          <a:xfrm>
            <a:off x="457200" y="1676400"/>
            <a:ext cx="8229600" cy="4983163"/>
          </a:xfrm>
        </p:spPr>
        <p:txBody>
          <a:bodyPr>
            <a:normAutofit/>
          </a:bodyPr>
          <a:lstStyle/>
          <a:p>
            <a:r>
              <a:rPr lang="en-US" sz="3100" dirty="0" smtClean="0">
                <a:latin typeface="Arial" panose="020B0604020202020204" pitchFamily="34" charset="0"/>
                <a:cs typeface="Arial" panose="020B0604020202020204" pitchFamily="34" charset="0"/>
              </a:rPr>
              <a:t>Toxic effects on the GI tract can limit the use of </a:t>
            </a:r>
            <a:r>
              <a:rPr lang="en-US" sz="3100" dirty="0" err="1" smtClean="0">
                <a:latin typeface="Arial" panose="020B0604020202020204" pitchFamily="34" charset="0"/>
                <a:cs typeface="Arial" panose="020B0604020202020204" pitchFamily="34" charset="0"/>
              </a:rPr>
              <a:t>carbapenems</a:t>
            </a:r>
            <a:r>
              <a:rPr lang="en-US" sz="3100" dirty="0" smtClean="0">
                <a:latin typeface="Arial" panose="020B0604020202020204" pitchFamily="34" charset="0"/>
                <a:cs typeface="Arial" panose="020B0604020202020204" pitchFamily="34" charset="0"/>
              </a:rPr>
              <a:t> in some patients.</a:t>
            </a:r>
          </a:p>
          <a:p>
            <a:r>
              <a:rPr lang="en-US" sz="3100" dirty="0" smtClean="0">
                <a:latin typeface="Arial" panose="020B0604020202020204" pitchFamily="34" charset="0"/>
                <a:cs typeface="Arial" panose="020B0604020202020204" pitchFamily="34" charset="0"/>
              </a:rPr>
              <a:t>Pseudomembranous </a:t>
            </a:r>
            <a:r>
              <a:rPr lang="en-US" sz="3100" dirty="0" err="1" smtClean="0">
                <a:latin typeface="Arial" panose="020B0604020202020204" pitchFamily="34" charset="0"/>
                <a:cs typeface="Arial" panose="020B0604020202020204" pitchFamily="34" charset="0"/>
              </a:rPr>
              <a:t>colitis,Clostridium</a:t>
            </a:r>
            <a:r>
              <a:rPr lang="en-US" sz="3100" dirty="0" smtClean="0">
                <a:latin typeface="Arial" panose="020B0604020202020204" pitchFamily="34" charset="0"/>
                <a:cs typeface="Arial" panose="020B0604020202020204" pitchFamily="34" charset="0"/>
              </a:rPr>
              <a:t> </a:t>
            </a:r>
            <a:r>
              <a:rPr lang="en-US" sz="3100" dirty="0" err="1" smtClean="0">
                <a:latin typeface="Arial" panose="020B0604020202020204" pitchFamily="34" charset="0"/>
                <a:cs typeface="Arial" panose="020B0604020202020204" pitchFamily="34" charset="0"/>
              </a:rPr>
              <a:t>difficile</a:t>
            </a:r>
            <a:r>
              <a:rPr lang="en-US" sz="3100" dirty="0" smtClean="0">
                <a:latin typeface="Arial" panose="020B0604020202020204" pitchFamily="34" charset="0"/>
                <a:cs typeface="Arial" panose="020B0604020202020204" pitchFamily="34" charset="0"/>
              </a:rPr>
              <a:t> diarrhea, and nausea and vomiting can lead to serious dehydration and electrolyte imbalances, as well as to new serious infections.</a:t>
            </a:r>
          </a:p>
          <a:p>
            <a:r>
              <a:rPr lang="en-US" sz="3100" dirty="0" err="1" smtClean="0">
                <a:solidFill>
                  <a:srgbClr val="FF0000"/>
                </a:solidFill>
                <a:latin typeface="Arial" panose="020B0604020202020204" pitchFamily="34" charset="0"/>
                <a:cs typeface="Arial" panose="020B0604020202020204" pitchFamily="34" charset="0"/>
              </a:rPr>
              <a:t>Superinfections</a:t>
            </a:r>
            <a:r>
              <a:rPr lang="en-US" sz="3100" dirty="0" smtClean="0">
                <a:latin typeface="Arial" panose="020B0604020202020204" pitchFamily="34" charset="0"/>
                <a:cs typeface="Arial" panose="020B0604020202020204" pitchFamily="34" charset="0"/>
              </a:rPr>
              <a:t> can occur with any of the </a:t>
            </a:r>
            <a:r>
              <a:rPr lang="en-US" sz="3100" dirty="0" err="1" smtClean="0">
                <a:latin typeface="Arial" panose="020B0604020202020204" pitchFamily="34" charset="0"/>
                <a:cs typeface="Arial" panose="020B0604020202020204" pitchFamily="34" charset="0"/>
              </a:rPr>
              <a:t>carbapenems</a:t>
            </a:r>
            <a:r>
              <a:rPr lang="en-US" sz="31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6545989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r>
              <a:rPr lang="en-US" b="1" smtClean="0"/>
              <a:t>Adverse effects-Cont’d</a:t>
            </a:r>
            <a:endParaRPr lang="en-US" smtClean="0"/>
          </a:p>
        </p:txBody>
      </p:sp>
      <p:sp>
        <p:nvSpPr>
          <p:cNvPr id="99331" name="Content Placeholder 2"/>
          <p:cNvSpPr>
            <a:spLocks noGrp="1"/>
          </p:cNvSpPr>
          <p:nvPr>
            <p:ph idx="1"/>
          </p:nvPr>
        </p:nvSpPr>
        <p:spPr>
          <a:xfrm>
            <a:off x="457200" y="2286000"/>
            <a:ext cx="8229600" cy="4373563"/>
          </a:xfrm>
        </p:spPr>
        <p:txBody>
          <a:bodyPr/>
          <a:lstStyle/>
          <a:p>
            <a:r>
              <a:rPr lang="en-US" smtClean="0">
                <a:latin typeface="Arial" panose="020B0604020202020204" pitchFamily="34" charset="0"/>
                <a:cs typeface="Arial" panose="020B0604020202020204" pitchFamily="34" charset="0"/>
              </a:rPr>
              <a:t>CNS effects (headache, dizziness, and altered mental state). </a:t>
            </a:r>
          </a:p>
          <a:p>
            <a:r>
              <a:rPr lang="en-US" smtClean="0">
                <a:latin typeface="Arial" panose="020B0604020202020204" pitchFamily="34" charset="0"/>
                <a:cs typeface="Arial" panose="020B0604020202020204" pitchFamily="34" charset="0"/>
              </a:rPr>
              <a:t>Seizures have been reported when carbapenems are combined with other drugs. </a:t>
            </a:r>
          </a:p>
        </p:txBody>
      </p:sp>
    </p:spTree>
    <p:extLst>
      <p:ext uri="{BB962C8B-B14F-4D97-AF65-F5344CB8AC3E}">
        <p14:creationId xmlns:p14="http://schemas.microsoft.com/office/powerpoint/2010/main" val="158416360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457200" y="1219200"/>
            <a:ext cx="8229600" cy="914400"/>
          </a:xfrm>
        </p:spPr>
        <p:txBody>
          <a:bodyPr>
            <a:normAutofit fontScale="90000"/>
          </a:bodyPr>
          <a:lstStyle/>
          <a:p>
            <a:r>
              <a:rPr lang="en-US" b="1" smtClean="0">
                <a:latin typeface="Arial" panose="020B0604020202020204" pitchFamily="34" charset="0"/>
                <a:cs typeface="Arial" panose="020B0604020202020204" pitchFamily="34" charset="0"/>
              </a:rPr>
              <a:t>Drug–drug interactions</a:t>
            </a:r>
            <a:r>
              <a:rPr lang="en-US" b="1" smtClean="0"/>
              <a:t/>
            </a:r>
            <a:br>
              <a:rPr lang="en-US" b="1" smtClean="0"/>
            </a:br>
            <a:endParaRPr lang="en-US" smtClean="0"/>
          </a:p>
        </p:txBody>
      </p:sp>
      <p:sp>
        <p:nvSpPr>
          <p:cNvPr id="100355" name="Content Placeholder 2"/>
          <p:cNvSpPr>
            <a:spLocks noGrp="1"/>
          </p:cNvSpPr>
          <p:nvPr>
            <p:ph idx="1"/>
          </p:nvPr>
        </p:nvSpPr>
        <p:spPr>
          <a:xfrm>
            <a:off x="457200" y="2286000"/>
            <a:ext cx="8229600" cy="4373563"/>
          </a:xfrm>
        </p:spPr>
        <p:txBody>
          <a:bodyPr/>
          <a:lstStyle/>
          <a:p>
            <a:r>
              <a:rPr lang="en-US" sz="3000" dirty="0" err="1" smtClean="0">
                <a:solidFill>
                  <a:srgbClr val="FF0000"/>
                </a:solidFill>
                <a:latin typeface="Arial" panose="020B0604020202020204" pitchFamily="34" charset="0"/>
                <a:cs typeface="Arial" panose="020B0604020202020204" pitchFamily="34" charset="0"/>
              </a:rPr>
              <a:t>Valproic</a:t>
            </a:r>
            <a:r>
              <a:rPr lang="en-US" sz="3000" dirty="0" smtClean="0">
                <a:solidFill>
                  <a:srgbClr val="FF0000"/>
                </a:solidFill>
                <a:latin typeface="Arial" panose="020B0604020202020204" pitchFamily="34" charset="0"/>
                <a:cs typeface="Arial" panose="020B0604020202020204" pitchFamily="34" charset="0"/>
              </a:rPr>
              <a:t> acid: </a:t>
            </a:r>
            <a:r>
              <a:rPr lang="en-US" sz="3000" dirty="0" smtClean="0">
                <a:latin typeface="Arial" panose="020B0604020202020204" pitchFamily="34" charset="0"/>
                <a:cs typeface="Arial" panose="020B0604020202020204" pitchFamily="34" charset="0"/>
              </a:rPr>
              <a:t>Combination of these drugs can cause serum </a:t>
            </a:r>
            <a:r>
              <a:rPr lang="en-US" sz="3000" dirty="0" err="1" smtClean="0">
                <a:latin typeface="Arial" panose="020B0604020202020204" pitchFamily="34" charset="0"/>
                <a:cs typeface="Arial" panose="020B0604020202020204" pitchFamily="34" charset="0"/>
              </a:rPr>
              <a:t>valproic</a:t>
            </a:r>
            <a:r>
              <a:rPr lang="en-US" sz="3000" dirty="0" smtClean="0">
                <a:latin typeface="Arial" panose="020B0604020202020204" pitchFamily="34" charset="0"/>
                <a:cs typeface="Arial" panose="020B0604020202020204" pitchFamily="34" charset="0"/>
              </a:rPr>
              <a:t> acid levels to fall and increase the </a:t>
            </a:r>
            <a:r>
              <a:rPr lang="en-US" sz="3000" dirty="0" smtClean="0">
                <a:solidFill>
                  <a:srgbClr val="FF0000"/>
                </a:solidFill>
                <a:latin typeface="Arial" panose="020B0604020202020204" pitchFamily="34" charset="0"/>
                <a:cs typeface="Arial" panose="020B0604020202020204" pitchFamily="34" charset="0"/>
              </a:rPr>
              <a:t>risk of seizures.</a:t>
            </a:r>
          </a:p>
          <a:p>
            <a:r>
              <a:rPr lang="en-US" sz="3000" dirty="0" smtClean="0">
                <a:latin typeface="Arial" panose="020B0604020202020204" pitchFamily="34" charset="0"/>
                <a:cs typeface="Arial" panose="020B0604020202020204" pitchFamily="34" charset="0"/>
              </a:rPr>
              <a:t>Avoid concurrent use of </a:t>
            </a:r>
            <a:r>
              <a:rPr lang="en-US" sz="3000" dirty="0" err="1" smtClean="0">
                <a:solidFill>
                  <a:srgbClr val="FF0000"/>
                </a:solidFill>
                <a:latin typeface="Arial" panose="020B0604020202020204" pitchFamily="34" charset="0"/>
                <a:cs typeface="Arial" panose="020B0604020202020204" pitchFamily="34" charset="0"/>
              </a:rPr>
              <a:t>imipenem</a:t>
            </a:r>
            <a:r>
              <a:rPr lang="en-US" sz="3000" dirty="0" smtClean="0">
                <a:latin typeface="Arial" panose="020B0604020202020204" pitchFamily="34" charset="0"/>
                <a:cs typeface="Arial" panose="020B0604020202020204" pitchFamily="34" charset="0"/>
              </a:rPr>
              <a:t> with </a:t>
            </a:r>
            <a:r>
              <a:rPr lang="en-US" sz="3000" dirty="0" err="1" smtClean="0">
                <a:solidFill>
                  <a:srgbClr val="FF0000"/>
                </a:solidFill>
                <a:latin typeface="Arial" panose="020B0604020202020204" pitchFamily="34" charset="0"/>
                <a:cs typeface="Arial" panose="020B0604020202020204" pitchFamily="34" charset="0"/>
              </a:rPr>
              <a:t>ganciclovir</a:t>
            </a:r>
            <a:r>
              <a:rPr lang="en-US" sz="3000" dirty="0" smtClean="0">
                <a:latin typeface="Arial" panose="020B0604020202020204" pitchFamily="34" charset="0"/>
                <a:cs typeface="Arial" panose="020B0604020202020204" pitchFamily="34" charset="0"/>
              </a:rPr>
              <a:t> because this combination may also </a:t>
            </a:r>
            <a:r>
              <a:rPr lang="en-US" sz="3000" dirty="0" smtClean="0">
                <a:solidFill>
                  <a:srgbClr val="FF0000"/>
                </a:solidFill>
                <a:latin typeface="Arial" panose="020B0604020202020204" pitchFamily="34" charset="0"/>
                <a:cs typeface="Arial" panose="020B0604020202020204" pitchFamily="34" charset="0"/>
              </a:rPr>
              <a:t>cause seizures</a:t>
            </a:r>
            <a:r>
              <a:rPr lang="en-US" sz="3000" dirty="0" smtClean="0">
                <a:latin typeface="Arial" panose="020B0604020202020204" pitchFamily="34" charset="0"/>
                <a:cs typeface="Arial" panose="020B0604020202020204" pitchFamily="34" charset="0"/>
              </a:rPr>
              <a:t>. </a:t>
            </a:r>
          </a:p>
          <a:p>
            <a:r>
              <a:rPr lang="en-US" sz="3000" dirty="0" err="1" smtClean="0">
                <a:latin typeface="Arial" panose="020B0604020202020204" pitchFamily="34" charset="0"/>
                <a:cs typeface="Arial" panose="020B0604020202020204" pitchFamily="34" charset="0"/>
              </a:rPr>
              <a:t>Meropenem</a:t>
            </a:r>
            <a:r>
              <a:rPr lang="en-US" sz="3000" dirty="0" smtClean="0">
                <a:latin typeface="Arial" panose="020B0604020202020204" pitchFamily="34" charset="0"/>
                <a:cs typeface="Arial" panose="020B0604020202020204" pitchFamily="34" charset="0"/>
              </a:rPr>
              <a:t>: combination can lead to toxic levels of </a:t>
            </a:r>
            <a:r>
              <a:rPr lang="en-US" sz="3000" dirty="0" err="1" smtClean="0">
                <a:latin typeface="Arial" panose="020B0604020202020204" pitchFamily="34" charset="0"/>
                <a:cs typeface="Arial" panose="020B0604020202020204" pitchFamily="34" charset="0"/>
              </a:rPr>
              <a:t>meropenem</a:t>
            </a:r>
            <a:r>
              <a:rPr lang="en-US" sz="3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6383697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457200" y="381000"/>
            <a:ext cx="8229600" cy="1447800"/>
          </a:xfrm>
        </p:spPr>
        <p:txBody>
          <a:bodyPr>
            <a:normAutofit fontScale="90000"/>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Nursing considerations with</a:t>
            </a:r>
            <a:br>
              <a:rPr lang="en-US" b="1" dirty="0" smtClean="0">
                <a:latin typeface="Arial" panose="020B0604020202020204" pitchFamily="34" charset="0"/>
                <a:cs typeface="Arial" panose="020B0604020202020204" pitchFamily="34" charset="0"/>
              </a:rPr>
            </a:br>
            <a:r>
              <a:rPr lang="en-US" b="1" dirty="0" err="1" smtClean="0">
                <a:latin typeface="Arial" panose="020B0604020202020204" pitchFamily="34" charset="0"/>
                <a:cs typeface="Arial" panose="020B0604020202020204" pitchFamily="34" charset="0"/>
              </a:rPr>
              <a:t>carbapenems</a:t>
            </a:r>
            <a:r>
              <a:rPr lang="en-US" dirty="0" smtClean="0"/>
              <a:t/>
            </a:r>
            <a:br>
              <a:rPr lang="en-US" dirty="0" smtClean="0"/>
            </a:br>
            <a:endParaRPr lang="en-US" dirty="0" smtClean="0"/>
          </a:p>
        </p:txBody>
      </p:sp>
      <p:sp>
        <p:nvSpPr>
          <p:cNvPr id="3" name="Content Placeholder 2"/>
          <p:cNvSpPr>
            <a:spLocks noGrp="1"/>
          </p:cNvSpPr>
          <p:nvPr>
            <p:ph idx="1"/>
          </p:nvPr>
        </p:nvSpPr>
        <p:spPr>
          <a:xfrm>
            <a:off x="457200" y="1981200"/>
            <a:ext cx="8382000" cy="4678363"/>
          </a:xfrm>
        </p:spPr>
        <p:txBody>
          <a:bodyPr>
            <a:noAutofit/>
          </a:bodyPr>
          <a:lstStyle/>
          <a:p>
            <a:pPr>
              <a:buFont typeface="Arial" charset="0"/>
              <a:buChar char="•"/>
              <a:defRPr/>
            </a:pPr>
            <a:r>
              <a:rPr lang="en-US" sz="3000" dirty="0" smtClean="0">
                <a:latin typeface="Arial" pitchFamily="34" charset="0"/>
                <a:cs typeface="Arial" pitchFamily="34" charset="0"/>
              </a:rPr>
              <a:t>Assess for possible contraindications or cautions</a:t>
            </a:r>
          </a:p>
          <a:p>
            <a:pPr>
              <a:buFont typeface="Arial" charset="0"/>
              <a:buChar char="•"/>
              <a:defRPr/>
            </a:pPr>
            <a:r>
              <a:rPr lang="en-US" sz="3000" dirty="0" smtClean="0">
                <a:latin typeface="Arial" pitchFamily="34" charset="0"/>
                <a:cs typeface="Arial" pitchFamily="34" charset="0"/>
              </a:rPr>
              <a:t>Perform physical assessment before and during therapy</a:t>
            </a:r>
          </a:p>
          <a:p>
            <a:pPr>
              <a:buFont typeface="Arial" charset="0"/>
              <a:buChar char="•"/>
              <a:defRPr/>
            </a:pPr>
            <a:r>
              <a:rPr lang="en-US" sz="3000" dirty="0" smtClean="0">
                <a:latin typeface="Arial" pitchFamily="34" charset="0"/>
                <a:cs typeface="Arial" pitchFamily="34" charset="0"/>
              </a:rPr>
              <a:t>Perform culture and sensitivity tests </a:t>
            </a:r>
          </a:p>
          <a:p>
            <a:pPr>
              <a:buFont typeface="Arial" charset="0"/>
              <a:buChar char="•"/>
              <a:defRPr/>
            </a:pPr>
            <a:r>
              <a:rPr lang="en-US" sz="3000" dirty="0" smtClean="0">
                <a:latin typeface="Arial" pitchFamily="34" charset="0"/>
                <a:cs typeface="Arial" pitchFamily="34" charset="0"/>
              </a:rPr>
              <a:t>Conduct orientation and reflex assessment to evaluate any CNS effects of the drug.</a:t>
            </a:r>
          </a:p>
          <a:p>
            <a:pPr>
              <a:buFont typeface="Arial" charset="0"/>
              <a:buChar char="•"/>
              <a:defRPr/>
            </a:pPr>
            <a:r>
              <a:rPr lang="en-US" sz="3000" dirty="0" smtClean="0">
                <a:latin typeface="Arial" pitchFamily="34" charset="0"/>
                <a:cs typeface="Arial" pitchFamily="34" charset="0"/>
              </a:rPr>
              <a:t>Assess vital signs</a:t>
            </a:r>
          </a:p>
          <a:p>
            <a:pPr>
              <a:buFont typeface="Arial" charset="0"/>
              <a:buChar char="•"/>
              <a:defRPr/>
            </a:pPr>
            <a:r>
              <a:rPr lang="en-US" sz="3000" dirty="0" smtClean="0">
                <a:latin typeface="Arial" pitchFamily="34" charset="0"/>
                <a:cs typeface="Arial" pitchFamily="34" charset="0"/>
              </a:rPr>
              <a:t>Perform renal function tests</a:t>
            </a:r>
            <a:endParaRPr lang="en-US" sz="3000" dirty="0">
              <a:latin typeface="Arial" pitchFamily="34" charset="0"/>
              <a:cs typeface="Arial" pitchFamily="34" charset="0"/>
            </a:endParaRPr>
          </a:p>
        </p:txBody>
      </p:sp>
    </p:spTree>
    <p:extLst>
      <p:ext uri="{BB962C8B-B14F-4D97-AF65-F5344CB8AC3E}">
        <p14:creationId xmlns:p14="http://schemas.microsoft.com/office/powerpoint/2010/main" val="253590996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Prototype Summary: Meropenem</a:t>
            </a:r>
            <a:endParaRPr lang="en-US" smtClean="0">
              <a:latin typeface="Arial" panose="020B0604020202020204" pitchFamily="34" charset="0"/>
              <a:cs typeface="Arial" panose="020B0604020202020204" pitchFamily="34" charset="0"/>
            </a:endParaRPr>
          </a:p>
        </p:txBody>
      </p:sp>
      <p:sp>
        <p:nvSpPr>
          <p:cNvPr id="102403" name="Content Placeholder 2"/>
          <p:cNvSpPr>
            <a:spLocks noGrp="1"/>
          </p:cNvSpPr>
          <p:nvPr>
            <p:ph idx="1"/>
          </p:nvPr>
        </p:nvSpPr>
        <p:spPr>
          <a:xfrm>
            <a:off x="457200" y="2209800"/>
            <a:ext cx="8229600" cy="4449763"/>
          </a:xfrm>
        </p:spPr>
        <p:txBody>
          <a:bodyPr>
            <a:noAutofit/>
          </a:bodyPr>
          <a:lstStyle/>
          <a:p>
            <a:r>
              <a:rPr lang="en-US" sz="3050" dirty="0" smtClean="0">
                <a:latin typeface="Arial" panose="020B0604020202020204" pitchFamily="34" charset="0"/>
                <a:cs typeface="Arial" panose="020B0604020202020204" pitchFamily="34" charset="0"/>
              </a:rPr>
              <a:t>It is an IV antibiotic that inhibits the synthesis of bacterial cell walls in susceptible bacteria. </a:t>
            </a:r>
          </a:p>
          <a:p>
            <a:r>
              <a:rPr lang="en-US" sz="3050" dirty="0" smtClean="0">
                <a:latin typeface="Arial" panose="020B0604020202020204" pitchFamily="34" charset="0"/>
                <a:cs typeface="Arial" panose="020B0604020202020204" pitchFamily="34" charset="0"/>
              </a:rPr>
              <a:t>It is</a:t>
            </a:r>
            <a:r>
              <a:rPr lang="en-US" sz="3050" b="1" dirty="0" smtClean="0">
                <a:latin typeface="Arial" panose="020B0604020202020204" pitchFamily="34" charset="0"/>
                <a:cs typeface="Arial" panose="020B0604020202020204" pitchFamily="34" charset="0"/>
              </a:rPr>
              <a:t> indicated </a:t>
            </a:r>
            <a:r>
              <a:rPr lang="en-US" sz="3050" dirty="0" smtClean="0">
                <a:latin typeface="Arial" panose="020B0604020202020204" pitchFamily="34" charset="0"/>
                <a:cs typeface="Arial" panose="020B0604020202020204" pitchFamily="34" charset="0"/>
              </a:rPr>
              <a:t>in intra-abdominal infections and some cases of meningitis caused by susceptible bacteria. </a:t>
            </a:r>
          </a:p>
          <a:p>
            <a:r>
              <a:rPr lang="en-US" sz="3050" dirty="0" err="1" smtClean="0">
                <a:latin typeface="Arial" panose="020B0604020202020204" pitchFamily="34" charset="0"/>
                <a:cs typeface="Arial" panose="020B0604020202020204" pitchFamily="34" charset="0"/>
              </a:rPr>
              <a:t>Meropenem</a:t>
            </a:r>
            <a:r>
              <a:rPr lang="en-US" sz="3050" dirty="0" smtClean="0">
                <a:latin typeface="Arial" panose="020B0604020202020204" pitchFamily="34" charset="0"/>
                <a:cs typeface="Arial" panose="020B0604020202020204" pitchFamily="34" charset="0"/>
              </a:rPr>
              <a:t> almost always causes very uncomfortable gastrointestinal (GI) effects</a:t>
            </a:r>
          </a:p>
          <a:p>
            <a:r>
              <a:rPr lang="en-US" sz="3050" dirty="0" smtClean="0">
                <a:latin typeface="Arial" panose="020B0604020202020204" pitchFamily="34" charset="0"/>
                <a:cs typeface="Arial" panose="020B0604020202020204" pitchFamily="34" charset="0"/>
              </a:rPr>
              <a:t>Its use has been associated with potentially </a:t>
            </a:r>
            <a:r>
              <a:rPr lang="en-US" sz="3050" b="1" dirty="0" smtClean="0">
                <a:latin typeface="Arial" panose="020B0604020202020204" pitchFamily="34" charset="0"/>
                <a:cs typeface="Arial" panose="020B0604020202020204" pitchFamily="34" charset="0"/>
              </a:rPr>
              <a:t>fatal pseudomembranous colitis</a:t>
            </a:r>
            <a:r>
              <a:rPr lang="en-US" sz="3050"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3785028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Prototype Summary: Meropenem-Cont’d</a:t>
            </a:r>
            <a:endParaRPr lang="en-US" smtClean="0"/>
          </a:p>
        </p:txBody>
      </p:sp>
      <p:sp>
        <p:nvSpPr>
          <p:cNvPr id="103427" name="Content Placeholder 2"/>
          <p:cNvSpPr>
            <a:spLocks noGrp="1"/>
          </p:cNvSpPr>
          <p:nvPr>
            <p:ph idx="1"/>
          </p:nvPr>
        </p:nvSpPr>
        <p:spPr>
          <a:xfrm>
            <a:off x="457200" y="2286000"/>
            <a:ext cx="8229600" cy="4373563"/>
          </a:xfrm>
        </p:spPr>
        <p:txBody>
          <a:bodyPr/>
          <a:lstStyle/>
          <a:p>
            <a:r>
              <a:rPr lang="en-US" dirty="0" err="1" smtClean="0">
                <a:latin typeface="Arial" panose="020B0604020202020204" pitchFamily="34" charset="0"/>
                <a:cs typeface="Arial" panose="020B0604020202020204" pitchFamily="34" charset="0"/>
              </a:rPr>
              <a:t>Meropenem</a:t>
            </a:r>
            <a:r>
              <a:rPr lang="en-US" dirty="0" smtClean="0">
                <a:latin typeface="Arial" panose="020B0604020202020204" pitchFamily="34" charset="0"/>
                <a:cs typeface="Arial" panose="020B0604020202020204" pitchFamily="34" charset="0"/>
              </a:rPr>
              <a:t> also results in headache, dizziness, rash, and </a:t>
            </a:r>
            <a:r>
              <a:rPr lang="en-US" dirty="0" err="1" smtClean="0">
                <a:latin typeface="Arial" panose="020B0604020202020204" pitchFamily="34" charset="0"/>
                <a:cs typeface="Arial" panose="020B0604020202020204" pitchFamily="34" charset="0"/>
              </a:rPr>
              <a:t>superinfections</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Should be used in infections with proven sensitivity to </a:t>
            </a:r>
            <a:r>
              <a:rPr lang="en-US" dirty="0" err="1" smtClean="0">
                <a:latin typeface="Arial" panose="020B0604020202020204" pitchFamily="34" charset="0"/>
                <a:cs typeface="Arial" panose="020B0604020202020204" pitchFamily="34" charset="0"/>
              </a:rPr>
              <a:t>meropenem</a:t>
            </a:r>
            <a:r>
              <a:rPr lang="en-US" dirty="0" smtClean="0">
                <a:latin typeface="Arial" panose="020B0604020202020204" pitchFamily="34" charset="0"/>
                <a:cs typeface="Arial" panose="020B0604020202020204" pitchFamily="34" charset="0"/>
              </a:rPr>
              <a:t> and reduced sensitivity to less toxic antibiotics.</a:t>
            </a:r>
          </a:p>
          <a:p>
            <a:endParaRPr lang="en-US" sz="3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064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endParaRPr lang="en-US" altLang="en-US" smtClean="0"/>
          </a:p>
        </p:txBody>
      </p:sp>
      <p:pic>
        <p:nvPicPr>
          <p:cNvPr id="5017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40533" t="15665" r="20351" b="15154"/>
          <a:stretch>
            <a:fillRect/>
          </a:stretch>
        </p:blipFill>
        <p:spPr>
          <a:xfrm>
            <a:off x="0" y="0"/>
            <a:ext cx="8915400" cy="6553200"/>
          </a:xfrm>
        </p:spPr>
      </p:pic>
    </p:spTree>
    <p:extLst>
      <p:ext uri="{BB962C8B-B14F-4D97-AF65-F5344CB8AC3E}">
        <p14:creationId xmlns:p14="http://schemas.microsoft.com/office/powerpoint/2010/main" val="56522803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Prototype Summary: Meropenem-Cont’d</a:t>
            </a:r>
            <a:endParaRPr lang="en-US" smtClean="0"/>
          </a:p>
        </p:txBody>
      </p:sp>
      <p:sp>
        <p:nvSpPr>
          <p:cNvPr id="104451" name="Content Placeholder 2"/>
          <p:cNvSpPr>
            <a:spLocks noGrp="1"/>
          </p:cNvSpPr>
          <p:nvPr>
            <p:ph idx="1"/>
          </p:nvPr>
        </p:nvSpPr>
        <p:spPr>
          <a:xfrm>
            <a:off x="457200" y="2209800"/>
            <a:ext cx="8229600" cy="4449763"/>
          </a:xfrm>
        </p:spPr>
        <p:txBody>
          <a:bodyPr>
            <a:normAutofit/>
          </a:bodyPr>
          <a:lstStyle/>
          <a:p>
            <a:r>
              <a:rPr lang="en-US" b="1" dirty="0" err="1" smtClean="0">
                <a:latin typeface="Arial" panose="020B0604020202020204" pitchFamily="34" charset="0"/>
                <a:cs typeface="Arial" panose="020B0604020202020204" pitchFamily="34" charset="0"/>
              </a:rPr>
              <a:t>Dodage</a:t>
            </a:r>
            <a:endParaRPr lang="en-US" b="1" dirty="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3200" dirty="0" smtClean="0">
                <a:latin typeface="Arial" panose="020B0604020202020204" pitchFamily="34" charset="0"/>
                <a:cs typeface="Arial" panose="020B0604020202020204" pitchFamily="34" charset="0"/>
              </a:rPr>
              <a:t>Adult: 1 g IV q8h.</a:t>
            </a:r>
          </a:p>
          <a:p>
            <a:pPr lvl="1">
              <a:buFont typeface="Wingdings" panose="05000000000000000000" pitchFamily="2" charset="2"/>
              <a:buChar char="§"/>
            </a:pPr>
            <a:r>
              <a:rPr lang="en-US" sz="3200" dirty="0" smtClean="0">
                <a:latin typeface="Arial" panose="020B0604020202020204" pitchFamily="34" charset="0"/>
                <a:cs typeface="Arial" panose="020B0604020202020204" pitchFamily="34" charset="0"/>
              </a:rPr>
              <a:t>Pediatric: younger than 3 </a:t>
            </a:r>
            <a:r>
              <a:rPr lang="en-US" sz="3200" dirty="0" err="1" smtClean="0">
                <a:latin typeface="Arial" panose="020B0604020202020204" pitchFamily="34" charset="0"/>
                <a:cs typeface="Arial" panose="020B0604020202020204" pitchFamily="34" charset="0"/>
              </a:rPr>
              <a:t>mo</a:t>
            </a:r>
            <a:r>
              <a:rPr lang="en-US" sz="3200" dirty="0" smtClean="0">
                <a:latin typeface="Arial" panose="020B0604020202020204" pitchFamily="34" charset="0"/>
                <a:cs typeface="Arial" panose="020B0604020202020204" pitchFamily="34" charset="0"/>
              </a:rPr>
              <a:t>: not recommended; older than 3 </a:t>
            </a:r>
            <a:r>
              <a:rPr lang="en-US" sz="3200" dirty="0" err="1" smtClean="0">
                <a:latin typeface="Arial" panose="020B0604020202020204" pitchFamily="34" charset="0"/>
                <a:cs typeface="Arial" panose="020B0604020202020204" pitchFamily="34" charset="0"/>
              </a:rPr>
              <a:t>mo</a:t>
            </a:r>
            <a:r>
              <a:rPr lang="en-US" sz="3200" dirty="0" smtClean="0">
                <a:latin typeface="Arial" panose="020B0604020202020204" pitchFamily="34" charset="0"/>
                <a:cs typeface="Arial" panose="020B0604020202020204" pitchFamily="34" charset="0"/>
              </a:rPr>
              <a:t>: 20–40 mg/kg IV q8h; if &gt;50 kg, 1–2 g IV q8h.</a:t>
            </a:r>
          </a:p>
          <a:p>
            <a:pPr lvl="1">
              <a:buFont typeface="Wingdings" panose="05000000000000000000" pitchFamily="2" charset="2"/>
              <a:buChar char="§"/>
            </a:pPr>
            <a:r>
              <a:rPr lang="en-US" sz="3200" dirty="0" smtClean="0">
                <a:latin typeface="Arial" panose="020B0604020202020204" pitchFamily="34" charset="0"/>
                <a:cs typeface="Arial" panose="020B0604020202020204" pitchFamily="34" charset="0"/>
              </a:rPr>
              <a:t>Geriatric: lower dose in accordance with creatinine clearance levels</a:t>
            </a:r>
            <a:endParaRPr lang="en-US" sz="3200" dirty="0" smtClean="0"/>
          </a:p>
        </p:txBody>
      </p:sp>
    </p:spTree>
    <p:extLst>
      <p:ext uri="{BB962C8B-B14F-4D97-AF65-F5344CB8AC3E}">
        <p14:creationId xmlns:p14="http://schemas.microsoft.com/office/powerpoint/2010/main" val="22973038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5. OTHER ANTIBIOTICS</a:t>
            </a:r>
          </a:p>
        </p:txBody>
      </p:sp>
      <p:sp>
        <p:nvSpPr>
          <p:cNvPr id="105475" name="Content Placeholder 2"/>
          <p:cNvSpPr>
            <a:spLocks noGrp="1"/>
          </p:cNvSpPr>
          <p:nvPr>
            <p:ph idx="1"/>
          </p:nvPr>
        </p:nvSpPr>
        <p:spPr>
          <a:xfrm>
            <a:off x="457200" y="1600200"/>
            <a:ext cx="8382000" cy="4525963"/>
          </a:xfrm>
        </p:spPr>
        <p:txBody>
          <a:bodyPr>
            <a:noAutofit/>
          </a:bodyPr>
          <a:lstStyle/>
          <a:p>
            <a:pPr>
              <a:buFont typeface="Wingdings" panose="05000000000000000000" pitchFamily="2" charset="2"/>
              <a:buChar char="v"/>
            </a:pPr>
            <a:r>
              <a:rPr lang="en-US" b="1" dirty="0" smtClean="0">
                <a:latin typeface="Arial" panose="020B0604020202020204" pitchFamily="34" charset="0"/>
                <a:cs typeface="Arial" panose="020B0604020202020204" pitchFamily="34" charset="0"/>
              </a:rPr>
              <a:t>CHLORAMPHENICOL (</a:t>
            </a:r>
            <a:r>
              <a:rPr lang="en-US" b="1" i="1" dirty="0" smtClean="0">
                <a:latin typeface="Arial" panose="020B0604020202020204" pitchFamily="34" charset="0"/>
                <a:cs typeface="Arial" panose="020B0604020202020204" pitchFamily="34" charset="0"/>
              </a:rPr>
              <a:t>CHLOROMYCETIN)</a:t>
            </a:r>
            <a:r>
              <a:rPr lang="en-US" i="1"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An </a:t>
            </a:r>
            <a:r>
              <a:rPr lang="en-US" b="1" dirty="0" smtClean="0">
                <a:latin typeface="Arial" panose="020B0604020202020204" pitchFamily="34" charset="0"/>
                <a:cs typeface="Arial" panose="020B0604020202020204" pitchFamily="34" charset="0"/>
              </a:rPr>
              <a:t>older </a:t>
            </a:r>
            <a:r>
              <a:rPr lang="en-US" dirty="0" smtClean="0">
                <a:latin typeface="Arial" panose="020B0604020202020204" pitchFamily="34" charset="0"/>
                <a:cs typeface="Arial" panose="020B0604020202020204" pitchFamily="34" charset="0"/>
              </a:rPr>
              <a:t>antibiotic</a:t>
            </a:r>
          </a:p>
          <a:p>
            <a:r>
              <a:rPr lang="en-US" dirty="0" smtClean="0">
                <a:latin typeface="Arial" panose="020B0604020202020204" pitchFamily="34" charset="0"/>
                <a:cs typeface="Arial" panose="020B0604020202020204" pitchFamily="34" charset="0"/>
              </a:rPr>
              <a:t>Prevents bacterial cell division in susceptible bacteria.</a:t>
            </a:r>
          </a:p>
          <a:p>
            <a:r>
              <a:rPr lang="en-US" dirty="0" smtClean="0">
                <a:latin typeface="Arial" panose="020B0604020202020204" pitchFamily="34" charset="0"/>
                <a:cs typeface="Arial" panose="020B0604020202020204" pitchFamily="34" charset="0"/>
              </a:rPr>
              <a:t>Because of the potential toxic effects of this drug, its use is limited to serious infections for which no other antibiotic is effective. </a:t>
            </a:r>
          </a:p>
        </p:txBody>
      </p:sp>
    </p:spTree>
    <p:extLst>
      <p:ext uri="{BB962C8B-B14F-4D97-AF65-F5344CB8AC3E}">
        <p14:creationId xmlns:p14="http://schemas.microsoft.com/office/powerpoint/2010/main" val="311088338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a:xfrm>
            <a:off x="457200" y="304800"/>
            <a:ext cx="8229600" cy="990600"/>
          </a:xfrm>
        </p:spPr>
        <p:txBody>
          <a:bodyPr/>
          <a:lstStyle/>
          <a:p>
            <a:r>
              <a:rPr lang="en-US" b="1" dirty="0" smtClean="0">
                <a:latin typeface="Arial" panose="020B0604020202020204" pitchFamily="34" charset="0"/>
                <a:cs typeface="Arial" panose="020B0604020202020204" pitchFamily="34" charset="0"/>
              </a:rPr>
              <a:t>CHLORAMPHENICOL-Cont’d</a:t>
            </a:r>
            <a:endParaRPr lang="en-US" dirty="0" smtClean="0"/>
          </a:p>
        </p:txBody>
      </p:sp>
      <p:sp>
        <p:nvSpPr>
          <p:cNvPr id="106499" name="Content Placeholder 2"/>
          <p:cNvSpPr>
            <a:spLocks noGrp="1"/>
          </p:cNvSpPr>
          <p:nvPr>
            <p:ph idx="1"/>
          </p:nvPr>
        </p:nvSpPr>
        <p:spPr>
          <a:xfrm>
            <a:off x="381000" y="1295400"/>
            <a:ext cx="8686800" cy="5364163"/>
          </a:xfrm>
        </p:spPr>
        <p:txBody>
          <a:bodyPr>
            <a:noAutofit/>
          </a:bodyPr>
          <a:lstStyle/>
          <a:p>
            <a:r>
              <a:rPr lang="en-US" sz="3000" dirty="0" smtClean="0">
                <a:latin typeface="Arial" panose="020B0604020202020204" pitchFamily="34" charset="0"/>
                <a:cs typeface="Arial" panose="020B0604020202020204" pitchFamily="34" charset="0"/>
              </a:rPr>
              <a:t>Chloramphenicol produces a </a:t>
            </a:r>
            <a:r>
              <a:rPr lang="en-US" sz="3000" b="1" dirty="0" smtClean="0">
                <a:latin typeface="Arial" panose="020B0604020202020204" pitchFamily="34" charset="0"/>
                <a:cs typeface="Arial" panose="020B0604020202020204" pitchFamily="34" charset="0"/>
              </a:rPr>
              <a:t>“gray syndrome</a:t>
            </a:r>
            <a:r>
              <a:rPr lang="en-US" sz="3000" dirty="0" smtClean="0">
                <a:latin typeface="Arial" panose="020B0604020202020204" pitchFamily="34" charset="0"/>
                <a:cs typeface="Arial" panose="020B0604020202020204" pitchFamily="34" charset="0"/>
              </a:rPr>
              <a:t>” in neonates and premature babies</a:t>
            </a:r>
          </a:p>
          <a:p>
            <a:pPr lvl="1"/>
            <a:r>
              <a:rPr lang="en-US" sz="3000" dirty="0" smtClean="0">
                <a:latin typeface="Arial" panose="020B0604020202020204" pitchFamily="34" charset="0"/>
                <a:cs typeface="Arial" panose="020B0604020202020204" pitchFamily="34" charset="0"/>
              </a:rPr>
              <a:t>This  is characterized by abdominal distention, hypothermia, vomiting, flaccidity, pallid cyanosis (gray color), vasomotor collapse, irregular respirations, and even death. </a:t>
            </a:r>
          </a:p>
          <a:p>
            <a:r>
              <a:rPr lang="en-US" sz="3000" dirty="0" smtClean="0">
                <a:latin typeface="Arial" panose="020B0604020202020204" pitchFamily="34" charset="0"/>
                <a:cs typeface="Arial" panose="020B0604020202020204" pitchFamily="34" charset="0"/>
              </a:rPr>
              <a:t>It may cause bone </a:t>
            </a:r>
            <a:r>
              <a:rPr lang="en-US" sz="3000" b="1" dirty="0" smtClean="0">
                <a:latin typeface="Arial" panose="020B0604020202020204" pitchFamily="34" charset="0"/>
                <a:cs typeface="Arial" panose="020B0604020202020204" pitchFamily="34" charset="0"/>
              </a:rPr>
              <a:t>marrow depression</a:t>
            </a:r>
            <a:r>
              <a:rPr lang="en-US" sz="3000" dirty="0" smtClean="0">
                <a:latin typeface="Arial" panose="020B0604020202020204" pitchFamily="34" charset="0"/>
                <a:cs typeface="Arial" panose="020B0604020202020204" pitchFamily="34" charset="0"/>
              </a:rPr>
              <a:t>, including </a:t>
            </a:r>
            <a:r>
              <a:rPr lang="en-US" sz="3000" b="1" dirty="0" smtClean="0">
                <a:latin typeface="Arial" panose="020B0604020202020204" pitchFamily="34" charset="0"/>
                <a:cs typeface="Arial" panose="020B0604020202020204" pitchFamily="34" charset="0"/>
              </a:rPr>
              <a:t>aplastic anemia </a:t>
            </a:r>
            <a:r>
              <a:rPr lang="en-US" sz="3000" dirty="0" smtClean="0">
                <a:latin typeface="Arial" panose="020B0604020202020204" pitchFamily="34" charset="0"/>
                <a:cs typeface="Arial" panose="020B0604020202020204" pitchFamily="34" charset="0"/>
              </a:rPr>
              <a:t>that can result in death. These effects are seen even with the use of the ophthalmic and </a:t>
            </a:r>
            <a:r>
              <a:rPr lang="en-US" sz="3000" dirty="0" err="1" smtClean="0">
                <a:latin typeface="Arial" panose="020B0604020202020204" pitchFamily="34" charset="0"/>
                <a:cs typeface="Arial" panose="020B0604020202020204" pitchFamily="34" charset="0"/>
              </a:rPr>
              <a:t>otic</a:t>
            </a:r>
            <a:r>
              <a:rPr lang="en-US" sz="3000" dirty="0" smtClean="0">
                <a:latin typeface="Arial" panose="020B0604020202020204" pitchFamily="34" charset="0"/>
                <a:cs typeface="Arial" panose="020B0604020202020204" pitchFamily="34" charset="0"/>
              </a:rPr>
              <a:t> forms of the drug. </a:t>
            </a:r>
          </a:p>
        </p:txBody>
      </p:sp>
    </p:spTree>
    <p:extLst>
      <p:ext uri="{BB962C8B-B14F-4D97-AF65-F5344CB8AC3E}">
        <p14:creationId xmlns:p14="http://schemas.microsoft.com/office/powerpoint/2010/main" val="265032445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CHLORAMPHENICOL-Cont’d</a:t>
            </a:r>
            <a:endParaRPr lang="en-US" smtClean="0"/>
          </a:p>
        </p:txBody>
      </p:sp>
      <p:sp>
        <p:nvSpPr>
          <p:cNvPr id="107523" name="Content Placeholder 2"/>
          <p:cNvSpPr>
            <a:spLocks noGrp="1"/>
          </p:cNvSpPr>
          <p:nvPr>
            <p:ph idx="1"/>
          </p:nvPr>
        </p:nvSpPr>
        <p:spPr>
          <a:xfrm>
            <a:off x="457200" y="2743200"/>
            <a:ext cx="8229600" cy="3916363"/>
          </a:xfrm>
        </p:spPr>
        <p:txBody>
          <a:bodyPr/>
          <a:lstStyle/>
          <a:p>
            <a:r>
              <a:rPr lang="en-US" dirty="0" smtClean="0">
                <a:latin typeface="Arial" panose="020B0604020202020204" pitchFamily="34" charset="0"/>
                <a:cs typeface="Arial" panose="020B0604020202020204" pitchFamily="34" charset="0"/>
              </a:rPr>
              <a:t>It is available in oral, IV, ophthalmic, and </a:t>
            </a:r>
            <a:r>
              <a:rPr lang="en-US" dirty="0" err="1" smtClean="0">
                <a:latin typeface="Arial" panose="020B0604020202020204" pitchFamily="34" charset="0"/>
                <a:cs typeface="Arial" panose="020B0604020202020204" pitchFamily="34" charset="0"/>
              </a:rPr>
              <a:t>otic</a:t>
            </a:r>
            <a:r>
              <a:rPr lang="en-US" dirty="0" smtClean="0">
                <a:latin typeface="Arial" panose="020B0604020202020204" pitchFamily="34" charset="0"/>
                <a:cs typeface="Arial" panose="020B0604020202020204" pitchFamily="34" charset="0"/>
              </a:rPr>
              <a:t> forms.</a:t>
            </a:r>
          </a:p>
          <a:p>
            <a:pPr marL="0" indent="0">
              <a:buNone/>
            </a:pPr>
            <a:r>
              <a:rPr lang="en-US" b="1" dirty="0" smtClean="0">
                <a:latin typeface="Arial" panose="020B0604020202020204" pitchFamily="34" charset="0"/>
                <a:cs typeface="Arial" panose="020B0604020202020204" pitchFamily="34" charset="0"/>
              </a:rPr>
              <a:t>USUAL DOSAGE</a:t>
            </a:r>
          </a:p>
          <a:p>
            <a:r>
              <a:rPr lang="en-US" dirty="0" smtClean="0">
                <a:latin typeface="Arial" panose="020B0604020202020204" pitchFamily="34" charset="0"/>
                <a:cs typeface="Arial" panose="020B0604020202020204" pitchFamily="34" charset="0"/>
              </a:rPr>
              <a:t>Adult or pediatric: 25-50 mg/kg/d PO or IV in divided doses.</a:t>
            </a:r>
            <a:endParaRPr lang="en-US" dirty="0" smtClean="0"/>
          </a:p>
          <a:p>
            <a:endParaRPr lang="en-US" dirty="0" smtClean="0"/>
          </a:p>
        </p:txBody>
      </p:sp>
    </p:spTree>
    <p:extLst>
      <p:ext uri="{BB962C8B-B14F-4D97-AF65-F5344CB8AC3E}">
        <p14:creationId xmlns:p14="http://schemas.microsoft.com/office/powerpoint/2010/main" val="47699853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a:xfrm>
            <a:off x="457200" y="838200"/>
            <a:ext cx="8229600" cy="533400"/>
          </a:xfrm>
        </p:spPr>
        <p:txBody>
          <a:bodyPr>
            <a:normAutofit fontScale="90000"/>
          </a:bodyPr>
          <a:lstStyle/>
          <a:p>
            <a:r>
              <a:rPr lang="en-US" b="1" smtClean="0">
                <a:latin typeface="Arial" panose="020B0604020202020204" pitchFamily="34" charset="0"/>
                <a:cs typeface="Arial" panose="020B0604020202020204" pitchFamily="34" charset="0"/>
              </a:rPr>
              <a:t>OTHER ANTIBIOTICS-Cont’d</a:t>
            </a:r>
          </a:p>
        </p:txBody>
      </p:sp>
      <p:sp>
        <p:nvSpPr>
          <p:cNvPr id="108547" name="Content Placeholder 2"/>
          <p:cNvSpPr>
            <a:spLocks noGrp="1"/>
          </p:cNvSpPr>
          <p:nvPr>
            <p:ph idx="1"/>
          </p:nvPr>
        </p:nvSpPr>
        <p:spPr>
          <a:xfrm>
            <a:off x="457200" y="1524000"/>
            <a:ext cx="8229600" cy="5135563"/>
          </a:xfrm>
        </p:spPr>
        <p:txBody>
          <a:bodyPr>
            <a:normAutofit lnSpcReduction="10000"/>
          </a:bodyPr>
          <a:lstStyle/>
          <a:p>
            <a:pPr>
              <a:buFont typeface="Wingdings" panose="05000000000000000000" pitchFamily="2" charset="2"/>
              <a:buChar char="v"/>
            </a:pPr>
            <a:r>
              <a:rPr lang="en-US" sz="2900" b="1" dirty="0" smtClean="0">
                <a:latin typeface="Arial" panose="020B0604020202020204" pitchFamily="34" charset="0"/>
                <a:cs typeface="Arial" panose="020B0604020202020204" pitchFamily="34" charset="0"/>
              </a:rPr>
              <a:t>TETRACYCLINES</a:t>
            </a:r>
            <a:endParaRPr lang="en-US" sz="29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The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were developed as </a:t>
            </a:r>
            <a:r>
              <a:rPr lang="en-US" sz="3000" b="1" dirty="0" smtClean="0">
                <a:latin typeface="Arial" panose="020B0604020202020204" pitchFamily="34" charset="0"/>
                <a:cs typeface="Arial" panose="020B0604020202020204" pitchFamily="34" charset="0"/>
              </a:rPr>
              <a:t>semisynthetic</a:t>
            </a:r>
            <a:r>
              <a:rPr lang="en-US" sz="3000" dirty="0" smtClean="0">
                <a:latin typeface="Arial" panose="020B0604020202020204" pitchFamily="34" charset="0"/>
                <a:cs typeface="Arial" panose="020B0604020202020204" pitchFamily="34" charset="0"/>
              </a:rPr>
              <a:t> antibiotics based on the structure of a common soil mold. </a:t>
            </a:r>
          </a:p>
          <a:p>
            <a:r>
              <a:rPr lang="en-US" sz="3000" dirty="0" smtClean="0">
                <a:latin typeface="Arial" panose="020B0604020202020204" pitchFamily="34" charset="0"/>
                <a:cs typeface="Arial" panose="020B0604020202020204" pitchFamily="34" charset="0"/>
              </a:rPr>
              <a:t>They are composed of </a:t>
            </a:r>
            <a:r>
              <a:rPr lang="en-US" sz="3000" b="1" dirty="0" smtClean="0">
                <a:latin typeface="Arial" panose="020B0604020202020204" pitchFamily="34" charset="0"/>
                <a:cs typeface="Arial" panose="020B0604020202020204" pitchFamily="34" charset="0"/>
              </a:rPr>
              <a:t>four rings</a:t>
            </a:r>
            <a:r>
              <a:rPr lang="en-US" sz="3000" dirty="0" smtClean="0">
                <a:latin typeface="Arial" panose="020B0604020202020204" pitchFamily="34" charset="0"/>
                <a:cs typeface="Arial" panose="020B0604020202020204" pitchFamily="34" charset="0"/>
              </a:rPr>
              <a:t>, which is how they got their name.</a:t>
            </a:r>
          </a:p>
          <a:p>
            <a:r>
              <a:rPr lang="en-US" sz="3000" dirty="0" smtClean="0">
                <a:latin typeface="Arial" panose="020B0604020202020204" pitchFamily="34" charset="0"/>
                <a:cs typeface="Arial" panose="020B0604020202020204" pitchFamily="34" charset="0"/>
              </a:rPr>
              <a:t>Widespread </a:t>
            </a:r>
            <a:r>
              <a:rPr lang="en-US" sz="3000" b="1" dirty="0" smtClean="0">
                <a:latin typeface="Arial" panose="020B0604020202020204" pitchFamily="34" charset="0"/>
                <a:cs typeface="Arial" panose="020B0604020202020204" pitchFamily="34" charset="0"/>
              </a:rPr>
              <a:t>resistance</a:t>
            </a:r>
            <a:r>
              <a:rPr lang="en-US" sz="3000" dirty="0" smtClean="0">
                <a:latin typeface="Arial" panose="020B0604020202020204" pitchFamily="34" charset="0"/>
                <a:cs typeface="Arial" panose="020B0604020202020204" pitchFamily="34" charset="0"/>
              </a:rPr>
              <a:t> to the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has limited </a:t>
            </a:r>
            <a:r>
              <a:rPr lang="en-US" sz="3000" b="1" dirty="0" smtClean="0">
                <a:latin typeface="Arial" panose="020B0604020202020204" pitchFamily="34" charset="0"/>
                <a:cs typeface="Arial" panose="020B0604020202020204" pitchFamily="34" charset="0"/>
              </a:rPr>
              <a:t>their use </a:t>
            </a:r>
          </a:p>
          <a:p>
            <a:r>
              <a:rPr lang="en-US" sz="3000" dirty="0" smtClean="0">
                <a:latin typeface="Arial" panose="020B0604020202020204" pitchFamily="34" charset="0"/>
                <a:cs typeface="Arial" panose="020B0604020202020204" pitchFamily="34" charset="0"/>
              </a:rPr>
              <a:t>They include </a:t>
            </a:r>
            <a:r>
              <a:rPr lang="en-US" sz="3000" dirty="0" err="1" smtClean="0">
                <a:latin typeface="Arial" panose="020B0604020202020204" pitchFamily="34" charset="0"/>
                <a:cs typeface="Arial" panose="020B0604020202020204" pitchFamily="34" charset="0"/>
              </a:rPr>
              <a:t>tetracyclin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Sumycin</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demeclocycline</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Declomycin</a:t>
            </a:r>
            <a:r>
              <a:rPr lang="en-US" sz="3000" dirty="0" smtClean="0">
                <a:latin typeface="Arial" panose="020B0604020202020204" pitchFamily="34" charset="0"/>
                <a:cs typeface="Arial" panose="020B0604020202020204" pitchFamily="34" charset="0"/>
              </a:rPr>
              <a:t>), </a:t>
            </a:r>
            <a:r>
              <a:rPr lang="en-US" sz="3000" dirty="0" smtClean="0">
                <a:solidFill>
                  <a:srgbClr val="FF0000"/>
                </a:solidFill>
                <a:latin typeface="Arial" panose="020B0604020202020204" pitchFamily="34" charset="0"/>
                <a:cs typeface="Arial" panose="020B0604020202020204" pitchFamily="34" charset="0"/>
              </a:rPr>
              <a:t>doxycycline</a:t>
            </a:r>
          </a:p>
          <a:p>
            <a:r>
              <a:rPr lang="en-US" sz="3000" dirty="0" smtClean="0">
                <a:latin typeface="Arial" panose="020B0604020202020204" pitchFamily="34" charset="0"/>
                <a:cs typeface="Arial" panose="020B0604020202020204" pitchFamily="34" charset="0"/>
              </a:rPr>
              <a:t>(</a:t>
            </a:r>
            <a:r>
              <a:rPr lang="en-US" sz="3000" dirty="0" err="1" smtClean="0">
                <a:latin typeface="Arial" panose="020B0604020202020204" pitchFamily="34" charset="0"/>
                <a:cs typeface="Arial" panose="020B0604020202020204" pitchFamily="34" charset="0"/>
              </a:rPr>
              <a:t>Doryx</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Periostat</a:t>
            </a:r>
            <a:r>
              <a:rPr lang="en-US" sz="3000" dirty="0" smtClean="0">
                <a:latin typeface="Arial" panose="020B0604020202020204" pitchFamily="34" charset="0"/>
                <a:cs typeface="Arial" panose="020B0604020202020204" pitchFamily="34" charset="0"/>
              </a:rPr>
              <a:t>), and minocycline (</a:t>
            </a:r>
            <a:r>
              <a:rPr lang="en-US" sz="3000" dirty="0" err="1" smtClean="0">
                <a:latin typeface="Arial" panose="020B0604020202020204" pitchFamily="34" charset="0"/>
                <a:cs typeface="Arial" panose="020B0604020202020204" pitchFamily="34" charset="0"/>
              </a:rPr>
              <a:t>Minocin</a:t>
            </a:r>
            <a:r>
              <a:rPr lang="en-US" sz="3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7423874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457200" y="228600"/>
            <a:ext cx="8229600" cy="838200"/>
          </a:xfrm>
        </p:spPr>
        <p:txBody>
          <a:bodyPr>
            <a:normAutofit fontScale="90000"/>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Actions and indications</a:t>
            </a:r>
            <a:r>
              <a:rPr lang="en-US" b="1" dirty="0" smtClean="0"/>
              <a:t/>
            </a:r>
            <a:br>
              <a:rPr lang="en-US" b="1" dirty="0" smtClean="0"/>
            </a:br>
            <a:endParaRPr lang="en-US" dirty="0" smtClean="0"/>
          </a:p>
        </p:txBody>
      </p:sp>
      <p:sp>
        <p:nvSpPr>
          <p:cNvPr id="109571" name="Content Placeholder 2"/>
          <p:cNvSpPr>
            <a:spLocks noGrp="1"/>
          </p:cNvSpPr>
          <p:nvPr>
            <p:ph idx="1"/>
          </p:nvPr>
        </p:nvSpPr>
        <p:spPr>
          <a:xfrm>
            <a:off x="457200" y="1447800"/>
            <a:ext cx="8229600" cy="5211763"/>
          </a:xfrm>
        </p:spPr>
        <p:txBody>
          <a:bodyPr>
            <a:normAutofit lnSpcReduction="10000"/>
          </a:bodyPr>
          <a:lstStyle/>
          <a:p>
            <a:r>
              <a:rPr lang="en-US" sz="3000" dirty="0" smtClean="0">
                <a:latin typeface="Arial" panose="020B0604020202020204" pitchFamily="34" charset="0"/>
                <a:cs typeface="Arial" panose="020B0604020202020204" pitchFamily="34" charset="0"/>
              </a:rPr>
              <a:t>The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work by </a:t>
            </a:r>
            <a:r>
              <a:rPr lang="en-US" sz="3000" dirty="0" smtClean="0">
                <a:solidFill>
                  <a:srgbClr val="FF0000"/>
                </a:solidFill>
                <a:latin typeface="Arial" panose="020B0604020202020204" pitchFamily="34" charset="0"/>
                <a:cs typeface="Arial" panose="020B0604020202020204" pitchFamily="34" charset="0"/>
              </a:rPr>
              <a:t>inhibiting </a:t>
            </a:r>
            <a:r>
              <a:rPr lang="en-US" sz="3000" dirty="0" smtClean="0">
                <a:solidFill>
                  <a:srgbClr val="FF0000"/>
                </a:solidFill>
                <a:latin typeface="Arial" panose="020B0604020202020204" pitchFamily="34" charset="0"/>
                <a:cs typeface="Arial" panose="020B0604020202020204" pitchFamily="34" charset="0"/>
              </a:rPr>
              <a:t>bacterial </a:t>
            </a:r>
            <a:r>
              <a:rPr lang="en-US" sz="3000" dirty="0" smtClean="0">
                <a:solidFill>
                  <a:srgbClr val="FF0000"/>
                </a:solidFill>
                <a:latin typeface="Arial" panose="020B0604020202020204" pitchFamily="34" charset="0"/>
                <a:cs typeface="Arial" panose="020B0604020202020204" pitchFamily="34" charset="0"/>
              </a:rPr>
              <a:t>protein synthesis</a:t>
            </a:r>
            <a:r>
              <a:rPr lang="en-US" sz="3000" dirty="0" smtClean="0">
                <a:latin typeface="Arial" panose="020B0604020202020204" pitchFamily="34" charset="0"/>
                <a:cs typeface="Arial" panose="020B0604020202020204" pitchFamily="34" charset="0"/>
              </a:rPr>
              <a:t>, leading to the inability of the bacteria to multiply.</a:t>
            </a:r>
          </a:p>
          <a:p>
            <a:r>
              <a:rPr lang="en-US" sz="3000" dirty="0" smtClean="0">
                <a:latin typeface="Arial" panose="020B0604020202020204" pitchFamily="34" charset="0"/>
                <a:cs typeface="Arial" panose="020B0604020202020204" pitchFamily="34" charset="0"/>
              </a:rPr>
              <a:t>Because the affected protein is similar to a protein found in human cells, these drugs can be toxic to humans at high concentrations.</a:t>
            </a:r>
          </a:p>
          <a:p>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are indicated for treatment of infections caused by </a:t>
            </a:r>
            <a:r>
              <a:rPr lang="en-US" sz="3000" dirty="0" err="1" smtClean="0">
                <a:latin typeface="Arial" panose="020B0604020202020204" pitchFamily="34" charset="0"/>
                <a:cs typeface="Arial" panose="020B0604020202020204" pitchFamily="34" charset="0"/>
              </a:rPr>
              <a:t>Rickettsiae</a:t>
            </a:r>
            <a:r>
              <a:rPr lang="en-US" sz="3000" dirty="0" smtClean="0">
                <a:latin typeface="Arial" panose="020B0604020202020204" pitchFamily="34" charset="0"/>
                <a:cs typeface="Arial" panose="020B0604020202020204" pitchFamily="34" charset="0"/>
              </a:rPr>
              <a:t>, Mycoplasma </a:t>
            </a:r>
            <a:r>
              <a:rPr lang="en-US" sz="3000" dirty="0" err="1" smtClean="0">
                <a:latin typeface="Arial" panose="020B0604020202020204" pitchFamily="34" charset="0"/>
                <a:cs typeface="Arial" panose="020B0604020202020204" pitchFamily="34" charset="0"/>
              </a:rPr>
              <a:t>pneumoniae</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Borrelia</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recurrentis</a:t>
            </a:r>
            <a:r>
              <a:rPr lang="en-US" sz="3000" dirty="0" smtClean="0">
                <a:latin typeface="Arial" panose="020B0604020202020204" pitchFamily="34" charset="0"/>
                <a:cs typeface="Arial" panose="020B0604020202020204" pitchFamily="34" charset="0"/>
              </a:rPr>
              <a:t>, H. </a:t>
            </a:r>
            <a:r>
              <a:rPr lang="en-US" sz="3000" dirty="0" err="1" smtClean="0">
                <a:latin typeface="Arial" panose="020B0604020202020204" pitchFamily="34" charset="0"/>
                <a:cs typeface="Arial" panose="020B0604020202020204" pitchFamily="34" charset="0"/>
              </a:rPr>
              <a:t>influenzae</a:t>
            </a:r>
            <a:r>
              <a:rPr lang="en-US" sz="3000" dirty="0" smtClean="0">
                <a:latin typeface="Arial" panose="020B0604020202020204" pitchFamily="34" charset="0"/>
                <a:cs typeface="Arial" panose="020B0604020202020204" pitchFamily="34" charset="0"/>
              </a:rPr>
              <a:t> and </a:t>
            </a:r>
            <a:r>
              <a:rPr lang="en-US" sz="3000" dirty="0" err="1" smtClean="0">
                <a:latin typeface="Arial" panose="020B0604020202020204" pitchFamily="34" charset="0"/>
                <a:cs typeface="Arial" panose="020B0604020202020204" pitchFamily="34" charset="0"/>
              </a:rPr>
              <a:t>Haemophilus</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ducreyi</a:t>
            </a:r>
            <a:endParaRPr lang="en-US" sz="3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928174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457200" y="228600"/>
            <a:ext cx="8229600" cy="914400"/>
          </a:xfrm>
        </p:spPr>
        <p:txBody>
          <a:bodyPr>
            <a:normAutofit fontScale="90000"/>
          </a:bodyPr>
          <a:lstStyle/>
          <a:p>
            <a:r>
              <a:rPr lang="en-US" b="1" dirty="0" smtClean="0">
                <a:latin typeface="Arial" panose="020B0604020202020204" pitchFamily="34" charset="0"/>
                <a:cs typeface="Arial" panose="020B0604020202020204" pitchFamily="34" charset="0"/>
              </a:rPr>
              <a:t>Actions and indications-Cont’d</a:t>
            </a:r>
            <a:endParaRPr lang="en-US" dirty="0" smtClean="0"/>
          </a:p>
        </p:txBody>
      </p:sp>
      <p:sp>
        <p:nvSpPr>
          <p:cNvPr id="110595" name="Content Placeholder 2"/>
          <p:cNvSpPr>
            <a:spLocks noGrp="1"/>
          </p:cNvSpPr>
          <p:nvPr>
            <p:ph idx="1"/>
          </p:nvPr>
        </p:nvSpPr>
        <p:spPr>
          <a:xfrm>
            <a:off x="457200" y="1828800"/>
            <a:ext cx="8686800" cy="4830763"/>
          </a:xfrm>
        </p:spPr>
        <p:txBody>
          <a:bodyPr>
            <a:normAutofit lnSpcReduction="10000"/>
          </a:bodyPr>
          <a:lstStyle/>
          <a:p>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are also indicated in infection caused by </a:t>
            </a:r>
            <a:r>
              <a:rPr lang="en-US" sz="3000" dirty="0" err="1" smtClean="0">
                <a:latin typeface="Arial" panose="020B0604020202020204" pitchFamily="34" charset="0"/>
                <a:cs typeface="Arial" panose="020B0604020202020204" pitchFamily="34" charset="0"/>
              </a:rPr>
              <a:t>Diplococcus</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pneumoniae</a:t>
            </a:r>
            <a:r>
              <a:rPr lang="en-US" sz="3000" dirty="0" smtClean="0">
                <a:latin typeface="Arial" panose="020B0604020202020204" pitchFamily="34" charset="0"/>
                <a:cs typeface="Arial" panose="020B0604020202020204" pitchFamily="34" charset="0"/>
              </a:rPr>
              <a:t>, and S. </a:t>
            </a:r>
            <a:r>
              <a:rPr lang="en-US" sz="3000" dirty="0" err="1" smtClean="0">
                <a:latin typeface="Arial" panose="020B0604020202020204" pitchFamily="34" charset="0"/>
                <a:cs typeface="Arial" panose="020B0604020202020204" pitchFamily="34" charset="0"/>
              </a:rPr>
              <a:t>aureus</a:t>
            </a:r>
            <a:r>
              <a:rPr lang="en-US" sz="3000" dirty="0" smtClean="0">
                <a:latin typeface="Arial" panose="020B0604020202020204" pitchFamily="34" charset="0"/>
                <a:cs typeface="Arial" panose="020B0604020202020204" pitchFamily="34" charset="0"/>
              </a:rPr>
              <a:t>; against agents that cause psittacosis, </a:t>
            </a:r>
            <a:r>
              <a:rPr lang="en-US" sz="3000" dirty="0" err="1" smtClean="0">
                <a:latin typeface="Arial" panose="020B0604020202020204" pitchFamily="34" charset="0"/>
                <a:cs typeface="Arial" panose="020B0604020202020204" pitchFamily="34" charset="0"/>
              </a:rPr>
              <a:t>ornithosis</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lymphogranuloma</a:t>
            </a:r>
            <a:r>
              <a:rPr lang="en-US" sz="3000" dirty="0" smtClean="0">
                <a:latin typeface="Arial" panose="020B0604020202020204" pitchFamily="34" charset="0"/>
                <a:cs typeface="Arial" panose="020B0604020202020204" pitchFamily="34" charset="0"/>
              </a:rPr>
              <a:t> </a:t>
            </a:r>
            <a:r>
              <a:rPr lang="en-US" sz="3000" dirty="0" err="1" smtClean="0">
                <a:latin typeface="Arial" panose="020B0604020202020204" pitchFamily="34" charset="0"/>
                <a:cs typeface="Arial" panose="020B0604020202020204" pitchFamily="34" charset="0"/>
              </a:rPr>
              <a:t>venereum</a:t>
            </a:r>
            <a:r>
              <a:rPr lang="en-US" sz="3000" dirty="0" smtClean="0">
                <a:latin typeface="Arial" panose="020B0604020202020204" pitchFamily="34" charset="0"/>
                <a:cs typeface="Arial" panose="020B0604020202020204" pitchFamily="34" charset="0"/>
              </a:rPr>
              <a:t>, and granuloma </a:t>
            </a:r>
            <a:r>
              <a:rPr lang="en-US" sz="3000" dirty="0" err="1" smtClean="0">
                <a:latin typeface="Arial" panose="020B0604020202020204" pitchFamily="34" charset="0"/>
                <a:cs typeface="Arial" panose="020B0604020202020204" pitchFamily="34" charset="0"/>
              </a:rPr>
              <a:t>inguinale</a:t>
            </a:r>
            <a:r>
              <a:rPr lang="en-US" sz="3000" dirty="0" smtClean="0">
                <a:latin typeface="Arial" panose="020B0604020202020204" pitchFamily="34" charset="0"/>
                <a:cs typeface="Arial" panose="020B0604020202020204" pitchFamily="34" charset="0"/>
              </a:rPr>
              <a:t>, when penicillin is contraindicated in susceptible infections; and </a:t>
            </a:r>
            <a:r>
              <a:rPr lang="en-US" sz="3000" dirty="0" smtClean="0">
                <a:solidFill>
                  <a:srgbClr val="FF0000"/>
                </a:solidFill>
                <a:latin typeface="Arial" panose="020B0604020202020204" pitchFamily="34" charset="0"/>
                <a:cs typeface="Arial" panose="020B0604020202020204" pitchFamily="34" charset="0"/>
              </a:rPr>
              <a:t>for treatment of acne </a:t>
            </a:r>
            <a:r>
              <a:rPr lang="en-US" sz="3000" dirty="0" smtClean="0">
                <a:latin typeface="Arial" panose="020B0604020202020204" pitchFamily="34" charset="0"/>
                <a:cs typeface="Arial" panose="020B0604020202020204" pitchFamily="34" charset="0"/>
              </a:rPr>
              <a:t>and </a:t>
            </a:r>
            <a:r>
              <a:rPr lang="en-US" sz="3000" dirty="0" smtClean="0">
                <a:solidFill>
                  <a:srgbClr val="FF0000"/>
                </a:solidFill>
                <a:latin typeface="Arial" panose="020B0604020202020204" pitchFamily="34" charset="0"/>
                <a:cs typeface="Arial" panose="020B0604020202020204" pitchFamily="34" charset="0"/>
              </a:rPr>
              <a:t>uncomplicated GU infections caused by C. trachomatis</a:t>
            </a:r>
            <a:r>
              <a:rPr lang="en-US" sz="3000" dirty="0" smtClean="0">
                <a:latin typeface="Arial" panose="020B0604020202020204" pitchFamily="34" charset="0"/>
                <a:cs typeface="Arial" panose="020B0604020202020204" pitchFamily="34" charset="0"/>
              </a:rPr>
              <a:t>. </a:t>
            </a:r>
          </a:p>
          <a:p>
            <a:r>
              <a:rPr lang="en-US" sz="3000" dirty="0" smtClean="0">
                <a:latin typeface="Arial" panose="020B0604020202020204" pitchFamily="34" charset="0"/>
                <a:cs typeface="Arial" panose="020B0604020202020204" pitchFamily="34" charset="0"/>
              </a:rPr>
              <a:t>Some of the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are also used as adjuncts in the treatment of certain </a:t>
            </a:r>
            <a:r>
              <a:rPr lang="en-US" sz="3000" dirty="0" err="1" smtClean="0">
                <a:latin typeface="Arial" panose="020B0604020202020204" pitchFamily="34" charset="0"/>
                <a:cs typeface="Arial" panose="020B0604020202020204" pitchFamily="34" charset="0"/>
              </a:rPr>
              <a:t>protozoal</a:t>
            </a:r>
            <a:r>
              <a:rPr lang="en-US" sz="3000" dirty="0" smtClean="0">
                <a:latin typeface="Arial" panose="020B0604020202020204" pitchFamily="34" charset="0"/>
                <a:cs typeface="Arial" panose="020B0604020202020204" pitchFamily="34" charset="0"/>
              </a:rPr>
              <a:t> infections.</a:t>
            </a:r>
          </a:p>
          <a:p>
            <a:pPr>
              <a:buFont typeface="Arial" panose="020B0604020202020204" pitchFamily="34" charset="0"/>
              <a:buNone/>
            </a:pPr>
            <a:endParaRPr lang="en-US" dirty="0" smtClean="0"/>
          </a:p>
        </p:txBody>
      </p:sp>
    </p:spTree>
    <p:extLst>
      <p:ext uri="{BB962C8B-B14F-4D97-AF65-F5344CB8AC3E}">
        <p14:creationId xmlns:p14="http://schemas.microsoft.com/office/powerpoint/2010/main" val="411639754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p:txBody>
          <a:bodyPr>
            <a:normAutofit fontScale="90000"/>
          </a:bodyPr>
          <a:lstStyle/>
          <a:p>
            <a:r>
              <a:rPr lang="en-US" b="1" dirty="0" smtClean="0"/>
              <a:t>Pharmacokinetics</a:t>
            </a:r>
            <a:br>
              <a:rPr lang="en-US" b="1" dirty="0" smtClean="0"/>
            </a:br>
            <a:endParaRPr lang="en-US" dirty="0" smtClean="0"/>
          </a:p>
        </p:txBody>
      </p:sp>
      <p:sp>
        <p:nvSpPr>
          <p:cNvPr id="111619" name="Content Placeholder 2"/>
          <p:cNvSpPr>
            <a:spLocks noGrp="1"/>
          </p:cNvSpPr>
          <p:nvPr>
            <p:ph idx="1"/>
          </p:nvPr>
        </p:nvSpPr>
        <p:spPr>
          <a:xfrm>
            <a:off x="457200" y="1600200"/>
            <a:ext cx="8610600" cy="5257800"/>
          </a:xfrm>
        </p:spPr>
        <p:txBody>
          <a:bodyPr/>
          <a:lstStyle/>
          <a:p>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are absorbed adequately, but not completely, from the GI tract. </a:t>
            </a:r>
          </a:p>
          <a:p>
            <a:r>
              <a:rPr lang="en-US" dirty="0" smtClean="0">
                <a:latin typeface="Arial" panose="020B0604020202020204" pitchFamily="34" charset="0"/>
                <a:cs typeface="Arial" panose="020B0604020202020204" pitchFamily="34" charset="0"/>
              </a:rPr>
              <a:t>Their absorption </a:t>
            </a:r>
            <a:r>
              <a:rPr lang="en-US" b="1" dirty="0" smtClean="0">
                <a:solidFill>
                  <a:srgbClr val="00B050"/>
                </a:solidFill>
                <a:latin typeface="Arial" panose="020B0604020202020204" pitchFamily="34" charset="0"/>
                <a:cs typeface="Arial" panose="020B0604020202020204" pitchFamily="34" charset="0"/>
              </a:rPr>
              <a:t>is affected by food, iron, calcium, and other drugs in the stomach</a:t>
            </a:r>
            <a:r>
              <a:rPr lang="en-US" dirty="0" smtClean="0">
                <a:latin typeface="Arial" panose="020B0604020202020204" pitchFamily="34" charset="0"/>
                <a:cs typeface="Arial" panose="020B0604020202020204" pitchFamily="34" charset="0"/>
              </a:rPr>
              <a:t>.</a:t>
            </a:r>
          </a:p>
          <a:p>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are concentrated in the liver and excreted unchanged in the urine, with half-lives ranging from 12 to 25 hours</a:t>
            </a:r>
          </a:p>
        </p:txBody>
      </p:sp>
    </p:spTree>
    <p:extLst>
      <p:ext uri="{BB962C8B-B14F-4D97-AF65-F5344CB8AC3E}">
        <p14:creationId xmlns:p14="http://schemas.microsoft.com/office/powerpoint/2010/main" val="416804312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436728" y="381000"/>
            <a:ext cx="8229600" cy="609600"/>
          </a:xfrm>
        </p:spPr>
        <p:txBody>
          <a:bodyPr>
            <a:normAutofit fontScale="90000"/>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Contraindications and cautions</a:t>
            </a:r>
            <a:r>
              <a:rPr lang="en-US" b="1" dirty="0" smtClean="0"/>
              <a:t/>
            </a:r>
            <a:br>
              <a:rPr lang="en-US" b="1" dirty="0" smtClean="0"/>
            </a:br>
            <a:endParaRPr lang="en-US" dirty="0" smtClean="0"/>
          </a:p>
        </p:txBody>
      </p:sp>
      <p:sp>
        <p:nvSpPr>
          <p:cNvPr id="112643" name="Content Placeholder 2"/>
          <p:cNvSpPr>
            <a:spLocks noGrp="1"/>
          </p:cNvSpPr>
          <p:nvPr>
            <p:ph idx="1"/>
          </p:nvPr>
        </p:nvSpPr>
        <p:spPr/>
        <p:txBody>
          <a:bodyPr>
            <a:normAutofit/>
          </a:bodyPr>
          <a:lstStyle/>
          <a:p>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are contraindicated in patients with known allergy to </a:t>
            </a:r>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or to </a:t>
            </a:r>
            <a:r>
              <a:rPr lang="en-US" dirty="0" err="1" smtClean="0">
                <a:latin typeface="Arial" panose="020B0604020202020204" pitchFamily="34" charset="0"/>
                <a:cs typeface="Arial" panose="020B0604020202020204" pitchFamily="34" charset="0"/>
              </a:rPr>
              <a:t>tartrazine</a:t>
            </a:r>
            <a:r>
              <a:rPr lang="en-US" dirty="0" smtClean="0">
                <a:latin typeface="Arial" panose="020B0604020202020204" pitchFamily="34" charset="0"/>
                <a:cs typeface="Arial" panose="020B0604020202020204" pitchFamily="34" charset="0"/>
              </a:rPr>
              <a:t> (e.g., in specific oral preparations that contain </a:t>
            </a:r>
            <a:r>
              <a:rPr lang="en-US" dirty="0" err="1" smtClean="0">
                <a:latin typeface="Arial" panose="020B0604020202020204" pitchFamily="34" charset="0"/>
                <a:cs typeface="Arial" panose="020B0604020202020204" pitchFamily="34" charset="0"/>
              </a:rPr>
              <a:t>tartrazine</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They are also contraindicated during pregnancy and lactation because of effects on developing bones and teeth. </a:t>
            </a:r>
          </a:p>
        </p:txBody>
      </p:sp>
    </p:spTree>
    <p:extLst>
      <p:ext uri="{BB962C8B-B14F-4D97-AF65-F5344CB8AC3E}">
        <p14:creationId xmlns:p14="http://schemas.microsoft.com/office/powerpoint/2010/main" val="419620823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838200"/>
            <a:ext cx="8229600" cy="1066800"/>
          </a:xfrm>
        </p:spPr>
        <p:txBody>
          <a:bodyPr/>
          <a:lstStyle/>
          <a:p>
            <a:r>
              <a:rPr lang="en-US" altLang="en-US" sz="3200" b="1" smtClean="0">
                <a:latin typeface="Arial" panose="020B0604020202020204" pitchFamily="34" charset="0"/>
                <a:cs typeface="Arial" panose="020B0604020202020204" pitchFamily="34" charset="0"/>
              </a:rPr>
              <a:t>Contraindications and cautions:</a:t>
            </a:r>
            <a:r>
              <a:rPr lang="en-US" altLang="en-US" sz="3200" b="1" smtClean="0">
                <a:solidFill>
                  <a:srgbClr val="FF0000"/>
                </a:solidFill>
                <a:latin typeface="Arial" panose="020B0604020202020204" pitchFamily="34" charset="0"/>
                <a:cs typeface="Arial" panose="020B0604020202020204" pitchFamily="34" charset="0"/>
              </a:rPr>
              <a:t>Bony structures and teeth</a:t>
            </a:r>
            <a:endParaRPr lang="en-US" altLang="en-US" sz="3200" smtClean="0">
              <a:solidFill>
                <a:srgbClr val="FF0000"/>
              </a:solidFill>
            </a:endParaRPr>
          </a:p>
        </p:txBody>
      </p:sp>
      <p:sp>
        <p:nvSpPr>
          <p:cNvPr id="148483" name="Content Placeholder 2"/>
          <p:cNvSpPr>
            <a:spLocks noGrp="1"/>
          </p:cNvSpPr>
          <p:nvPr>
            <p:ph idx="1"/>
          </p:nvPr>
        </p:nvSpPr>
        <p:spPr>
          <a:xfrm>
            <a:off x="457200" y="1981200"/>
            <a:ext cx="8534400" cy="4678363"/>
          </a:xfrm>
        </p:spPr>
        <p:txBody>
          <a:bodyPr/>
          <a:lstStyle/>
          <a:p>
            <a:r>
              <a:rPr lang="en-GB" altLang="en-US" sz="3000" u="sng" smtClean="0">
                <a:latin typeface="Arial" panose="020B0604020202020204" pitchFamily="34" charset="0"/>
                <a:cs typeface="Arial" panose="020B0604020202020204" pitchFamily="34" charset="0"/>
              </a:rPr>
              <a:t>Tetracyclines are readily bound to calcium deposited in newly formed bone or teeth in young children. It causes discoloration, and enamel dysplasia; they can also be deposited in bone, where it may cause deformity or growth inhibition. If the drug is given</a:t>
            </a:r>
          </a:p>
          <a:p>
            <a:r>
              <a:rPr lang="en-GB" altLang="en-US" sz="3000" u="sng" smtClean="0">
                <a:latin typeface="Arial" panose="020B0604020202020204" pitchFamily="34" charset="0"/>
                <a:cs typeface="Arial" panose="020B0604020202020204" pitchFamily="34" charset="0"/>
              </a:rPr>
              <a:t>to children under 8 years of age for long periods, similar changes can result.</a:t>
            </a:r>
            <a:endParaRPr lang="en-US" altLang="en-US" sz="3000" u="sng" smtClean="0">
              <a:latin typeface="Arial" panose="020B0604020202020204" pitchFamily="34" charset="0"/>
              <a:cs typeface="Arial" panose="020B0604020202020204" pitchFamily="34" charset="0"/>
            </a:endParaRPr>
          </a:p>
          <a:p>
            <a:endParaRPr lang="en-US" altLang="en-US" smtClean="0"/>
          </a:p>
          <a:p>
            <a:endParaRPr lang="en-US" altLang="en-US" smtClean="0"/>
          </a:p>
        </p:txBody>
      </p:sp>
    </p:spTree>
    <p:extLst>
      <p:ext uri="{BB962C8B-B14F-4D97-AF65-F5344CB8AC3E}">
        <p14:creationId xmlns:p14="http://schemas.microsoft.com/office/powerpoint/2010/main" val="3276363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762000"/>
            <a:ext cx="8229600" cy="1143000"/>
          </a:xfrm>
        </p:spPr>
        <p:txBody>
          <a:bodyPr/>
          <a:lstStyle/>
          <a:p>
            <a:r>
              <a:rPr lang="en-US" altLang="en-US" smtClean="0"/>
              <a:t>Morphology of bacteria</a:t>
            </a:r>
          </a:p>
        </p:txBody>
      </p:sp>
      <p:pic>
        <p:nvPicPr>
          <p:cNvPr id="4915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3400" y="1752600"/>
            <a:ext cx="8458200" cy="4953000"/>
          </a:xfrm>
        </p:spPr>
      </p:pic>
    </p:spTree>
    <p:extLst>
      <p:ext uri="{BB962C8B-B14F-4D97-AF65-F5344CB8AC3E}">
        <p14:creationId xmlns:p14="http://schemas.microsoft.com/office/powerpoint/2010/main" val="204478108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normAutofit fontScale="90000"/>
          </a:bodyPr>
          <a:lstStyle/>
          <a:p>
            <a:r>
              <a:rPr lang="en-US" b="1" dirty="0" smtClean="0">
                <a:latin typeface="Arial" panose="020B0604020202020204" pitchFamily="34" charset="0"/>
                <a:cs typeface="Arial" panose="020B0604020202020204" pitchFamily="34" charset="0"/>
              </a:rPr>
              <a:t>Contraindications and cautions-Cont’d</a:t>
            </a:r>
            <a:endParaRPr lang="en-US" dirty="0" smtClean="0"/>
          </a:p>
        </p:txBody>
      </p:sp>
      <p:sp>
        <p:nvSpPr>
          <p:cNvPr id="113667" name="Content Placeholder 2"/>
          <p:cNvSpPr>
            <a:spLocks noGrp="1"/>
          </p:cNvSpPr>
          <p:nvPr>
            <p:ph idx="1"/>
          </p:nvPr>
        </p:nvSpPr>
        <p:spPr/>
        <p:txBody>
          <a:bodyPr>
            <a:normAutofit/>
          </a:bodyPr>
          <a:lstStyle/>
          <a:p>
            <a:r>
              <a:rPr lang="en-US" sz="3100" dirty="0" smtClean="0">
                <a:latin typeface="Arial" panose="020B0604020202020204" pitchFamily="34" charset="0"/>
                <a:cs typeface="Arial" panose="020B0604020202020204" pitchFamily="34" charset="0"/>
              </a:rPr>
              <a:t>The ophthalmic preparation is contraindicated in patients who have fungal, mycobacterial, or viral ocular infections </a:t>
            </a:r>
          </a:p>
          <a:p>
            <a:pPr lvl="1">
              <a:buFont typeface="Wingdings" panose="05000000000000000000" pitchFamily="2" charset="2"/>
              <a:buChar char="§"/>
            </a:pPr>
            <a:r>
              <a:rPr lang="en-US" sz="3100" dirty="0" smtClean="0">
                <a:latin typeface="Arial" panose="020B0604020202020204" pitchFamily="34" charset="0"/>
                <a:cs typeface="Arial" panose="020B0604020202020204" pitchFamily="34" charset="0"/>
              </a:rPr>
              <a:t>This is because the drug kills not only the undesired bacteria but also bacteria of the normal flora, which increases the risk for exacerbation of the ocular infection that is being treated.</a:t>
            </a:r>
          </a:p>
        </p:txBody>
      </p:sp>
    </p:spTree>
    <p:extLst>
      <p:ext uri="{BB962C8B-B14F-4D97-AF65-F5344CB8AC3E}">
        <p14:creationId xmlns:p14="http://schemas.microsoft.com/office/powerpoint/2010/main" val="641595094"/>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a:xfrm>
            <a:off x="457200" y="838200"/>
            <a:ext cx="8229600" cy="1066800"/>
          </a:xfrm>
        </p:spPr>
        <p:txBody>
          <a:bodyPr>
            <a:normAutofit fontScale="90000"/>
          </a:bodyPr>
          <a:lstStyle/>
          <a:p>
            <a:r>
              <a:rPr lang="en-US" b="1" dirty="0" smtClean="0">
                <a:latin typeface="Arial" panose="020B0604020202020204" pitchFamily="34" charset="0"/>
                <a:cs typeface="Arial" panose="020B0604020202020204" pitchFamily="34" charset="0"/>
              </a:rPr>
              <a:t>Contraindications and cautions-Cont’d</a:t>
            </a:r>
            <a:endParaRPr lang="en-US" dirty="0" smtClean="0"/>
          </a:p>
        </p:txBody>
      </p:sp>
      <p:sp>
        <p:nvSpPr>
          <p:cNvPr id="114691" name="Content Placeholder 2"/>
          <p:cNvSpPr>
            <a:spLocks noGrp="1"/>
          </p:cNvSpPr>
          <p:nvPr>
            <p:ph idx="1"/>
          </p:nvPr>
        </p:nvSpPr>
        <p:spPr>
          <a:xfrm>
            <a:off x="457200" y="1981200"/>
            <a:ext cx="8534400" cy="4678363"/>
          </a:xfrm>
        </p:spPr>
        <p:txBody>
          <a:bodyPr>
            <a:normAutofit lnSpcReduction="10000"/>
          </a:bodyPr>
          <a:lstStyle/>
          <a:p>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should be used with caution in children </a:t>
            </a:r>
            <a:r>
              <a:rPr lang="en-US" sz="3000" b="1" dirty="0" smtClean="0">
                <a:latin typeface="Arial" panose="020B0604020202020204" pitchFamily="34" charset="0"/>
                <a:cs typeface="Arial" panose="020B0604020202020204" pitchFamily="34" charset="0"/>
              </a:rPr>
              <a:t>younger than 8 </a:t>
            </a:r>
            <a:r>
              <a:rPr lang="en-US" sz="3000" dirty="0" smtClean="0">
                <a:latin typeface="Arial" panose="020B0604020202020204" pitchFamily="34" charset="0"/>
                <a:cs typeface="Arial" panose="020B0604020202020204" pitchFamily="34" charset="0"/>
              </a:rPr>
              <a:t>years of age because they can potentially damage developing bones and teeth</a:t>
            </a:r>
          </a:p>
          <a:p>
            <a:r>
              <a:rPr lang="en-US" sz="3000" dirty="0" smtClean="0">
                <a:latin typeface="Arial" panose="020B0604020202020204" pitchFamily="34" charset="0"/>
                <a:cs typeface="Arial" panose="020B0604020202020204" pitchFamily="34" charset="0"/>
              </a:rPr>
              <a:t>Possible tooth discoloration, and enamel dysplasia, bone deformity or growth inhibition</a:t>
            </a:r>
          </a:p>
          <a:p>
            <a:r>
              <a:rPr lang="en-US" sz="3000" dirty="0" smtClean="0">
                <a:latin typeface="Arial" panose="020B0604020202020204" pitchFamily="34" charset="0"/>
                <a:cs typeface="Arial" panose="020B0604020202020204" pitchFamily="34" charset="0"/>
              </a:rPr>
              <a:t>Use with caution in patients with hepatic or renal dysfunction because they are concentrated in the bile and excreted in the urine</a:t>
            </a:r>
          </a:p>
          <a:p>
            <a:endParaRPr lang="en-US" dirty="0" smtClean="0"/>
          </a:p>
          <a:p>
            <a:endParaRPr lang="en-US" dirty="0" smtClean="0"/>
          </a:p>
        </p:txBody>
      </p:sp>
    </p:spTree>
    <p:extLst>
      <p:ext uri="{BB962C8B-B14F-4D97-AF65-F5344CB8AC3E}">
        <p14:creationId xmlns:p14="http://schemas.microsoft.com/office/powerpoint/2010/main" val="293976084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
            </a:r>
            <a:br>
              <a:rPr lang="en-US" b="1" smtClean="0">
                <a:latin typeface="Arial" panose="020B0604020202020204" pitchFamily="34" charset="0"/>
                <a:cs typeface="Arial" panose="020B0604020202020204" pitchFamily="34" charset="0"/>
              </a:rPr>
            </a:br>
            <a:r>
              <a:rPr lang="en-US" b="1" smtClean="0">
                <a:latin typeface="Arial" panose="020B0604020202020204" pitchFamily="34" charset="0"/>
                <a:cs typeface="Arial" panose="020B0604020202020204" pitchFamily="34" charset="0"/>
              </a:rPr>
              <a:t>Adverse effects</a:t>
            </a:r>
            <a:br>
              <a:rPr lang="en-US" b="1" smtClean="0">
                <a:latin typeface="Arial" panose="020B0604020202020204" pitchFamily="34" charset="0"/>
                <a:cs typeface="Arial" panose="020B0604020202020204" pitchFamily="34" charset="0"/>
              </a:rPr>
            </a:br>
            <a:endParaRPr lang="en-US" smtClean="0">
              <a:latin typeface="Arial" panose="020B0604020202020204" pitchFamily="34" charset="0"/>
              <a:cs typeface="Arial" panose="020B0604020202020204" pitchFamily="34" charset="0"/>
            </a:endParaRPr>
          </a:p>
        </p:txBody>
      </p:sp>
      <p:sp>
        <p:nvSpPr>
          <p:cNvPr id="115715" name="Content Placeholder 2"/>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Direct irritation of the GI tract: nausea vomiting, diarrhea, abdominal pain, </a:t>
            </a:r>
            <a:r>
              <a:rPr lang="en-US" dirty="0" err="1" smtClean="0">
                <a:latin typeface="Arial" panose="020B0604020202020204" pitchFamily="34" charset="0"/>
                <a:cs typeface="Arial" panose="020B0604020202020204" pitchFamily="34" charset="0"/>
              </a:rPr>
              <a:t>glossitis</a:t>
            </a:r>
            <a:r>
              <a:rPr lang="en-US" dirty="0" smtClean="0">
                <a:latin typeface="Arial" panose="020B0604020202020204" pitchFamily="34" charset="0"/>
                <a:cs typeface="Arial" panose="020B0604020202020204" pitchFamily="34" charset="0"/>
              </a:rPr>
              <a:t>, and dysphagia.</a:t>
            </a:r>
          </a:p>
          <a:p>
            <a:r>
              <a:rPr lang="en-US" dirty="0" smtClean="0">
                <a:latin typeface="Arial" panose="020B0604020202020204" pitchFamily="34" charset="0"/>
                <a:cs typeface="Arial" panose="020B0604020202020204" pitchFamily="34" charset="0"/>
              </a:rPr>
              <a:t>Possible fatal hepatotoxicity related to the drug’s irritating effect on the liver </a:t>
            </a:r>
          </a:p>
          <a:p>
            <a:r>
              <a:rPr lang="en-US" dirty="0" smtClean="0">
                <a:latin typeface="Arial" panose="020B0604020202020204" pitchFamily="34" charset="0"/>
                <a:cs typeface="Arial" panose="020B0604020202020204" pitchFamily="34" charset="0"/>
              </a:rPr>
              <a:t>Skeletal effects involve damage to the teeth and bones. </a:t>
            </a:r>
          </a:p>
        </p:txBody>
      </p:sp>
    </p:spTree>
    <p:extLst>
      <p:ext uri="{BB962C8B-B14F-4D97-AF65-F5344CB8AC3E}">
        <p14:creationId xmlns:p14="http://schemas.microsoft.com/office/powerpoint/2010/main" val="58561492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57200" y="838200"/>
            <a:ext cx="8229600" cy="685800"/>
          </a:xfrm>
        </p:spPr>
        <p:txBody>
          <a:bodyPr>
            <a:normAutofit fontScale="90000"/>
          </a:bodyPr>
          <a:lstStyle/>
          <a:p>
            <a:r>
              <a:rPr lang="en-US" b="1" smtClean="0">
                <a:latin typeface="Arial" panose="020B0604020202020204" pitchFamily="34" charset="0"/>
                <a:cs typeface="Arial" panose="020B0604020202020204" pitchFamily="34" charset="0"/>
              </a:rPr>
              <a:t>Adverse effects-Cont’d</a:t>
            </a:r>
            <a:endParaRPr lang="en-US" smtClean="0">
              <a:latin typeface="Arial" panose="020B0604020202020204" pitchFamily="34" charset="0"/>
              <a:cs typeface="Arial" panose="020B0604020202020204" pitchFamily="34" charset="0"/>
            </a:endParaRPr>
          </a:p>
        </p:txBody>
      </p:sp>
      <p:sp>
        <p:nvSpPr>
          <p:cNvPr id="116739" name="Content Placeholder 2"/>
          <p:cNvSpPr>
            <a:spLocks noGrp="1"/>
          </p:cNvSpPr>
          <p:nvPr>
            <p:ph idx="1"/>
          </p:nvPr>
        </p:nvSpPr>
        <p:spPr>
          <a:xfrm>
            <a:off x="457200" y="1676400"/>
            <a:ext cx="8229600" cy="4983163"/>
          </a:xfrm>
        </p:spPr>
        <p:txBody>
          <a:bodyPr/>
          <a:lstStyle/>
          <a:p>
            <a:r>
              <a:rPr lang="en-US" dirty="0" smtClean="0">
                <a:latin typeface="Arial" panose="020B0604020202020204" pitchFamily="34" charset="0"/>
                <a:cs typeface="Arial" panose="020B0604020202020204" pitchFamily="34" charset="0"/>
              </a:rPr>
              <a:t>Because </a:t>
            </a:r>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have an affinity for teeth and bones, they accumulate there, weakening the structure and causing staining and pitting of teeth and bones. </a:t>
            </a:r>
          </a:p>
          <a:p>
            <a:r>
              <a:rPr lang="en-US" dirty="0" smtClean="0">
                <a:latin typeface="Arial" panose="020B0604020202020204" pitchFamily="34" charset="0"/>
                <a:cs typeface="Arial" panose="020B0604020202020204" pitchFamily="34" charset="0"/>
              </a:rPr>
              <a:t>Dermatological effects include photosensitivity and rash. </a:t>
            </a:r>
          </a:p>
          <a:p>
            <a:r>
              <a:rPr lang="en-US" dirty="0" err="1" smtClean="0">
                <a:latin typeface="Arial" panose="020B0604020202020204" pitchFamily="34" charset="0"/>
                <a:cs typeface="Arial" panose="020B0604020202020204" pitchFamily="34" charset="0"/>
              </a:rPr>
              <a:t>Superinfections</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 Local effects, such as pain and stinging with topical or ocular application</a:t>
            </a:r>
          </a:p>
          <a:p>
            <a:endParaRPr lang="en-US" dirty="0" smtClean="0"/>
          </a:p>
        </p:txBody>
      </p:sp>
    </p:spTree>
    <p:extLst>
      <p:ext uri="{BB962C8B-B14F-4D97-AF65-F5344CB8AC3E}">
        <p14:creationId xmlns:p14="http://schemas.microsoft.com/office/powerpoint/2010/main" val="12289388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Adverse effects-Cont’d</a:t>
            </a:r>
            <a:endParaRPr lang="en-US" smtClean="0">
              <a:latin typeface="Arial" panose="020B0604020202020204" pitchFamily="34" charset="0"/>
              <a:cs typeface="Arial" panose="020B0604020202020204" pitchFamily="34" charset="0"/>
            </a:endParaRPr>
          </a:p>
        </p:txBody>
      </p:sp>
      <p:sp>
        <p:nvSpPr>
          <p:cNvPr id="117763" name="Content Placeholder 2"/>
          <p:cNvSpPr>
            <a:spLocks noGrp="1"/>
          </p:cNvSpPr>
          <p:nvPr>
            <p:ph idx="1"/>
          </p:nvPr>
        </p:nvSpPr>
        <p:spPr>
          <a:xfrm>
            <a:off x="457200" y="2057400"/>
            <a:ext cx="8229600" cy="4602163"/>
          </a:xfrm>
        </p:spPr>
        <p:txBody>
          <a:bodyPr>
            <a:normAutofit/>
          </a:bodyPr>
          <a:lstStyle/>
          <a:p>
            <a:r>
              <a:rPr lang="en-US" dirty="0" smtClean="0">
                <a:latin typeface="Arial" panose="020B0604020202020204" pitchFamily="34" charset="0"/>
                <a:cs typeface="Arial" panose="020B0604020202020204" pitchFamily="34" charset="0"/>
              </a:rPr>
              <a:t>Hematological effects are less frequent, such as hemolytic anemia and bone marrow depression secondary to the effects on bone marrow cells that turn over rapidly.</a:t>
            </a:r>
          </a:p>
          <a:p>
            <a:r>
              <a:rPr lang="en-US" dirty="0" smtClean="0">
                <a:latin typeface="Arial" panose="020B0604020202020204" pitchFamily="34" charset="0"/>
                <a:cs typeface="Arial" panose="020B0604020202020204" pitchFamily="34" charset="0"/>
              </a:rPr>
              <a:t>Hypersensitivity reactions: </a:t>
            </a:r>
            <a:r>
              <a:rPr lang="en-US" dirty="0" err="1" smtClean="0">
                <a:latin typeface="Arial" panose="020B0604020202020204" pitchFamily="34" charset="0"/>
                <a:cs typeface="Arial" panose="020B0604020202020204" pitchFamily="34" charset="0"/>
              </a:rPr>
              <a:t>urticaria</a:t>
            </a:r>
            <a:r>
              <a:rPr lang="en-US" dirty="0" smtClean="0">
                <a:latin typeface="Arial" panose="020B0604020202020204" pitchFamily="34" charset="0"/>
                <a:cs typeface="Arial" panose="020B0604020202020204" pitchFamily="34" charset="0"/>
              </a:rPr>
              <a:t> or anaphylaxis</a:t>
            </a:r>
          </a:p>
          <a:p>
            <a:r>
              <a:rPr lang="en-US" dirty="0" smtClean="0">
                <a:latin typeface="Arial" panose="020B0604020202020204" pitchFamily="34" charset="0"/>
                <a:cs typeface="Arial" panose="020B0604020202020204" pitchFamily="34" charset="0"/>
              </a:rPr>
              <a:t>Intracranial hypertension</a:t>
            </a:r>
          </a:p>
        </p:txBody>
      </p:sp>
    </p:spTree>
    <p:extLst>
      <p:ext uri="{BB962C8B-B14F-4D97-AF65-F5344CB8AC3E}">
        <p14:creationId xmlns:p14="http://schemas.microsoft.com/office/powerpoint/2010/main" val="2582645970"/>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Drug–drug interactions</a:t>
            </a:r>
            <a:endParaRPr lang="en-US" smtClean="0">
              <a:latin typeface="Arial" panose="020B0604020202020204" pitchFamily="34" charset="0"/>
              <a:cs typeface="Arial" panose="020B0604020202020204" pitchFamily="34" charset="0"/>
            </a:endParaRPr>
          </a:p>
        </p:txBody>
      </p:sp>
      <p:sp>
        <p:nvSpPr>
          <p:cNvPr id="118787" name="Content Placeholder 2"/>
          <p:cNvSpPr>
            <a:spLocks noGrp="1"/>
          </p:cNvSpPr>
          <p:nvPr>
            <p:ph idx="1"/>
          </p:nvPr>
        </p:nvSpPr>
        <p:spPr>
          <a:xfrm>
            <a:off x="457200" y="1417638"/>
            <a:ext cx="8229600" cy="5241925"/>
          </a:xfrm>
        </p:spPr>
        <p:txBody>
          <a:bodyPr>
            <a:noAutofit/>
          </a:bodyPr>
          <a:lstStyle/>
          <a:p>
            <a:r>
              <a:rPr lang="en-US" sz="3000" dirty="0" smtClean="0">
                <a:latin typeface="Arial" panose="020B0604020202020204" pitchFamily="34" charset="0"/>
                <a:cs typeface="Arial" panose="020B0604020202020204" pitchFamily="34" charset="0"/>
              </a:rPr>
              <a:t>When penicillin G and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are taken concurrently, the effectiveness of </a:t>
            </a:r>
            <a:r>
              <a:rPr lang="en-US" sz="3000" b="1" dirty="0" smtClean="0">
                <a:latin typeface="Arial" panose="020B0604020202020204" pitchFamily="34" charset="0"/>
                <a:cs typeface="Arial" panose="020B0604020202020204" pitchFamily="34" charset="0"/>
              </a:rPr>
              <a:t>penicillin G decreases</a:t>
            </a:r>
            <a:r>
              <a:rPr lang="en-US" sz="3000" dirty="0" smtClean="0">
                <a:latin typeface="Arial" panose="020B0604020202020204" pitchFamily="34" charset="0"/>
                <a:cs typeface="Arial" panose="020B0604020202020204" pitchFamily="34" charset="0"/>
              </a:rPr>
              <a:t>. </a:t>
            </a:r>
          </a:p>
          <a:p>
            <a:pPr lvl="1"/>
            <a:r>
              <a:rPr lang="en-US" sz="3000" dirty="0" smtClean="0">
                <a:latin typeface="Arial" panose="020B0604020202020204" pitchFamily="34" charset="0"/>
                <a:cs typeface="Arial" panose="020B0604020202020204" pitchFamily="34" charset="0"/>
              </a:rPr>
              <a:t>If this combination is used, the dose of the penicillin should be </a:t>
            </a:r>
            <a:r>
              <a:rPr lang="en-US" sz="3000" b="1" dirty="0" smtClean="0">
                <a:latin typeface="Arial" panose="020B0604020202020204" pitchFamily="34" charset="0"/>
                <a:cs typeface="Arial" panose="020B0604020202020204" pitchFamily="34" charset="0"/>
              </a:rPr>
              <a:t>increased</a:t>
            </a:r>
            <a:r>
              <a:rPr lang="en-US" sz="3000" dirty="0" smtClean="0">
                <a:latin typeface="Arial" panose="020B0604020202020204" pitchFamily="34" charset="0"/>
                <a:cs typeface="Arial" panose="020B0604020202020204" pitchFamily="34" charset="0"/>
              </a:rPr>
              <a:t>.</a:t>
            </a:r>
          </a:p>
          <a:p>
            <a:r>
              <a:rPr lang="en-US" sz="3000" dirty="0" smtClean="0">
                <a:latin typeface="Arial" panose="020B0604020202020204" pitchFamily="34" charset="0"/>
                <a:cs typeface="Arial" panose="020B0604020202020204" pitchFamily="34" charset="0"/>
              </a:rPr>
              <a:t>When oral contraceptives are taken with </a:t>
            </a:r>
            <a:r>
              <a:rPr lang="en-US" sz="3000" dirty="0" err="1" smtClean="0">
                <a:latin typeface="Arial" panose="020B0604020202020204" pitchFamily="34" charset="0"/>
                <a:cs typeface="Arial" panose="020B0604020202020204" pitchFamily="34" charset="0"/>
              </a:rPr>
              <a:t>tetracyclines</a:t>
            </a:r>
            <a:r>
              <a:rPr lang="en-US" sz="3000" dirty="0" smtClean="0">
                <a:latin typeface="Arial" panose="020B0604020202020204" pitchFamily="34" charset="0"/>
                <a:cs typeface="Arial" panose="020B0604020202020204" pitchFamily="34" charset="0"/>
              </a:rPr>
              <a:t>, the effectiveness of the contraceptives decreases, and patients who take oral contraceptives should be advised to use an additional form of birth control while receiving the tetracycline </a:t>
            </a:r>
          </a:p>
        </p:txBody>
      </p:sp>
    </p:spTree>
    <p:extLst>
      <p:ext uri="{BB962C8B-B14F-4D97-AF65-F5344CB8AC3E}">
        <p14:creationId xmlns:p14="http://schemas.microsoft.com/office/powerpoint/2010/main" val="247417911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p:cNvSpPr>
            <a:spLocks noGrp="1"/>
          </p:cNvSpPr>
          <p:nvPr>
            <p:ph type="title"/>
          </p:nvPr>
        </p:nvSpPr>
        <p:spPr/>
        <p:txBody>
          <a:bodyPr/>
          <a:lstStyle/>
          <a:p>
            <a:r>
              <a:rPr lang="en-US" b="1" smtClean="0">
                <a:latin typeface="Arial" panose="020B0604020202020204" pitchFamily="34" charset="0"/>
                <a:cs typeface="Arial" panose="020B0604020202020204" pitchFamily="34" charset="0"/>
              </a:rPr>
              <a:t>Drug–drug interactions</a:t>
            </a:r>
            <a:endParaRPr lang="en-US" smtClean="0"/>
          </a:p>
        </p:txBody>
      </p:sp>
      <p:sp>
        <p:nvSpPr>
          <p:cNvPr id="119811" name="Content Placeholder 2"/>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Digoxin toxicity rises when </a:t>
            </a:r>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are taken concurrently.</a:t>
            </a:r>
          </a:p>
          <a:p>
            <a:r>
              <a:rPr lang="en-US" dirty="0" smtClean="0">
                <a:latin typeface="Arial" panose="020B0604020202020204" pitchFamily="34" charset="0"/>
                <a:cs typeface="Arial" panose="020B0604020202020204" pitchFamily="34" charset="0"/>
              </a:rPr>
              <a:t>Decreased absorption of </a:t>
            </a:r>
            <a:r>
              <a:rPr lang="en-US" dirty="0" err="1" smtClean="0">
                <a:latin typeface="Arial" panose="020B0604020202020204" pitchFamily="34" charset="0"/>
                <a:cs typeface="Arial" panose="020B0604020202020204" pitchFamily="34" charset="0"/>
              </a:rPr>
              <a:t>tetracyclines</a:t>
            </a:r>
            <a:r>
              <a:rPr lang="en-US" dirty="0" smtClean="0">
                <a:latin typeface="Arial" panose="020B0604020202020204" pitchFamily="34" charset="0"/>
                <a:cs typeface="Arial" panose="020B0604020202020204" pitchFamily="34" charset="0"/>
              </a:rPr>
              <a:t> results from oral combinations with calcium salts, magnesium salts, zinc salts, aluminum salts, bismuth salts, iron, urinary </a:t>
            </a:r>
            <a:r>
              <a:rPr lang="en-US" dirty="0" err="1" smtClean="0">
                <a:latin typeface="Arial" panose="020B0604020202020204" pitchFamily="34" charset="0"/>
                <a:cs typeface="Arial" panose="020B0604020202020204" pitchFamily="34" charset="0"/>
              </a:rPr>
              <a:t>alkalinizers</a:t>
            </a:r>
            <a:r>
              <a:rPr lang="en-US" dirty="0" smtClean="0">
                <a:latin typeface="Arial" panose="020B0604020202020204" pitchFamily="34" charset="0"/>
                <a:cs typeface="Arial" panose="020B0604020202020204" pitchFamily="34" charset="0"/>
              </a:rPr>
              <a:t>, and charcoal.</a:t>
            </a:r>
          </a:p>
        </p:txBody>
      </p:sp>
    </p:spTree>
    <p:extLst>
      <p:ext uri="{BB962C8B-B14F-4D97-AF65-F5344CB8AC3E}">
        <p14:creationId xmlns:p14="http://schemas.microsoft.com/office/powerpoint/2010/main" val="167633733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p:txBody>
          <a:bodyPr>
            <a:normAutofit fontScale="90000"/>
          </a:bodyPr>
          <a:lstStyle/>
          <a:p>
            <a:r>
              <a:rPr lang="en-US" b="1" smtClean="0">
                <a:latin typeface="Arial" panose="020B0604020202020204" pitchFamily="34" charset="0"/>
                <a:cs typeface="Arial" panose="020B0604020202020204" pitchFamily="34" charset="0"/>
              </a:rPr>
              <a:t>Drug–food interactions</a:t>
            </a:r>
            <a:r>
              <a:rPr lang="en-US" b="1" smtClean="0"/>
              <a:t/>
            </a:r>
            <a:br>
              <a:rPr lang="en-US" b="1" smtClean="0"/>
            </a:br>
            <a:endParaRPr lang="en-US" smtClean="0"/>
          </a:p>
        </p:txBody>
      </p:sp>
      <p:sp>
        <p:nvSpPr>
          <p:cNvPr id="120835" name="Content Placeholder 2"/>
          <p:cNvSpPr>
            <a:spLocks noGrp="1"/>
          </p:cNvSpPr>
          <p:nvPr>
            <p:ph idx="1"/>
          </p:nvPr>
        </p:nvSpPr>
        <p:spPr>
          <a:xfrm>
            <a:off x="457200" y="1524000"/>
            <a:ext cx="8229600" cy="5059363"/>
          </a:xfrm>
        </p:spPr>
        <p:txBody>
          <a:bodyPr>
            <a:normAutofit fontScale="92500"/>
          </a:bodyPr>
          <a:lstStyle/>
          <a:p>
            <a:pPr>
              <a:lnSpc>
                <a:spcPct val="150000"/>
              </a:lnSpc>
            </a:pPr>
            <a:r>
              <a:rPr lang="en-US" sz="3600" dirty="0" smtClean="0">
                <a:latin typeface="Arial" panose="020B0604020202020204" pitchFamily="34" charset="0"/>
                <a:cs typeface="Arial" panose="020B0604020202020204" pitchFamily="34" charset="0"/>
              </a:rPr>
              <a:t>Because oral </a:t>
            </a:r>
            <a:r>
              <a:rPr lang="en-US" sz="3600" dirty="0" err="1" smtClean="0">
                <a:latin typeface="Arial" panose="020B0604020202020204" pitchFamily="34" charset="0"/>
                <a:cs typeface="Arial" panose="020B0604020202020204" pitchFamily="34" charset="0"/>
              </a:rPr>
              <a:t>tetracyclines</a:t>
            </a:r>
            <a:r>
              <a:rPr lang="en-US" sz="3600" dirty="0" smtClean="0">
                <a:latin typeface="Arial" panose="020B0604020202020204" pitchFamily="34" charset="0"/>
                <a:cs typeface="Arial" panose="020B0604020202020204" pitchFamily="34" charset="0"/>
              </a:rPr>
              <a:t> are not absorbed effectively if taken </a:t>
            </a:r>
            <a:r>
              <a:rPr lang="en-US" sz="3600" b="1" dirty="0" smtClean="0">
                <a:solidFill>
                  <a:srgbClr val="C00000"/>
                </a:solidFill>
                <a:latin typeface="Arial" panose="020B0604020202020204" pitchFamily="34" charset="0"/>
                <a:cs typeface="Arial" panose="020B0604020202020204" pitchFamily="34" charset="0"/>
              </a:rPr>
              <a:t>with food or dairy products</a:t>
            </a:r>
            <a:r>
              <a:rPr lang="en-US" sz="3600" dirty="0" smtClean="0">
                <a:latin typeface="Arial" panose="020B0604020202020204" pitchFamily="34" charset="0"/>
                <a:cs typeface="Arial" panose="020B0604020202020204" pitchFamily="34" charset="0"/>
              </a:rPr>
              <a:t>, they should be administered on </a:t>
            </a:r>
            <a:r>
              <a:rPr lang="en-US" sz="3600" b="1" dirty="0" smtClean="0">
                <a:latin typeface="Arial" panose="020B0604020202020204" pitchFamily="34" charset="0"/>
                <a:cs typeface="Arial" panose="020B0604020202020204" pitchFamily="34" charset="0"/>
              </a:rPr>
              <a:t>an empty stomach</a:t>
            </a:r>
            <a:r>
              <a:rPr lang="en-US" sz="3600" dirty="0" smtClean="0">
                <a:latin typeface="Arial" panose="020B0604020202020204" pitchFamily="34" charset="0"/>
                <a:cs typeface="Arial" panose="020B0604020202020204" pitchFamily="34" charset="0"/>
              </a:rPr>
              <a:t> </a:t>
            </a:r>
            <a:r>
              <a:rPr lang="en-US" sz="3600" b="1" dirty="0" smtClean="0">
                <a:latin typeface="Arial" panose="020B0604020202020204" pitchFamily="34" charset="0"/>
                <a:cs typeface="Arial" panose="020B0604020202020204" pitchFamily="34" charset="0"/>
              </a:rPr>
              <a:t>1 hour before </a:t>
            </a:r>
            <a:r>
              <a:rPr lang="en-US" sz="3600" dirty="0" smtClean="0">
                <a:latin typeface="Arial" panose="020B0604020202020204" pitchFamily="34" charset="0"/>
                <a:cs typeface="Arial" panose="020B0604020202020204" pitchFamily="34" charset="0"/>
              </a:rPr>
              <a:t>or </a:t>
            </a:r>
            <a:r>
              <a:rPr lang="en-US" sz="3600" b="1" dirty="0" smtClean="0">
                <a:latin typeface="Arial" panose="020B0604020202020204" pitchFamily="34" charset="0"/>
                <a:cs typeface="Arial" panose="020B0604020202020204" pitchFamily="34" charset="0"/>
              </a:rPr>
              <a:t>2 to 3 hours </a:t>
            </a:r>
            <a:r>
              <a:rPr lang="en-US" sz="3600" dirty="0" smtClean="0">
                <a:latin typeface="Arial" panose="020B0604020202020204" pitchFamily="34" charset="0"/>
                <a:cs typeface="Arial" panose="020B0604020202020204" pitchFamily="34" charset="0"/>
              </a:rPr>
              <a:t>after any meal or other medication.</a:t>
            </a:r>
          </a:p>
          <a:p>
            <a:pPr>
              <a:lnSpc>
                <a:spcPct val="150000"/>
              </a:lnSpc>
              <a:buFont typeface="Arial" panose="020B0604020202020204" pitchFamily="34" charset="0"/>
              <a:buNone/>
            </a:pPr>
            <a:endParaRPr lang="en-US" sz="3600" dirty="0" smtClean="0"/>
          </a:p>
        </p:txBody>
      </p:sp>
    </p:spTree>
    <p:extLst>
      <p:ext uri="{BB962C8B-B14F-4D97-AF65-F5344CB8AC3E}">
        <p14:creationId xmlns:p14="http://schemas.microsoft.com/office/powerpoint/2010/main" val="119522955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smtClean="0"/>
              <a:t>OTHER ANTIBIOTICS</a:t>
            </a:r>
            <a:br>
              <a:rPr lang="en-US" b="1" dirty="0" smtClean="0"/>
            </a:br>
            <a:endParaRPr lang="en-US" dirty="0"/>
          </a:p>
        </p:txBody>
      </p:sp>
      <p:sp>
        <p:nvSpPr>
          <p:cNvPr id="136195" name="Content Placeholder 2"/>
          <p:cNvSpPr>
            <a:spLocks noGrp="1"/>
          </p:cNvSpPr>
          <p:nvPr>
            <p:ph idx="1"/>
          </p:nvPr>
        </p:nvSpPr>
        <p:spPr/>
        <p:txBody>
          <a:bodyPr/>
          <a:lstStyle/>
          <a:p>
            <a:pPr eaLnBrk="1" hangingPunct="1"/>
            <a:r>
              <a:rPr lang="en-US" altLang="en-US" sz="3600" smtClean="0"/>
              <a:t>There are other antibiotics that do not fit into the large antibiotic classes These drugs—the ketolides, lincosamides, lipoglycopeptides, </a:t>
            </a:r>
            <a:r>
              <a:rPr lang="en-US" altLang="en-US" sz="3600" smtClean="0">
                <a:solidFill>
                  <a:srgbClr val="C00000"/>
                </a:solidFill>
              </a:rPr>
              <a:t>macrolides</a:t>
            </a:r>
            <a:r>
              <a:rPr lang="en-US" altLang="en-US" sz="3600" smtClean="0"/>
              <a:t>, and monobactams—</a:t>
            </a:r>
          </a:p>
          <a:p>
            <a:pPr eaLnBrk="1" hangingPunct="1"/>
            <a:r>
              <a:rPr lang="en-US" altLang="en-US" sz="3600" smtClean="0"/>
              <a:t>work in unique ways and are effective against specific bacteria</a:t>
            </a:r>
            <a:r>
              <a:rPr lang="en-US" altLang="en-US" smtClean="0"/>
              <a:t>.</a:t>
            </a:r>
          </a:p>
        </p:txBody>
      </p:sp>
    </p:spTree>
    <p:extLst>
      <p:ext uri="{BB962C8B-B14F-4D97-AF65-F5344CB8AC3E}">
        <p14:creationId xmlns:p14="http://schemas.microsoft.com/office/powerpoint/2010/main" val="15539256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err="1" smtClean="0"/>
              <a:t>Lincosamides</a:t>
            </a:r>
            <a:r>
              <a:rPr lang="en-US" b="1" dirty="0" smtClean="0"/>
              <a:t>: </a:t>
            </a:r>
            <a:r>
              <a:rPr lang="en-US" b="1" dirty="0" err="1" smtClean="0">
                <a:solidFill>
                  <a:srgbClr val="C00000"/>
                </a:solidFill>
              </a:rPr>
              <a:t>clindamycin</a:t>
            </a:r>
            <a:r>
              <a:rPr lang="en-US" b="1" dirty="0" smtClean="0">
                <a:solidFill>
                  <a:srgbClr val="C00000"/>
                </a:solidFill>
              </a:rPr>
              <a:t> </a:t>
            </a:r>
            <a:r>
              <a:rPr lang="en-US" dirty="0" smtClean="0"/>
              <a:t>(</a:t>
            </a:r>
            <a:r>
              <a:rPr lang="en-US" i="1" dirty="0" err="1" smtClean="0"/>
              <a:t>Cleocin</a:t>
            </a:r>
            <a:r>
              <a:rPr lang="en-US" i="1" dirty="0" smtClean="0"/>
              <a:t>)</a:t>
            </a:r>
            <a:endParaRPr lang="en-US" dirty="0"/>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anose="020B0604020202020204" pitchFamily="34" charset="0"/>
              <a:buNone/>
              <a:defRPr/>
            </a:pPr>
            <a:r>
              <a:rPr lang="en-US" b="1" i="1" dirty="0" smtClean="0"/>
              <a:t>Indications: Treatment of serious infections caused</a:t>
            </a:r>
          </a:p>
          <a:p>
            <a:pPr eaLnBrk="1" fontAlgn="auto" hangingPunct="1">
              <a:spcAft>
                <a:spcPts val="0"/>
              </a:spcAft>
              <a:buFont typeface="Arial" panose="020B0604020202020204" pitchFamily="34" charset="0"/>
              <a:buNone/>
              <a:defRPr/>
            </a:pPr>
            <a:r>
              <a:rPr lang="en-US" dirty="0" smtClean="0"/>
              <a:t>by susceptible strains of bacteria, including some</a:t>
            </a:r>
          </a:p>
          <a:p>
            <a:pPr eaLnBrk="1" fontAlgn="auto" hangingPunct="1">
              <a:spcAft>
                <a:spcPts val="0"/>
              </a:spcAft>
              <a:buFont typeface="Arial" panose="020B0604020202020204" pitchFamily="34" charset="0"/>
              <a:buNone/>
              <a:defRPr/>
            </a:pPr>
            <a:r>
              <a:rPr lang="en-US" dirty="0" smtClean="0">
                <a:solidFill>
                  <a:srgbClr val="C00000"/>
                </a:solidFill>
              </a:rPr>
              <a:t>anaerobes; </a:t>
            </a:r>
            <a:r>
              <a:rPr lang="en-US" dirty="0" smtClean="0">
                <a:solidFill>
                  <a:srgbClr val="00B050"/>
                </a:solidFill>
              </a:rPr>
              <a:t>useful in septicemia and chronic bone and</a:t>
            </a:r>
          </a:p>
          <a:p>
            <a:pPr eaLnBrk="1" fontAlgn="auto" hangingPunct="1">
              <a:spcAft>
                <a:spcPts val="0"/>
              </a:spcAft>
              <a:buFont typeface="Arial" panose="020B0604020202020204" pitchFamily="34" charset="0"/>
              <a:buNone/>
              <a:defRPr/>
            </a:pPr>
            <a:r>
              <a:rPr lang="en-US" dirty="0" smtClean="0">
                <a:solidFill>
                  <a:srgbClr val="00B050"/>
                </a:solidFill>
              </a:rPr>
              <a:t>joint infections.</a:t>
            </a:r>
            <a:endParaRPr lang="en-US" b="1" dirty="0" smtClean="0">
              <a:solidFill>
                <a:srgbClr val="00B050"/>
              </a:solidFill>
            </a:endParaRPr>
          </a:p>
          <a:p>
            <a:pPr eaLnBrk="1" fontAlgn="auto" hangingPunct="1">
              <a:spcAft>
                <a:spcPts val="0"/>
              </a:spcAft>
              <a:buFont typeface="Arial" panose="020B0604020202020204" pitchFamily="34" charset="0"/>
              <a:buNone/>
              <a:defRPr/>
            </a:pPr>
            <a:r>
              <a:rPr lang="en-US" b="1" dirty="0" smtClean="0"/>
              <a:t> </a:t>
            </a:r>
            <a:r>
              <a:rPr lang="en-US" dirty="0" err="1" smtClean="0"/>
              <a:t>clindamycin</a:t>
            </a:r>
            <a:r>
              <a:rPr lang="en-US" dirty="0" smtClean="0"/>
              <a:t> (</a:t>
            </a:r>
            <a:r>
              <a:rPr lang="en-US" i="1" dirty="0" err="1" smtClean="0"/>
              <a:t>Cleocin</a:t>
            </a:r>
            <a:r>
              <a:rPr lang="en-US" i="1" dirty="0" smtClean="0"/>
              <a:t>) Adult: 150–300 mg PO q6h or 600–2,700 </a:t>
            </a:r>
            <a:r>
              <a:rPr lang="en-US" dirty="0" smtClean="0"/>
              <a:t>mg/d in two to four equal doses; reduce</a:t>
            </a:r>
          </a:p>
          <a:p>
            <a:pPr eaLnBrk="1" fontAlgn="auto" hangingPunct="1">
              <a:spcAft>
                <a:spcPts val="0"/>
              </a:spcAft>
              <a:buFont typeface="Arial" panose="020B0604020202020204" pitchFamily="34" charset="0"/>
              <a:buNone/>
              <a:defRPr/>
            </a:pPr>
            <a:r>
              <a:rPr lang="en-US" dirty="0" smtClean="0"/>
              <a:t>dose with renal impairment</a:t>
            </a:r>
          </a:p>
          <a:p>
            <a:pPr eaLnBrk="1" fontAlgn="auto" hangingPunct="1">
              <a:spcAft>
                <a:spcPts val="0"/>
              </a:spcAft>
              <a:defRPr/>
            </a:pPr>
            <a:r>
              <a:rPr lang="en-US" dirty="0" smtClean="0"/>
              <a:t>Pediatric: 8–25 mg/kg/d PO or 15–40 mg/ kg/d intramuscular (IM) or intravenous (IV) in three to four divided doses</a:t>
            </a:r>
          </a:p>
          <a:p>
            <a:pPr eaLnBrk="1" fontAlgn="auto" hangingPunct="1">
              <a:spcAft>
                <a:spcPts val="0"/>
              </a:spcAft>
              <a:defRPr/>
            </a:pPr>
            <a:r>
              <a:rPr lang="en-US" dirty="0" smtClean="0"/>
              <a:t>Treatment of severe infections when penicillin or other less toxic antibiotics cannot be used.</a:t>
            </a:r>
            <a:endParaRPr lang="en-US" dirty="0"/>
          </a:p>
        </p:txBody>
      </p:sp>
    </p:spTree>
    <p:extLst>
      <p:ext uri="{BB962C8B-B14F-4D97-AF65-F5344CB8AC3E}">
        <p14:creationId xmlns:p14="http://schemas.microsoft.com/office/powerpoint/2010/main" val="26681388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1112</TotalTime>
  <Words>6112</Words>
  <Application>Microsoft Office PowerPoint</Application>
  <PresentationFormat>On-screen Show (4:3)</PresentationFormat>
  <Paragraphs>643</Paragraphs>
  <Slides>121</Slides>
  <Notes>2</Notes>
  <HiddenSlides>0</HiddenSlides>
  <MMClips>0</MMClips>
  <ScaleCrop>false</ScaleCrop>
  <HeadingPairs>
    <vt:vector size="4" baseType="variant">
      <vt:variant>
        <vt:lpstr>Theme</vt:lpstr>
      </vt:variant>
      <vt:variant>
        <vt:i4>2</vt:i4>
      </vt:variant>
      <vt:variant>
        <vt:lpstr>Slide Titles</vt:lpstr>
      </vt:variant>
      <vt:variant>
        <vt:i4>121</vt:i4>
      </vt:variant>
    </vt:vector>
  </HeadingPairs>
  <TitlesOfParts>
    <vt:vector size="123" baseType="lpstr">
      <vt:lpstr>Office Theme</vt:lpstr>
      <vt:lpstr>1_Office Theme</vt:lpstr>
      <vt:lpstr>PowerPoint Presentation</vt:lpstr>
      <vt:lpstr>Learning outcomes-Cont’d</vt:lpstr>
      <vt:lpstr>Learning outcomes-Cont’d</vt:lpstr>
      <vt:lpstr>INTRODUCTION TO ANTIBIOTICS</vt:lpstr>
      <vt:lpstr>INTRODUCTION TO ANTIBIOTICS-Cont’d</vt:lpstr>
      <vt:lpstr>CLASSIFICATION OF ANTIBIOTICS</vt:lpstr>
      <vt:lpstr>CLASSIFICATION OF ANTIBIOTICS-Cont’d</vt:lpstr>
      <vt:lpstr>PowerPoint Presentation</vt:lpstr>
      <vt:lpstr>Morphology of bacteria</vt:lpstr>
      <vt:lpstr>ANTIBIOTICS AND BACTERIA</vt:lpstr>
      <vt:lpstr>ANTIBIOTICS AND BACTERIA-Cont’d</vt:lpstr>
      <vt:lpstr>ANTIBIOTICS AND BACTERIA-Cont’d</vt:lpstr>
      <vt:lpstr>ANTIBIOTICS AND BACTERIA-Cont’d</vt:lpstr>
      <vt:lpstr>ANTIBIOTICS AND BACTERIA-Cont’d</vt:lpstr>
      <vt:lpstr>ANTIBIOTICS AND BACTERIA-Cont’d</vt:lpstr>
      <vt:lpstr>ANTIBIOTICS AND BACTERIA-Cont’d</vt:lpstr>
      <vt:lpstr>USE OF ANTIBIOTICS ACROSS LIFE SPAN</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USE OF ANTIBIOTICS ACROSS LIFE SPAN-Cont’d</vt:lpstr>
      <vt:lpstr>COMMON ADVERSE EFFECTS ASSOCIATED WITH ANTIBIOTICS</vt:lpstr>
      <vt:lpstr>Fig: Common side effects of antibiotics</vt:lpstr>
      <vt:lpstr> MECHANISMS OF ANTIBIOTIC DRUG ACTION </vt:lpstr>
      <vt:lpstr>PowerPoint Presentation</vt:lpstr>
      <vt:lpstr>1. AMINOGLYCOSIDES</vt:lpstr>
      <vt:lpstr> Therapeutic actions and indications </vt:lpstr>
      <vt:lpstr>Therapeutic actions and indications-Cont’d</vt:lpstr>
      <vt:lpstr>Pharmacokinetics </vt:lpstr>
      <vt:lpstr> Contraindications and cautions </vt:lpstr>
      <vt:lpstr>Contraindications and cautions-Cont’d</vt:lpstr>
      <vt:lpstr>Contraindications and cautions-Cont’d</vt:lpstr>
      <vt:lpstr>Contraindications &amp; cautions-Cont’d</vt:lpstr>
      <vt:lpstr>Prototype Summary: Gentamicin</vt:lpstr>
      <vt:lpstr>Prototype Summary: Gentamicin-Cont’d</vt:lpstr>
      <vt:lpstr>Nursing considerations with use of aminoglycosides</vt:lpstr>
      <vt:lpstr>Nursing considerations-Cont’d</vt:lpstr>
      <vt:lpstr>2. PENICILLINS AND PENICILLINASE RESISTANT ANTIBIOTICS</vt:lpstr>
      <vt:lpstr>Classification of Penicillins</vt:lpstr>
      <vt:lpstr>Natural Penicillins : Penicillin G and V</vt:lpstr>
      <vt:lpstr>Peni-G</vt:lpstr>
      <vt:lpstr>Introduction-Cont’d</vt:lpstr>
      <vt:lpstr> Therapeutic actions and indications </vt:lpstr>
      <vt:lpstr>Therapeutic actions and indications-Cont’d</vt:lpstr>
      <vt:lpstr>Pharmacokinetics </vt:lpstr>
      <vt:lpstr> Contraindications and cautions </vt:lpstr>
      <vt:lpstr>Contraindications and cautions-Cont’d</vt:lpstr>
      <vt:lpstr>Adverse effects </vt:lpstr>
      <vt:lpstr> Drug–drug interactions </vt:lpstr>
      <vt:lpstr>Drug–drug interactions</vt:lpstr>
      <vt:lpstr> Prototype summary: Amoxicillin </vt:lpstr>
      <vt:lpstr>Prototype summary: Amoxicillin-Cont’d</vt:lpstr>
      <vt:lpstr>3. FLUOROQUINOLONES</vt:lpstr>
      <vt:lpstr>Indications</vt:lpstr>
      <vt:lpstr>Pharmacokinetics</vt:lpstr>
      <vt:lpstr>PowerPoint Presentation</vt:lpstr>
      <vt:lpstr>Adverse effects</vt:lpstr>
      <vt:lpstr>Adverse effects-Cont’d</vt:lpstr>
      <vt:lpstr>Adverse effects-Cont’d</vt:lpstr>
      <vt:lpstr> Clinically important drug–drug interactions </vt:lpstr>
      <vt:lpstr>Drug–drug interactions-Cont’d</vt:lpstr>
      <vt:lpstr>4. CARBAPENEMS</vt:lpstr>
      <vt:lpstr>Therapeutic actions and indications</vt:lpstr>
      <vt:lpstr>Pharmacokinetics </vt:lpstr>
      <vt:lpstr>Contraindications and cautions </vt:lpstr>
      <vt:lpstr>Contraindications and cautions-Cont’d</vt:lpstr>
      <vt:lpstr>Adverse effects </vt:lpstr>
      <vt:lpstr>Adverse effects-Cont’d</vt:lpstr>
      <vt:lpstr>Drug–drug interactions </vt:lpstr>
      <vt:lpstr> Nursing considerations with carbapenems </vt:lpstr>
      <vt:lpstr>Prototype Summary: Meropenem</vt:lpstr>
      <vt:lpstr>Prototype Summary: Meropenem-Cont’d</vt:lpstr>
      <vt:lpstr>Prototype Summary: Meropenem-Cont’d</vt:lpstr>
      <vt:lpstr>5. OTHER ANTIBIOTICS</vt:lpstr>
      <vt:lpstr>CHLORAMPHENICOL-Cont’d</vt:lpstr>
      <vt:lpstr>CHLORAMPHENICOL-Cont’d</vt:lpstr>
      <vt:lpstr>OTHER ANTIBIOTICS-Cont’d</vt:lpstr>
      <vt:lpstr> Actions and indications </vt:lpstr>
      <vt:lpstr>Actions and indications-Cont’d</vt:lpstr>
      <vt:lpstr>Pharmacokinetics </vt:lpstr>
      <vt:lpstr> Contraindications and cautions </vt:lpstr>
      <vt:lpstr>Contraindications and cautions:Bony structures and teeth</vt:lpstr>
      <vt:lpstr>Contraindications and cautions-Cont’d</vt:lpstr>
      <vt:lpstr>Contraindications and cautions-Cont’d</vt:lpstr>
      <vt:lpstr> Adverse effects </vt:lpstr>
      <vt:lpstr>Adverse effects-Cont’d</vt:lpstr>
      <vt:lpstr>Adverse effects-Cont’d</vt:lpstr>
      <vt:lpstr>Drug–drug interactions</vt:lpstr>
      <vt:lpstr>Drug–drug interactions</vt:lpstr>
      <vt:lpstr>Drug–food interactions </vt:lpstr>
      <vt:lpstr>OTHER ANTIBIOTICS </vt:lpstr>
      <vt:lpstr>Lincosamides: clindamycin (Cleocin)</vt:lpstr>
      <vt:lpstr>Monobactam : aztreonam (Azactam)</vt:lpstr>
      <vt:lpstr>MACROLIDES</vt:lpstr>
      <vt:lpstr>Macrolides</vt:lpstr>
      <vt:lpstr>Macrolides: eg Erythromycin</vt:lpstr>
      <vt:lpstr>OTHER ANTIBIOTICS</vt:lpstr>
      <vt:lpstr>Presumed side effects that limit the use of this antibiotic</vt:lpstr>
      <vt:lpstr>General-Adverse effects of antimicrobials </vt:lpstr>
      <vt:lpstr>PowerPoint Presentation</vt:lpstr>
      <vt:lpstr>Superinfections  </vt:lpstr>
      <vt:lpstr>PowerPoint Presentation</vt:lpstr>
      <vt:lpstr>Specific Side effects of antimicrobials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Lilian</dc:creator>
  <cp:lastModifiedBy>user</cp:lastModifiedBy>
  <cp:revision>72</cp:revision>
  <dcterms:created xsi:type="dcterms:W3CDTF">2006-08-16T00:00:00Z</dcterms:created>
  <dcterms:modified xsi:type="dcterms:W3CDTF">2022-05-20T06:29:13Z</dcterms:modified>
</cp:coreProperties>
</file>