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2" d="100"/>
          <a:sy n="92" d="100"/>
        </p:scale>
        <p:origin x="54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0850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learning1.ur.ac.rw/course/view.php?id=4514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3"/>
          <p:cNvSpPr/>
          <p:nvPr/>
        </p:nvSpPr>
        <p:spPr>
          <a:xfrm>
            <a:off x="284017" y="215687"/>
            <a:ext cx="5860473" cy="4909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Re-Designing Online course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502920" y="758457"/>
            <a:ext cx="5111181" cy="420624"/>
          </a:xfrm>
          <a:prstGeom prst="rect">
            <a:avLst/>
          </a:prstGeom>
          <a:solidFill>
            <a:schemeClr val="bg1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ICT Senior 3  Unit 8: Introduction to multimedia</a:t>
            </a:r>
          </a:p>
        </p:txBody>
      </p:sp>
      <p:sp>
        <p:nvSpPr>
          <p:cNvPr id="7" name="Text 5"/>
          <p:cNvSpPr/>
          <p:nvPr/>
        </p:nvSpPr>
        <p:spPr>
          <a:xfrm>
            <a:off x="467448" y="1330205"/>
            <a:ext cx="7315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Redesigned for Open, Distance, and e-Learning (ODeL) Delivery</a:t>
            </a:r>
          </a:p>
        </p:txBody>
      </p:sp>
      <p:sp>
        <p:nvSpPr>
          <p:cNvPr id="8" name="Shape 6"/>
          <p:cNvSpPr/>
          <p:nvPr/>
        </p:nvSpPr>
        <p:spPr>
          <a:xfrm>
            <a:off x="467448" y="1790285"/>
            <a:ext cx="8046720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499041" y="2145101"/>
            <a:ext cx="4206240" cy="1005840"/>
          </a:xfrm>
          <a:prstGeom prst="rect">
            <a:avLst/>
          </a:prstGeom>
          <a:solidFill>
            <a:schemeClr val="bg1">
              <a:alpha val="45000"/>
            </a:schemeClr>
          </a:solidFill>
          <a:ln w="1270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99041" y="1846481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Presented by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592421" y="2176996"/>
            <a:ext cx="292608" cy="29260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921847" y="2605623"/>
            <a:ext cx="1005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latin typeface="Abadi" panose="020B0604020104020204" pitchFamily="34" charset="0"/>
                <a:cs typeface="Times New Roman" panose="02020603050405020304" pitchFamily="18" charset="0"/>
              </a:rPr>
              <a:t>Hakizimana Prosper</a:t>
            </a:r>
            <a:endParaRPr lang="en-US" sz="1200" dirty="0">
              <a:latin typeface="Abadi" panose="020B06040201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1876459" y="2182538"/>
            <a:ext cx="292608" cy="29260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2228919" y="2633472"/>
            <a:ext cx="1005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 err="1">
                <a:latin typeface="Abadi" panose="020B0604020104020204" pitchFamily="34" charset="0"/>
                <a:cs typeface="Times New Roman" panose="02020603050405020304" pitchFamily="18" charset="0"/>
              </a:rPr>
              <a:t>Mujawayezu</a:t>
            </a:r>
            <a:r>
              <a:rPr lang="en-US" sz="1200" b="1" dirty="0">
                <a:latin typeface="Abadi" panose="020B0604020104020204" pitchFamily="34" charset="0"/>
                <a:cs typeface="Times New Roman" panose="02020603050405020304" pitchFamily="18" charset="0"/>
              </a:rPr>
              <a:t> Francine</a:t>
            </a:r>
          </a:p>
        </p:txBody>
      </p:sp>
      <p:sp>
        <p:nvSpPr>
          <p:cNvPr id="15" name="Shape 13"/>
          <p:cNvSpPr/>
          <p:nvPr/>
        </p:nvSpPr>
        <p:spPr>
          <a:xfrm>
            <a:off x="3325991" y="2182538"/>
            <a:ext cx="292608" cy="29260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3611880" y="2631775"/>
            <a:ext cx="1005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latin typeface="Abadi" panose="020B0604020104020204" pitchFamily="34" charset="0"/>
                <a:cs typeface="Times New Roman" panose="02020603050405020304" pitchFamily="18" charset="0"/>
              </a:rPr>
              <a:t>Twagirayezu Emile</a:t>
            </a:r>
            <a:endParaRPr lang="en-US" sz="1200" dirty="0">
              <a:latin typeface="Abadi" panose="020B06040201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5022965" y="2130552"/>
            <a:ext cx="3749040" cy="1005840"/>
          </a:xfrm>
          <a:prstGeom prst="rect">
            <a:avLst/>
          </a:prstGeom>
          <a:solidFill>
            <a:schemeClr val="bg1">
              <a:alpha val="45000"/>
            </a:schemeClr>
          </a:solidFill>
          <a:ln w="1270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039448" y="1864823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Course Details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5212080" y="2213680"/>
            <a:ext cx="822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Course: 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6183284" y="2195795"/>
            <a:ext cx="2651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MET9241</a:t>
            </a:r>
          </a:p>
        </p:txBody>
      </p:sp>
      <p:sp>
        <p:nvSpPr>
          <p:cNvPr id="21" name="Text 19"/>
          <p:cNvSpPr/>
          <p:nvPr/>
        </p:nvSpPr>
        <p:spPr>
          <a:xfrm>
            <a:off x="5212080" y="2552977"/>
            <a:ext cx="822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</a:t>
            </a:r>
            <a:r>
              <a:rPr lang="en-US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6187595" y="2595725"/>
            <a:ext cx="2651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ODeL</a:t>
            </a:r>
            <a:r>
              <a:rPr lang="en-US" sz="1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Blended</a:t>
            </a:r>
          </a:p>
        </p:txBody>
      </p:sp>
      <p:sp>
        <p:nvSpPr>
          <p:cNvPr id="23" name="Text 21"/>
          <p:cNvSpPr/>
          <p:nvPr/>
        </p:nvSpPr>
        <p:spPr>
          <a:xfrm>
            <a:off x="5212080" y="2911741"/>
            <a:ext cx="822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Level: 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6187595" y="2904471"/>
            <a:ext cx="2651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S3, Rwanda</a:t>
            </a:r>
          </a:p>
        </p:txBody>
      </p:sp>
      <p:sp>
        <p:nvSpPr>
          <p:cNvPr id="25" name="Shape 23"/>
          <p:cNvSpPr/>
          <p:nvPr/>
        </p:nvSpPr>
        <p:spPr>
          <a:xfrm>
            <a:off x="0" y="3292176"/>
            <a:ext cx="9144000" cy="123444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rgbClr val="011F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34368" y="3325240"/>
            <a:ext cx="5902306" cy="1155317"/>
          </a:xfrm>
          <a:prstGeom prst="rect">
            <a:avLst/>
          </a:prstGeom>
          <a:solidFill>
            <a:srgbClr val="028090">
              <a:alpha val="35000"/>
            </a:srgbClr>
          </a:solidFill>
          <a:ln w="12700">
            <a:solidFill>
              <a:srgbClr val="028090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502920" y="4023360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4731" y="4681726"/>
            <a:ext cx="1682178" cy="2560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2651760" y="4023360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2651759" y="4407408"/>
            <a:ext cx="1849295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4800600" y="4023360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🔧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2337239" y="3360808"/>
            <a:ext cx="1787809" cy="313492"/>
          </a:xfrm>
          <a:prstGeom prst="rect">
            <a:avLst/>
          </a:prstGeom>
          <a:solidFill>
            <a:schemeClr val="bg1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ODeL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improvements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6277743" y="3333903"/>
            <a:ext cx="2820537" cy="1146654"/>
          </a:xfrm>
          <a:prstGeom prst="rect">
            <a:avLst/>
          </a:prstGeom>
          <a:solidFill>
            <a:srgbClr val="028090">
              <a:alpha val="35000"/>
            </a:srgbClr>
          </a:solidFill>
          <a:ln w="12700">
            <a:solidFill>
              <a:srgbClr val="028090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6" name="Text 34"/>
          <p:cNvSpPr/>
          <p:nvPr/>
        </p:nvSpPr>
        <p:spPr>
          <a:xfrm>
            <a:off x="6949440" y="4023360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2337239" y="3773229"/>
            <a:ext cx="1787809" cy="317926"/>
          </a:xfrm>
          <a:prstGeom prst="rect">
            <a:avLst/>
          </a:prstGeom>
          <a:solidFill>
            <a:schemeClr val="bg1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Evaluation framework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3B7843-D094-4A55-9EF1-37041806439F}"/>
              </a:ext>
            </a:extLst>
          </p:cNvPr>
          <p:cNvSpPr txBox="1"/>
          <p:nvPr/>
        </p:nvSpPr>
        <p:spPr>
          <a:xfrm flipH="1">
            <a:off x="74289" y="3366523"/>
            <a:ext cx="205917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indent="0" algn="r">
              <a:buNone/>
            </a:pP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Reflection on two course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9C5F30-7DDD-4ED0-ADD7-4124AC0D9BFA}"/>
              </a:ext>
            </a:extLst>
          </p:cNvPr>
          <p:cNvSpPr txBox="1"/>
          <p:nvPr/>
        </p:nvSpPr>
        <p:spPr>
          <a:xfrm>
            <a:off x="81355" y="3773229"/>
            <a:ext cx="205210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Learning outcomes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48D907-8EAA-459B-A4A1-D0D0381BD38F}"/>
              </a:ext>
            </a:extLst>
          </p:cNvPr>
          <p:cNvSpPr txBox="1"/>
          <p:nvPr/>
        </p:nvSpPr>
        <p:spPr>
          <a:xfrm>
            <a:off x="81355" y="4158898"/>
            <a:ext cx="2052105" cy="3077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Original weaknesses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0495E07-9F2D-4536-8A8C-F8802F879B9A}"/>
              </a:ext>
            </a:extLst>
          </p:cNvPr>
          <p:cNvSpPr txBox="1"/>
          <p:nvPr/>
        </p:nvSpPr>
        <p:spPr>
          <a:xfrm>
            <a:off x="2334532" y="4142506"/>
            <a:ext cx="179051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Lessons learned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0771AA2-9937-4F76-991D-3296853325CF}"/>
              </a:ext>
            </a:extLst>
          </p:cNvPr>
          <p:cNvSpPr txBox="1"/>
          <p:nvPr/>
        </p:nvSpPr>
        <p:spPr>
          <a:xfrm>
            <a:off x="4178651" y="3583132"/>
            <a:ext cx="158443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Challenges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AFE08F2-9DEA-4B11-9350-91E809E996B9}"/>
              </a:ext>
            </a:extLst>
          </p:cNvPr>
          <p:cNvSpPr txBox="1"/>
          <p:nvPr/>
        </p:nvSpPr>
        <p:spPr>
          <a:xfrm>
            <a:off x="4178651" y="4008122"/>
            <a:ext cx="158443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  <p:sp>
        <p:nvSpPr>
          <p:cNvPr id="39" name="Text 14">
            <a:extLst>
              <a:ext uri="{FF2B5EF4-FFF2-40B4-BE49-F238E27FC236}">
                <a16:creationId xmlns:a16="http://schemas.microsoft.com/office/drawing/2014/main" id="{582C4837-1B2E-DC02-8836-242235C06821}"/>
              </a:ext>
            </a:extLst>
          </p:cNvPr>
          <p:cNvSpPr/>
          <p:nvPr/>
        </p:nvSpPr>
        <p:spPr>
          <a:xfrm>
            <a:off x="3699441" y="2170626"/>
            <a:ext cx="1005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220008747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 14">
            <a:extLst>
              <a:ext uri="{FF2B5EF4-FFF2-40B4-BE49-F238E27FC236}">
                <a16:creationId xmlns:a16="http://schemas.microsoft.com/office/drawing/2014/main" id="{2B0ED1E4-1202-D3A5-A571-F683F8290A66}"/>
              </a:ext>
            </a:extLst>
          </p:cNvPr>
          <p:cNvSpPr/>
          <p:nvPr/>
        </p:nvSpPr>
        <p:spPr>
          <a:xfrm>
            <a:off x="2229162" y="2193094"/>
            <a:ext cx="1005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220005028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 14">
            <a:extLst>
              <a:ext uri="{FF2B5EF4-FFF2-40B4-BE49-F238E27FC236}">
                <a16:creationId xmlns:a16="http://schemas.microsoft.com/office/drawing/2014/main" id="{3AB624DD-A872-E53A-EF02-5AB9E5D9D8F7}"/>
              </a:ext>
            </a:extLst>
          </p:cNvPr>
          <p:cNvSpPr/>
          <p:nvPr/>
        </p:nvSpPr>
        <p:spPr>
          <a:xfrm>
            <a:off x="921847" y="2170626"/>
            <a:ext cx="1005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225048115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D1B0E1A-FC36-DFF7-54FB-D665B7B55C1D}"/>
              </a:ext>
            </a:extLst>
          </p:cNvPr>
          <p:cNvSpPr txBox="1"/>
          <p:nvPr/>
        </p:nvSpPr>
        <p:spPr>
          <a:xfrm>
            <a:off x="6324459" y="3384329"/>
            <a:ext cx="272710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Moodle platform Link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35F1E32-4888-1B46-EE70-58E704C92FC0}"/>
              </a:ext>
            </a:extLst>
          </p:cNvPr>
          <p:cNvSpPr txBox="1"/>
          <p:nvPr/>
        </p:nvSpPr>
        <p:spPr>
          <a:xfrm>
            <a:off x="6324459" y="3771930"/>
            <a:ext cx="272710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>
                <a:hlinkClick r:id="rId3"/>
              </a:rPr>
              <a:t>Course: INTRODUCTION TO MULTIMEDIA | University of Rwanda - </a:t>
            </a:r>
            <a:r>
              <a:rPr lang="en-US" sz="1200" dirty="0" err="1">
                <a:hlinkClick r:id="rId3"/>
              </a:rPr>
              <a:t>Elearning</a:t>
            </a:r>
            <a:r>
              <a:rPr lang="en-US" sz="1200" dirty="0">
                <a:hlinkClick r:id="rId3"/>
              </a:rPr>
              <a:t> Platform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chemeClr val="bg1"/>
          </a:solidFill>
          <a:ln w="12700">
            <a:solidFill>
              <a:srgbClr val="023E58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Text 4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/>
              <a:t>Reflecting on the textbook vs. Moodle course comparison</a:t>
            </a:r>
            <a:endParaRPr lang="en-US" dirty="0"/>
          </a:p>
        </p:txBody>
      </p:sp>
      <p:sp>
        <p:nvSpPr>
          <p:cNvPr id="5" name="Shape 5"/>
          <p:cNvSpPr/>
          <p:nvPr/>
        </p:nvSpPr>
        <p:spPr>
          <a:xfrm>
            <a:off x="182880" y="758952"/>
            <a:ext cx="4206240" cy="347472"/>
          </a:xfrm>
          <a:prstGeom prst="rect">
            <a:avLst/>
          </a:prstGeom>
          <a:solidFill>
            <a:srgbClr val="00B0F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6" name="Text 6"/>
          <p:cNvSpPr/>
          <p:nvPr/>
        </p:nvSpPr>
        <p:spPr>
          <a:xfrm>
            <a:off x="228600" y="749808"/>
            <a:ext cx="4114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/>
              <a:t>Original Textbook Unit</a:t>
            </a:r>
            <a:endParaRPr lang="en-US" sz="1400" dirty="0"/>
          </a:p>
        </p:txBody>
      </p:sp>
      <p:sp>
        <p:nvSpPr>
          <p:cNvPr id="7" name="Shape 7"/>
          <p:cNvSpPr/>
          <p:nvPr/>
        </p:nvSpPr>
        <p:spPr>
          <a:xfrm>
            <a:off x="4663440" y="758952"/>
            <a:ext cx="4279392" cy="347472"/>
          </a:xfrm>
          <a:prstGeom prst="rect">
            <a:avLst/>
          </a:prstGeom>
          <a:solidFill>
            <a:srgbClr val="02C39A"/>
          </a:solidFill>
          <a:ln w="12700">
            <a:solidFill>
              <a:srgbClr val="028E6E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8" name="Text 8"/>
          <p:cNvSpPr/>
          <p:nvPr/>
        </p:nvSpPr>
        <p:spPr>
          <a:xfrm>
            <a:off x="4709160" y="749808"/>
            <a:ext cx="418795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/>
              <a:t>Redesigned Moodle Course</a:t>
            </a:r>
            <a:endParaRPr lang="en-US" sz="1400" dirty="0"/>
          </a:p>
        </p:txBody>
      </p:sp>
      <p:sp>
        <p:nvSpPr>
          <p:cNvPr id="9" name="Shape 9"/>
          <p:cNvSpPr/>
          <p:nvPr/>
        </p:nvSpPr>
        <p:spPr>
          <a:xfrm>
            <a:off x="182880" y="1150000"/>
            <a:ext cx="4206240" cy="780000"/>
          </a:xfrm>
          <a:prstGeom prst="rect">
            <a:avLst/>
          </a:prstGeom>
          <a:solidFill>
            <a:srgbClr val="F0F9FA"/>
          </a:solidFill>
          <a:ln w="7620">
            <a:solidFill>
              <a:srgbClr val="C8E6EA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0" name="Shape 10"/>
          <p:cNvSpPr/>
          <p:nvPr/>
        </p:nvSpPr>
        <p:spPr>
          <a:xfrm>
            <a:off x="182880" y="1150000"/>
            <a:ext cx="594360" cy="780000"/>
          </a:xfrm>
          <a:prstGeom prst="rect">
            <a:avLst/>
          </a:prstGeom>
          <a:solidFill>
            <a:srgbClr val="00B0F0">
              <a:alpha val="80000"/>
            </a:srgbClr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1" name="Text 11"/>
          <p:cNvSpPr/>
          <p:nvPr/>
        </p:nvSpPr>
        <p:spPr>
          <a:xfrm>
            <a:off x="182880" y="1150000"/>
            <a:ext cx="594360" cy="78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/>
              <a:t>T1</a:t>
            </a:r>
            <a:endParaRPr lang="en-US" sz="1200" dirty="0"/>
          </a:p>
        </p:txBody>
      </p:sp>
      <p:sp>
        <p:nvSpPr>
          <p:cNvPr id="12" name="Text 12"/>
          <p:cNvSpPr/>
          <p:nvPr/>
        </p:nvSpPr>
        <p:spPr>
          <a:xfrm>
            <a:off x="841248" y="1214008"/>
            <a:ext cx="34564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23E58"/>
                </a:solidFill>
              </a:rPr>
              <a:t>Linear, page-by-page</a:t>
            </a:r>
            <a:endParaRPr lang="en-US" sz="1300" dirty="0"/>
          </a:p>
        </p:txBody>
      </p:sp>
      <p:sp>
        <p:nvSpPr>
          <p:cNvPr id="13" name="Text 13"/>
          <p:cNvSpPr/>
          <p:nvPr/>
        </p:nvSpPr>
        <p:spPr>
          <a:xfrm>
            <a:off x="777240" y="1470000"/>
            <a:ext cx="3611880" cy="4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2E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Follows a fixed print sequence with no navigation aids.</a:t>
            </a:r>
            <a:endParaRPr lang="en-US" sz="12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Shape 14"/>
          <p:cNvSpPr/>
          <p:nvPr/>
        </p:nvSpPr>
        <p:spPr>
          <a:xfrm>
            <a:off x="4663440" y="1150000"/>
            <a:ext cx="4279392" cy="780000"/>
          </a:xfrm>
          <a:prstGeom prst="rect">
            <a:avLst/>
          </a:prstGeom>
          <a:solidFill>
            <a:srgbClr val="E8F8F5"/>
          </a:solidFill>
          <a:ln w="7620">
            <a:solidFill>
              <a:srgbClr val="9FDF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5" name="Shape 15"/>
          <p:cNvSpPr/>
          <p:nvPr/>
        </p:nvSpPr>
        <p:spPr>
          <a:xfrm>
            <a:off x="4663440" y="1150000"/>
            <a:ext cx="64008" cy="780000"/>
          </a:xfrm>
          <a:prstGeom prst="rect">
            <a:avLst/>
          </a:prstGeom>
          <a:solidFill>
            <a:srgbClr val="028E6E"/>
          </a:solidFill>
          <a:ln w="12700">
            <a:solidFill>
              <a:srgbClr val="028E6E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Shape 16"/>
          <p:cNvSpPr/>
          <p:nvPr/>
        </p:nvSpPr>
        <p:spPr>
          <a:xfrm>
            <a:off x="4700016" y="1329688"/>
            <a:ext cx="420624" cy="420624"/>
          </a:xfrm>
          <a:prstGeom prst="ellipse">
            <a:avLst/>
          </a:prstGeom>
          <a:solidFill>
            <a:srgbClr val="02C39A"/>
          </a:solidFill>
          <a:ln w="12700">
            <a:solidFill>
              <a:srgbClr val="028E6E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Text 17"/>
          <p:cNvSpPr/>
          <p:nvPr/>
        </p:nvSpPr>
        <p:spPr>
          <a:xfrm>
            <a:off x="4700016" y="132968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/>
              <a:t>M1</a:t>
            </a:r>
            <a:endParaRPr lang="en-US" sz="900" dirty="0"/>
          </a:p>
        </p:txBody>
      </p:sp>
      <p:sp>
        <p:nvSpPr>
          <p:cNvPr id="18" name="Text 18"/>
          <p:cNvSpPr/>
          <p:nvPr/>
        </p:nvSpPr>
        <p:spPr>
          <a:xfrm>
            <a:off x="5193440" y="1214008"/>
            <a:ext cx="36579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28E6E"/>
                </a:solidFill>
              </a:rPr>
              <a:t>Outcome-based topics</a:t>
            </a:r>
            <a:endParaRPr lang="en-US" sz="1300" dirty="0"/>
          </a:p>
        </p:txBody>
      </p:sp>
      <p:sp>
        <p:nvSpPr>
          <p:cNvPr id="19" name="Text 19"/>
          <p:cNvSpPr/>
          <p:nvPr/>
        </p:nvSpPr>
        <p:spPr>
          <a:xfrm>
            <a:off x="5193440" y="1470000"/>
            <a:ext cx="3657952" cy="4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2E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Four topics with clear navigation and logical progression.</a:t>
            </a:r>
            <a:endParaRPr lang="en-US" sz="12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Shape 20"/>
          <p:cNvSpPr/>
          <p:nvPr/>
        </p:nvSpPr>
        <p:spPr>
          <a:xfrm>
            <a:off x="182880" y="1950000"/>
            <a:ext cx="4206240" cy="780000"/>
          </a:xfrm>
          <a:prstGeom prst="rect">
            <a:avLst/>
          </a:prstGeom>
          <a:solidFill>
            <a:srgbClr val="FFFFFF"/>
          </a:solidFill>
          <a:ln w="7620">
            <a:solidFill>
              <a:srgbClr val="C8E6EA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1" name="Shape 21"/>
          <p:cNvSpPr/>
          <p:nvPr/>
        </p:nvSpPr>
        <p:spPr>
          <a:xfrm>
            <a:off x="182880" y="1950000"/>
            <a:ext cx="594360" cy="780000"/>
          </a:xfrm>
          <a:prstGeom prst="rect">
            <a:avLst/>
          </a:prstGeom>
          <a:solidFill>
            <a:srgbClr val="00B0F0">
              <a:alpha val="80000"/>
            </a:srgbClr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2" name="Text 22"/>
          <p:cNvSpPr/>
          <p:nvPr/>
        </p:nvSpPr>
        <p:spPr>
          <a:xfrm>
            <a:off x="182880" y="1950000"/>
            <a:ext cx="594360" cy="78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/>
              <a:t>T2</a:t>
            </a:r>
            <a:endParaRPr lang="en-US" sz="1200" dirty="0"/>
          </a:p>
        </p:txBody>
      </p:sp>
      <p:sp>
        <p:nvSpPr>
          <p:cNvPr id="23" name="Text 23"/>
          <p:cNvSpPr/>
          <p:nvPr/>
        </p:nvSpPr>
        <p:spPr>
          <a:xfrm>
            <a:off x="841248" y="2014008"/>
            <a:ext cx="34564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23E58"/>
                </a:solidFill>
              </a:rPr>
              <a:t>Reading-based only</a:t>
            </a:r>
            <a:endParaRPr lang="en-US" sz="1300" dirty="0"/>
          </a:p>
        </p:txBody>
      </p:sp>
      <p:sp>
        <p:nvSpPr>
          <p:cNvPr id="24" name="Text 24"/>
          <p:cNvSpPr/>
          <p:nvPr/>
        </p:nvSpPr>
        <p:spPr>
          <a:xfrm>
            <a:off x="777240" y="2270000"/>
            <a:ext cx="3611880" cy="4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2E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Minimal interaction beyond reading text and static images.</a:t>
            </a:r>
            <a:endParaRPr lang="en-US" sz="12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Shape 25"/>
          <p:cNvSpPr/>
          <p:nvPr/>
        </p:nvSpPr>
        <p:spPr>
          <a:xfrm>
            <a:off x="4663440" y="1950000"/>
            <a:ext cx="4279392" cy="780000"/>
          </a:xfrm>
          <a:prstGeom prst="rect">
            <a:avLst/>
          </a:prstGeom>
          <a:solidFill>
            <a:srgbClr val="FFFFFF"/>
          </a:solidFill>
          <a:ln w="7620">
            <a:solidFill>
              <a:srgbClr val="9FDF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6" name="Shape 26"/>
          <p:cNvSpPr/>
          <p:nvPr/>
        </p:nvSpPr>
        <p:spPr>
          <a:xfrm>
            <a:off x="4663440" y="1950000"/>
            <a:ext cx="64008" cy="780000"/>
          </a:xfrm>
          <a:prstGeom prst="rect">
            <a:avLst/>
          </a:prstGeom>
          <a:solidFill>
            <a:srgbClr val="028E6E"/>
          </a:solidFill>
          <a:ln w="12700">
            <a:solidFill>
              <a:srgbClr val="028E6E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7" name="Shape 27"/>
          <p:cNvSpPr/>
          <p:nvPr/>
        </p:nvSpPr>
        <p:spPr>
          <a:xfrm>
            <a:off x="4700016" y="2129688"/>
            <a:ext cx="420624" cy="420624"/>
          </a:xfrm>
          <a:prstGeom prst="ellipse">
            <a:avLst/>
          </a:prstGeom>
          <a:solidFill>
            <a:srgbClr val="02C39A"/>
          </a:solidFill>
          <a:ln w="12700">
            <a:solidFill>
              <a:srgbClr val="028E6E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8" name="Text 28"/>
          <p:cNvSpPr/>
          <p:nvPr/>
        </p:nvSpPr>
        <p:spPr>
          <a:xfrm>
            <a:off x="4700016" y="212968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/>
              <a:t>M2</a:t>
            </a:r>
            <a:endParaRPr lang="en-US" sz="900" dirty="0"/>
          </a:p>
        </p:txBody>
      </p:sp>
      <p:sp>
        <p:nvSpPr>
          <p:cNvPr id="29" name="Text 29"/>
          <p:cNvSpPr/>
          <p:nvPr/>
        </p:nvSpPr>
        <p:spPr>
          <a:xfrm>
            <a:off x="5193440" y="2014008"/>
            <a:ext cx="36579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28E6E"/>
                </a:solidFill>
              </a:rPr>
              <a:t>Interactive H5P activities</a:t>
            </a:r>
            <a:endParaRPr lang="en-US" sz="1300" dirty="0"/>
          </a:p>
        </p:txBody>
      </p:sp>
      <p:sp>
        <p:nvSpPr>
          <p:cNvPr id="30" name="Text 30"/>
          <p:cNvSpPr/>
          <p:nvPr/>
        </p:nvSpPr>
        <p:spPr>
          <a:xfrm>
            <a:off x="5193440" y="2270000"/>
            <a:ext cx="3657952" cy="4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2E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Quizzes, reflection questions, and guided practice throughout.</a:t>
            </a:r>
            <a:endParaRPr lang="en-US" sz="12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Shape 31"/>
          <p:cNvSpPr/>
          <p:nvPr/>
        </p:nvSpPr>
        <p:spPr>
          <a:xfrm>
            <a:off x="182880" y="2750000"/>
            <a:ext cx="4206240" cy="780000"/>
          </a:xfrm>
          <a:prstGeom prst="rect">
            <a:avLst/>
          </a:prstGeom>
          <a:solidFill>
            <a:srgbClr val="F0F9FA"/>
          </a:solidFill>
          <a:ln w="7620">
            <a:solidFill>
              <a:srgbClr val="C8E6EA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2" name="Shape 32"/>
          <p:cNvSpPr/>
          <p:nvPr/>
        </p:nvSpPr>
        <p:spPr>
          <a:xfrm>
            <a:off x="182880" y="2750000"/>
            <a:ext cx="594360" cy="780000"/>
          </a:xfrm>
          <a:prstGeom prst="rect">
            <a:avLst/>
          </a:prstGeom>
          <a:solidFill>
            <a:srgbClr val="00B0F0">
              <a:alpha val="80000"/>
            </a:srgbClr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3" name="Text 33"/>
          <p:cNvSpPr/>
          <p:nvPr/>
        </p:nvSpPr>
        <p:spPr>
          <a:xfrm>
            <a:off x="182880" y="2750000"/>
            <a:ext cx="594360" cy="78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/>
              <a:t>T3</a:t>
            </a:r>
            <a:endParaRPr lang="en-US" sz="1200" dirty="0"/>
          </a:p>
        </p:txBody>
      </p:sp>
      <p:sp>
        <p:nvSpPr>
          <p:cNvPr id="34" name="Text 34"/>
          <p:cNvSpPr/>
          <p:nvPr/>
        </p:nvSpPr>
        <p:spPr>
          <a:xfrm>
            <a:off x="841248" y="2814008"/>
            <a:ext cx="34564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23E58"/>
                </a:solidFill>
              </a:rPr>
              <a:t>End-of-unit exercises</a:t>
            </a:r>
            <a:endParaRPr lang="en-US" sz="1300" dirty="0"/>
          </a:p>
        </p:txBody>
      </p:sp>
      <p:sp>
        <p:nvSpPr>
          <p:cNvPr id="35" name="Text 35"/>
          <p:cNvSpPr/>
          <p:nvPr/>
        </p:nvSpPr>
        <p:spPr>
          <a:xfrm>
            <a:off x="841248" y="3070000"/>
            <a:ext cx="3456432" cy="4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2E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automated feedback; assessment occurs only after the unit.</a:t>
            </a:r>
            <a:endParaRPr lang="en-US" sz="12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Shape 36"/>
          <p:cNvSpPr/>
          <p:nvPr/>
        </p:nvSpPr>
        <p:spPr>
          <a:xfrm>
            <a:off x="4663440" y="2750000"/>
            <a:ext cx="4279392" cy="780000"/>
          </a:xfrm>
          <a:prstGeom prst="rect">
            <a:avLst/>
          </a:prstGeom>
          <a:solidFill>
            <a:srgbClr val="E8F8F5"/>
          </a:solidFill>
          <a:ln w="7620">
            <a:solidFill>
              <a:srgbClr val="9FDF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7" name="Shape 37"/>
          <p:cNvSpPr/>
          <p:nvPr/>
        </p:nvSpPr>
        <p:spPr>
          <a:xfrm>
            <a:off x="4663440" y="2750000"/>
            <a:ext cx="64008" cy="780000"/>
          </a:xfrm>
          <a:prstGeom prst="rect">
            <a:avLst/>
          </a:prstGeom>
          <a:solidFill>
            <a:srgbClr val="028E6E"/>
          </a:solidFill>
          <a:ln w="12700">
            <a:solidFill>
              <a:srgbClr val="028E6E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8" name="Shape 38"/>
          <p:cNvSpPr/>
          <p:nvPr/>
        </p:nvSpPr>
        <p:spPr>
          <a:xfrm>
            <a:off x="4700016" y="2929688"/>
            <a:ext cx="420624" cy="420624"/>
          </a:xfrm>
          <a:prstGeom prst="ellipse">
            <a:avLst/>
          </a:prstGeom>
          <a:solidFill>
            <a:srgbClr val="02C39A"/>
          </a:solidFill>
          <a:ln w="12700">
            <a:solidFill>
              <a:srgbClr val="028E6E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9" name="Text 39"/>
          <p:cNvSpPr/>
          <p:nvPr/>
        </p:nvSpPr>
        <p:spPr>
          <a:xfrm>
            <a:off x="4700016" y="292968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/>
              <a:t>M3</a:t>
            </a:r>
            <a:endParaRPr lang="en-US" sz="900" dirty="0"/>
          </a:p>
        </p:txBody>
      </p:sp>
      <p:sp>
        <p:nvSpPr>
          <p:cNvPr id="40" name="Text 40"/>
          <p:cNvSpPr/>
          <p:nvPr/>
        </p:nvSpPr>
        <p:spPr>
          <a:xfrm>
            <a:off x="5193440" y="2814008"/>
            <a:ext cx="36579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28E6E"/>
                </a:solidFill>
              </a:rPr>
              <a:t>Automated, formative feedback</a:t>
            </a:r>
            <a:endParaRPr lang="en-US" sz="1300" dirty="0"/>
          </a:p>
        </p:txBody>
      </p:sp>
      <p:sp>
        <p:nvSpPr>
          <p:cNvPr id="41" name="Text 41"/>
          <p:cNvSpPr/>
          <p:nvPr/>
        </p:nvSpPr>
        <p:spPr>
          <a:xfrm>
            <a:off x="5193440" y="3070000"/>
            <a:ext cx="3657952" cy="4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2E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Quizzes and rubrics give instant feedback via Moodle Gradebook.</a:t>
            </a:r>
            <a:endParaRPr lang="en-US" sz="12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Shape 42"/>
          <p:cNvSpPr/>
          <p:nvPr/>
        </p:nvSpPr>
        <p:spPr>
          <a:xfrm>
            <a:off x="182880" y="3550000"/>
            <a:ext cx="4206240" cy="780000"/>
          </a:xfrm>
          <a:prstGeom prst="rect">
            <a:avLst/>
          </a:prstGeom>
          <a:solidFill>
            <a:srgbClr val="FFFFFF"/>
          </a:solidFill>
          <a:ln w="7620">
            <a:solidFill>
              <a:srgbClr val="C8E6EA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43" name="Shape 43"/>
          <p:cNvSpPr/>
          <p:nvPr/>
        </p:nvSpPr>
        <p:spPr>
          <a:xfrm>
            <a:off x="182880" y="3550000"/>
            <a:ext cx="594360" cy="780000"/>
          </a:xfrm>
          <a:prstGeom prst="rect">
            <a:avLst/>
          </a:prstGeom>
          <a:solidFill>
            <a:srgbClr val="00B0F0">
              <a:alpha val="80000"/>
            </a:srgbClr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44" name="Text 44"/>
          <p:cNvSpPr/>
          <p:nvPr/>
        </p:nvSpPr>
        <p:spPr>
          <a:xfrm>
            <a:off x="182880" y="3550000"/>
            <a:ext cx="594360" cy="78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/>
              <a:t>T4</a:t>
            </a:r>
            <a:endParaRPr lang="en-US" sz="1200" dirty="0"/>
          </a:p>
        </p:txBody>
      </p:sp>
      <p:sp>
        <p:nvSpPr>
          <p:cNvPr id="45" name="Text 45"/>
          <p:cNvSpPr/>
          <p:nvPr/>
        </p:nvSpPr>
        <p:spPr>
          <a:xfrm>
            <a:off x="841248" y="3614008"/>
            <a:ext cx="34564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23E58"/>
                </a:solidFill>
              </a:rPr>
              <a:t>Print-dependent, untracked</a:t>
            </a:r>
            <a:endParaRPr lang="en-US" sz="1300" dirty="0"/>
          </a:p>
        </p:txBody>
      </p:sp>
      <p:sp>
        <p:nvSpPr>
          <p:cNvPr id="46" name="Text 46"/>
          <p:cNvSpPr/>
          <p:nvPr/>
        </p:nvSpPr>
        <p:spPr>
          <a:xfrm>
            <a:off x="841248" y="3870000"/>
            <a:ext cx="3547872" cy="4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2E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Requires the physical textbook; no progress monitoring.</a:t>
            </a:r>
            <a:endParaRPr lang="en-US" sz="12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Shape 47"/>
          <p:cNvSpPr/>
          <p:nvPr/>
        </p:nvSpPr>
        <p:spPr>
          <a:xfrm>
            <a:off x="4663440" y="3550000"/>
            <a:ext cx="4279392" cy="780000"/>
          </a:xfrm>
          <a:prstGeom prst="rect">
            <a:avLst/>
          </a:prstGeom>
          <a:solidFill>
            <a:srgbClr val="FFFFFF"/>
          </a:solidFill>
          <a:ln w="7620">
            <a:solidFill>
              <a:srgbClr val="9FDF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48" name="Shape 48"/>
          <p:cNvSpPr/>
          <p:nvPr/>
        </p:nvSpPr>
        <p:spPr>
          <a:xfrm>
            <a:off x="4663440" y="3550000"/>
            <a:ext cx="64008" cy="780000"/>
          </a:xfrm>
          <a:prstGeom prst="rect">
            <a:avLst/>
          </a:prstGeom>
          <a:solidFill>
            <a:srgbClr val="028E6E"/>
          </a:solidFill>
          <a:ln w="12700">
            <a:solidFill>
              <a:srgbClr val="028E6E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49" name="Shape 49"/>
          <p:cNvSpPr/>
          <p:nvPr/>
        </p:nvSpPr>
        <p:spPr>
          <a:xfrm>
            <a:off x="4700016" y="3729688"/>
            <a:ext cx="420624" cy="420624"/>
          </a:xfrm>
          <a:prstGeom prst="ellipse">
            <a:avLst/>
          </a:prstGeom>
          <a:solidFill>
            <a:srgbClr val="02C39A"/>
          </a:solidFill>
          <a:ln w="12700">
            <a:solidFill>
              <a:srgbClr val="028E6E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50" name="Text 50"/>
          <p:cNvSpPr/>
          <p:nvPr/>
        </p:nvSpPr>
        <p:spPr>
          <a:xfrm>
            <a:off x="4700016" y="372968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/>
              <a:t>M4</a:t>
            </a:r>
            <a:endParaRPr lang="en-US" sz="900" dirty="0"/>
          </a:p>
        </p:txBody>
      </p:sp>
      <p:sp>
        <p:nvSpPr>
          <p:cNvPr id="51" name="Text 51"/>
          <p:cNvSpPr/>
          <p:nvPr/>
        </p:nvSpPr>
        <p:spPr>
          <a:xfrm>
            <a:off x="5193440" y="3614008"/>
            <a:ext cx="36579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28E6E"/>
                </a:solidFill>
              </a:rPr>
              <a:t>Anytime access with analytics</a:t>
            </a:r>
            <a:endParaRPr lang="en-US" sz="1300" dirty="0"/>
          </a:p>
        </p:txBody>
      </p:sp>
      <p:sp>
        <p:nvSpPr>
          <p:cNvPr id="52" name="Text 52"/>
          <p:cNvSpPr/>
          <p:nvPr/>
        </p:nvSpPr>
        <p:spPr>
          <a:xfrm>
            <a:off x="5193440" y="3870000"/>
            <a:ext cx="3657952" cy="4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2E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Available on Moodle from any device, with progress tracking.</a:t>
            </a:r>
            <a:endParaRPr lang="en-US" sz="12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Shape 53"/>
          <p:cNvSpPr/>
          <p:nvPr/>
        </p:nvSpPr>
        <p:spPr>
          <a:xfrm>
            <a:off x="182880" y="4390000"/>
            <a:ext cx="8778240" cy="653500"/>
          </a:xfrm>
          <a:prstGeom prst="rect">
            <a:avLst/>
          </a:prstGeom>
          <a:solidFill>
            <a:srgbClr val="EAF3F8"/>
          </a:solidFill>
          <a:ln w="9525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54" name="Text 54"/>
          <p:cNvSpPr/>
          <p:nvPr/>
        </p:nvSpPr>
        <p:spPr>
          <a:xfrm>
            <a:off x="274320" y="4390000"/>
            <a:ext cx="8595360" cy="653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023E58"/>
                </a:solidFill>
              </a:rPr>
              <a:t>Reflection: The comparison confirmed that redesigning for ODeL required more than digitising the textbook — it demanded applying instructional design principles (ADDIE, UDL) to make learning outcome-driven, interactive, and trackable.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chemeClr val="bg1"/>
          </a:solidFill>
          <a:ln w="12700">
            <a:solidFill>
              <a:srgbClr val="023E58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/>
              <a:t>Learning outcomes and  weaknesses of the  F2F course</a:t>
            </a:r>
            <a:endParaRPr lang="en-US" dirty="0"/>
          </a:p>
        </p:txBody>
      </p:sp>
      <p:sp>
        <p:nvSpPr>
          <p:cNvPr id="6" name="Shape 4"/>
          <p:cNvSpPr/>
          <p:nvPr/>
        </p:nvSpPr>
        <p:spPr>
          <a:xfrm>
            <a:off x="182880" y="758952"/>
            <a:ext cx="4206240" cy="347472"/>
          </a:xfrm>
          <a:prstGeom prst="rect">
            <a:avLst/>
          </a:prstGeom>
          <a:solidFill>
            <a:srgbClr val="00B0F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228600" y="749808"/>
            <a:ext cx="4114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/>
              <a:t>Learning outcomes  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182880" y="1170432"/>
            <a:ext cx="4206240" cy="667512"/>
          </a:xfrm>
          <a:prstGeom prst="rect">
            <a:avLst/>
          </a:prstGeom>
          <a:solidFill>
            <a:srgbClr val="F0F9FA"/>
          </a:solidFill>
          <a:ln w="7620">
            <a:solidFill>
              <a:srgbClr val="C8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182880" y="1170432"/>
            <a:ext cx="594360" cy="667512"/>
          </a:xfrm>
          <a:prstGeom prst="rect">
            <a:avLst/>
          </a:prstGeom>
          <a:solidFill>
            <a:srgbClr val="00B0F0">
              <a:alpha val="80000"/>
            </a:srgbClr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182880" y="1170432"/>
            <a:ext cx="594360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/>
              <a:t>LO1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841248" y="1234440"/>
            <a:ext cx="3493008" cy="5394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Define multimedia and describe its types: text, graphics, animation, audio, and video.</a:t>
            </a:r>
          </a:p>
        </p:txBody>
      </p:sp>
      <p:sp>
        <p:nvSpPr>
          <p:cNvPr id="12" name="Shape 10"/>
          <p:cNvSpPr/>
          <p:nvPr/>
        </p:nvSpPr>
        <p:spPr>
          <a:xfrm>
            <a:off x="182880" y="1892808"/>
            <a:ext cx="4206240" cy="667512"/>
          </a:xfrm>
          <a:prstGeom prst="rect">
            <a:avLst/>
          </a:prstGeom>
          <a:solidFill>
            <a:srgbClr val="FFFFFF"/>
          </a:solidFill>
          <a:ln w="7620">
            <a:solidFill>
              <a:srgbClr val="C8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182880" y="1892808"/>
            <a:ext cx="594360" cy="667512"/>
          </a:xfrm>
          <a:prstGeom prst="rect">
            <a:avLst/>
          </a:prstGeom>
          <a:solidFill>
            <a:srgbClr val="00B0F0">
              <a:alpha val="80000"/>
            </a:srgbClr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82880" y="1892808"/>
            <a:ext cx="594360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/>
              <a:t>LO2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41248" y="1956816"/>
            <a:ext cx="3493008" cy="5394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Distinguish between linear and non-linear multimedia and give examples of each category.</a:t>
            </a:r>
          </a:p>
        </p:txBody>
      </p:sp>
      <p:sp>
        <p:nvSpPr>
          <p:cNvPr id="16" name="Shape 14"/>
          <p:cNvSpPr/>
          <p:nvPr/>
        </p:nvSpPr>
        <p:spPr>
          <a:xfrm>
            <a:off x="182880" y="2615184"/>
            <a:ext cx="4206240" cy="667512"/>
          </a:xfrm>
          <a:prstGeom prst="rect">
            <a:avLst/>
          </a:prstGeom>
          <a:solidFill>
            <a:srgbClr val="F0F9FA"/>
          </a:solidFill>
          <a:ln w="7620">
            <a:solidFill>
              <a:srgbClr val="C8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182880" y="2615184"/>
            <a:ext cx="594360" cy="667512"/>
          </a:xfrm>
          <a:prstGeom prst="rect">
            <a:avLst/>
          </a:prstGeom>
          <a:solidFill>
            <a:srgbClr val="00B0F0">
              <a:alpha val="80000"/>
            </a:srgbClr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182880" y="2615184"/>
            <a:ext cx="594360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/>
              <a:t>LO3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841248" y="2679192"/>
            <a:ext cx="3493008" cy="5394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Identify applications of multimedia across commercial, education, medicine and public sectors.</a:t>
            </a:r>
          </a:p>
        </p:txBody>
      </p:sp>
      <p:sp>
        <p:nvSpPr>
          <p:cNvPr id="20" name="Shape 18"/>
          <p:cNvSpPr/>
          <p:nvPr/>
        </p:nvSpPr>
        <p:spPr>
          <a:xfrm>
            <a:off x="182880" y="3337560"/>
            <a:ext cx="4206240" cy="667512"/>
          </a:xfrm>
          <a:prstGeom prst="rect">
            <a:avLst/>
          </a:prstGeom>
          <a:solidFill>
            <a:srgbClr val="FFFFFF"/>
          </a:solidFill>
          <a:ln w="7620">
            <a:solidFill>
              <a:srgbClr val="C8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182880" y="3337560"/>
            <a:ext cx="594360" cy="667512"/>
          </a:xfrm>
          <a:prstGeom prst="rect">
            <a:avLst/>
          </a:prstGeom>
          <a:solidFill>
            <a:srgbClr val="00B0F0">
              <a:alpha val="80000"/>
            </a:srgbClr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182880" y="3337560"/>
            <a:ext cx="594360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/>
              <a:t>LO4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841248" y="3401568"/>
            <a:ext cx="3493008" cy="5394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Create interactive presentations using PowerPoint hyperlinks and action buttons.</a:t>
            </a:r>
          </a:p>
        </p:txBody>
      </p:sp>
      <p:sp>
        <p:nvSpPr>
          <p:cNvPr id="24" name="Shape 22"/>
          <p:cNvSpPr/>
          <p:nvPr/>
        </p:nvSpPr>
        <p:spPr>
          <a:xfrm>
            <a:off x="182880" y="4059936"/>
            <a:ext cx="4206240" cy="667512"/>
          </a:xfrm>
          <a:prstGeom prst="rect">
            <a:avLst/>
          </a:prstGeom>
          <a:solidFill>
            <a:srgbClr val="F0F9FA"/>
          </a:solidFill>
          <a:ln w="7620">
            <a:solidFill>
              <a:srgbClr val="C8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182880" y="4059936"/>
            <a:ext cx="594360" cy="667512"/>
          </a:xfrm>
          <a:prstGeom prst="rect">
            <a:avLst/>
          </a:prstGeom>
          <a:solidFill>
            <a:srgbClr val="00B0F0">
              <a:alpha val="80000"/>
            </a:srgbClr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182880" y="4059936"/>
            <a:ext cx="594360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/>
              <a:t>LO5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841248" y="4123944"/>
            <a:ext cx="3493008" cy="5394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Produce, edit, and export digital image, audio, and video files using GIMP and DaVinci Resolve.</a:t>
            </a:r>
          </a:p>
        </p:txBody>
      </p:sp>
      <p:sp>
        <p:nvSpPr>
          <p:cNvPr id="28" name="Shape 26"/>
          <p:cNvSpPr/>
          <p:nvPr/>
        </p:nvSpPr>
        <p:spPr>
          <a:xfrm>
            <a:off x="4663440" y="749808"/>
            <a:ext cx="4449028" cy="34747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4709160" y="749808"/>
            <a:ext cx="418795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/>
              <a:t>Weaknesses of the original course </a:t>
            </a:r>
            <a:endParaRPr lang="en-US" sz="1400" dirty="0"/>
          </a:p>
        </p:txBody>
      </p:sp>
      <p:sp>
        <p:nvSpPr>
          <p:cNvPr id="30" name="Shape 28"/>
          <p:cNvSpPr/>
          <p:nvPr/>
        </p:nvSpPr>
        <p:spPr>
          <a:xfrm>
            <a:off x="4663440" y="1170432"/>
            <a:ext cx="4449028" cy="804672"/>
          </a:xfrm>
          <a:prstGeom prst="rect">
            <a:avLst/>
          </a:prstGeom>
          <a:solidFill>
            <a:srgbClr val="FDECEA"/>
          </a:solidFill>
          <a:ln w="9525">
            <a:solidFill>
              <a:srgbClr val="E8AEA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4663440" y="1170432"/>
            <a:ext cx="64008" cy="80467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4700016" y="1335024"/>
            <a:ext cx="420624" cy="42062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4700016" y="133502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/>
              <a:t>W1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5193792" y="1225296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0392B"/>
                </a:solidFill>
              </a:rPr>
              <a:t>Teacher-dependent delivery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5193792" y="1536192"/>
            <a:ext cx="3657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2E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 practical tasks require teacher demo first. Learners cannot self-pace or learn independently.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Shape 34"/>
          <p:cNvSpPr/>
          <p:nvPr/>
        </p:nvSpPr>
        <p:spPr>
          <a:xfrm>
            <a:off x="4663440" y="2057400"/>
            <a:ext cx="4449028" cy="939626"/>
          </a:xfrm>
          <a:prstGeom prst="rect">
            <a:avLst/>
          </a:prstGeom>
          <a:solidFill>
            <a:srgbClr val="FDECEA"/>
          </a:solidFill>
          <a:ln w="9525">
            <a:solidFill>
              <a:srgbClr val="E8AEA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Shape 35"/>
          <p:cNvSpPr/>
          <p:nvPr/>
        </p:nvSpPr>
        <p:spPr>
          <a:xfrm>
            <a:off x="4663440" y="2057400"/>
            <a:ext cx="64008" cy="80467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Shape 36"/>
          <p:cNvSpPr/>
          <p:nvPr/>
        </p:nvSpPr>
        <p:spPr>
          <a:xfrm>
            <a:off x="4700016" y="2221992"/>
            <a:ext cx="420624" cy="42062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9" name="Text 37"/>
          <p:cNvSpPr/>
          <p:nvPr/>
        </p:nvSpPr>
        <p:spPr>
          <a:xfrm>
            <a:off x="4700016" y="2221992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/>
              <a:t>W2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5193792" y="2112264"/>
            <a:ext cx="3630168" cy="1715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039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interactivity or formative quizzes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 39"/>
          <p:cNvSpPr/>
          <p:nvPr/>
        </p:nvSpPr>
        <p:spPr>
          <a:xfrm>
            <a:off x="5193792" y="2514600"/>
            <a:ext cx="3630168" cy="2240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2E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Entirely static text and screenshots. No embedded quizzes or self-checks  feedback only at end-of-unit.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Shape 40"/>
          <p:cNvSpPr/>
          <p:nvPr/>
        </p:nvSpPr>
        <p:spPr>
          <a:xfrm>
            <a:off x="4663440" y="2944368"/>
            <a:ext cx="4449028" cy="930482"/>
          </a:xfrm>
          <a:prstGeom prst="rect">
            <a:avLst/>
          </a:prstGeom>
          <a:solidFill>
            <a:srgbClr val="FDECEA"/>
          </a:solidFill>
          <a:ln w="9525">
            <a:solidFill>
              <a:srgbClr val="E8AEA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Shape 41"/>
          <p:cNvSpPr/>
          <p:nvPr/>
        </p:nvSpPr>
        <p:spPr>
          <a:xfrm>
            <a:off x="4663440" y="2944368"/>
            <a:ext cx="45720" cy="939626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Shape 42"/>
          <p:cNvSpPr/>
          <p:nvPr/>
        </p:nvSpPr>
        <p:spPr>
          <a:xfrm>
            <a:off x="4700016" y="3108960"/>
            <a:ext cx="420624" cy="42062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45" name="Text 43"/>
          <p:cNvSpPr/>
          <p:nvPr/>
        </p:nvSpPr>
        <p:spPr>
          <a:xfrm>
            <a:off x="4700016" y="310896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/>
              <a:t>W3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5193792" y="3079322"/>
            <a:ext cx="3524539" cy="1965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0392B"/>
                </a:solidFill>
              </a:rPr>
              <a:t>Outdated &amp; school-bound tools</a:t>
            </a:r>
            <a:endParaRPr lang="en-US" sz="1400" dirty="0"/>
          </a:p>
        </p:txBody>
      </p:sp>
      <p:sp>
        <p:nvSpPr>
          <p:cNvPr id="47" name="Text 45"/>
          <p:cNvSpPr/>
          <p:nvPr/>
        </p:nvSpPr>
        <p:spPr>
          <a:xfrm>
            <a:off x="5193792" y="3310128"/>
            <a:ext cx="370332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2E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Relies on discontinued Movie Maker, CDs, and school lab hardware. Unavailable to home learners.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Shape 46"/>
          <p:cNvSpPr/>
          <p:nvPr/>
        </p:nvSpPr>
        <p:spPr>
          <a:xfrm>
            <a:off x="4709160" y="3973068"/>
            <a:ext cx="4403308" cy="788750"/>
          </a:xfrm>
          <a:prstGeom prst="rect">
            <a:avLst/>
          </a:prstGeom>
          <a:solidFill>
            <a:srgbClr val="FDECEA"/>
          </a:solidFill>
          <a:ln w="9525">
            <a:solidFill>
              <a:srgbClr val="E8AEA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Shape 47"/>
          <p:cNvSpPr/>
          <p:nvPr/>
        </p:nvSpPr>
        <p:spPr>
          <a:xfrm>
            <a:off x="4681728" y="3966290"/>
            <a:ext cx="45720" cy="80467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Shape 48"/>
          <p:cNvSpPr/>
          <p:nvPr/>
        </p:nvSpPr>
        <p:spPr>
          <a:xfrm>
            <a:off x="4700016" y="3995928"/>
            <a:ext cx="420624" cy="42062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51" name="Text 49"/>
          <p:cNvSpPr/>
          <p:nvPr/>
        </p:nvSpPr>
        <p:spPr>
          <a:xfrm>
            <a:off x="4700016" y="399592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/>
              <a:t>W4</a:t>
            </a:r>
            <a:endParaRPr lang="en-US" sz="900" dirty="0"/>
          </a:p>
        </p:txBody>
      </p:sp>
      <p:sp>
        <p:nvSpPr>
          <p:cNvPr id="52" name="Text 50"/>
          <p:cNvSpPr/>
          <p:nvPr/>
        </p:nvSpPr>
        <p:spPr>
          <a:xfrm>
            <a:off x="5193792" y="3995928"/>
            <a:ext cx="3749040" cy="2651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0392B"/>
                </a:solidFill>
              </a:rPr>
              <a:t>No offline / Connectivity alternatives</a:t>
            </a:r>
            <a:endParaRPr lang="en-US" sz="1400" dirty="0"/>
          </a:p>
        </p:txBody>
      </p:sp>
      <p:sp>
        <p:nvSpPr>
          <p:cNvPr id="53" name="Text 51"/>
          <p:cNvSpPr/>
          <p:nvPr/>
        </p:nvSpPr>
        <p:spPr>
          <a:xfrm>
            <a:off x="5193792" y="4197096"/>
            <a:ext cx="37033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2E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School internet required for all research tasks. No fallback for learners without broadband or devices.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chemeClr val="bg1"/>
          </a:solidFill>
          <a:ln w="12700">
            <a:solidFill>
              <a:srgbClr val="023E58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Q1 &amp; Q2  Digital Tools Chosen  and   How the ODeL Design Responds to Weaknesses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182880" y="749808"/>
            <a:ext cx="4160520" cy="34747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228600" y="749808"/>
            <a:ext cx="4069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Digital tools selected</a:t>
            </a:r>
          </a:p>
        </p:txBody>
      </p:sp>
      <p:sp>
        <p:nvSpPr>
          <p:cNvPr id="8" name="Shape 6"/>
          <p:cNvSpPr/>
          <p:nvPr/>
        </p:nvSpPr>
        <p:spPr>
          <a:xfrm>
            <a:off x="182880" y="1170432"/>
            <a:ext cx="4160520" cy="822960"/>
          </a:xfrm>
          <a:prstGeom prst="rect">
            <a:avLst/>
          </a:prstGeom>
          <a:solidFill>
            <a:srgbClr val="FFFFFF"/>
          </a:solidFill>
          <a:ln w="9525">
            <a:solidFill>
              <a:srgbClr val="C8E6EA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9" name="Shape 7"/>
          <p:cNvSpPr/>
          <p:nvPr/>
        </p:nvSpPr>
        <p:spPr>
          <a:xfrm>
            <a:off x="182880" y="1170432"/>
            <a:ext cx="64008" cy="82296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01752" y="1207008"/>
            <a:ext cx="251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Articulate Rise 360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2475186" y="1170432"/>
            <a:ext cx="1804205" cy="256032"/>
          </a:xfrm>
          <a:prstGeom prst="rect">
            <a:avLst/>
          </a:prstGeom>
          <a:solidFill>
            <a:srgbClr val="E8F8F5"/>
          </a:solidFill>
          <a:ln w="9525">
            <a:solidFill>
              <a:srgbClr val="02C39A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2412125" y="1097280"/>
            <a:ext cx="1867268" cy="3137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Fixes Weakness 1and 4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301752" y="1517904"/>
            <a:ext cx="3977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Interactive blocks (accordion, flashcards, scenario quizzes). SCORM export for offline USB. Replaces passive reading.</a:t>
            </a:r>
          </a:p>
        </p:txBody>
      </p:sp>
      <p:sp>
        <p:nvSpPr>
          <p:cNvPr id="14" name="Shape 12"/>
          <p:cNvSpPr/>
          <p:nvPr/>
        </p:nvSpPr>
        <p:spPr>
          <a:xfrm>
            <a:off x="182880" y="2084832"/>
            <a:ext cx="4160520" cy="822960"/>
          </a:xfrm>
          <a:prstGeom prst="rect">
            <a:avLst/>
          </a:prstGeom>
          <a:solidFill>
            <a:srgbClr val="FFFFFF"/>
          </a:solidFill>
          <a:ln w="9525">
            <a:solidFill>
              <a:srgbClr val="C8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182880" y="2084832"/>
            <a:ext cx="64008" cy="822960"/>
          </a:xfrm>
          <a:prstGeom prst="rect">
            <a:avLst/>
          </a:prstGeom>
          <a:solidFill>
            <a:srgbClr val="028E6E"/>
          </a:solidFill>
          <a:ln w="12700">
            <a:solidFill>
              <a:srgbClr val="028E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301752" y="2121408"/>
            <a:ext cx="251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/>
              <a:t>Lumi Education (H5P)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2475187" y="2103120"/>
            <a:ext cx="1804205" cy="256032"/>
          </a:xfrm>
          <a:prstGeom prst="rect">
            <a:avLst/>
          </a:prstGeom>
          <a:solidFill>
            <a:srgbClr val="E8F8F5"/>
          </a:solidFill>
          <a:ln w="9525">
            <a:solidFill>
              <a:srgbClr val="02C39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2475186" y="2103120"/>
            <a:ext cx="180420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/>
              <a:t>Fixes Weakness 2  and 4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301752" y="2432304"/>
            <a:ext cx="3977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Embedded video questions, hotspots, drag-and-drop. Open-source, runs offline in browser. Supports LO1–LO3.</a:t>
            </a:r>
          </a:p>
        </p:txBody>
      </p:sp>
      <p:sp>
        <p:nvSpPr>
          <p:cNvPr id="20" name="Shape 18"/>
          <p:cNvSpPr/>
          <p:nvPr/>
        </p:nvSpPr>
        <p:spPr>
          <a:xfrm>
            <a:off x="182880" y="2999232"/>
            <a:ext cx="4160520" cy="822960"/>
          </a:xfrm>
          <a:prstGeom prst="rect">
            <a:avLst/>
          </a:prstGeom>
          <a:solidFill>
            <a:srgbClr val="FFFFFF"/>
          </a:solidFill>
          <a:ln w="9525">
            <a:solidFill>
              <a:srgbClr val="C8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182880" y="2999232"/>
            <a:ext cx="64008" cy="822960"/>
          </a:xfrm>
          <a:prstGeom prst="rect">
            <a:avLst/>
          </a:prstGeom>
          <a:solidFill>
            <a:srgbClr val="023E58"/>
          </a:solidFill>
          <a:ln w="12700">
            <a:solidFill>
              <a:srgbClr val="023E5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301752" y="3035808"/>
            <a:ext cx="251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/>
              <a:t>Moodle LMS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2475187" y="3035808"/>
            <a:ext cx="1804205" cy="237744"/>
          </a:xfrm>
          <a:prstGeom prst="rect">
            <a:avLst/>
          </a:prstGeom>
          <a:solidFill>
            <a:srgbClr val="E8F8F5"/>
          </a:solidFill>
          <a:ln w="9525">
            <a:solidFill>
              <a:srgbClr val="02C39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2475187" y="3054096"/>
            <a:ext cx="1804205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/>
              <a:t>Fixes Weakness 1 and  2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301752" y="3346704"/>
            <a:ext cx="3977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Central hub: gradebook, analytics, forums, completion reports. Restores classroom discussion asynchronously.</a:t>
            </a:r>
          </a:p>
        </p:txBody>
      </p:sp>
      <p:sp>
        <p:nvSpPr>
          <p:cNvPr id="26" name="Shape 24"/>
          <p:cNvSpPr/>
          <p:nvPr/>
        </p:nvSpPr>
        <p:spPr>
          <a:xfrm>
            <a:off x="182880" y="3913632"/>
            <a:ext cx="4160520" cy="822960"/>
          </a:xfrm>
          <a:prstGeom prst="rect">
            <a:avLst/>
          </a:prstGeom>
          <a:solidFill>
            <a:srgbClr val="FFFFFF"/>
          </a:solidFill>
          <a:ln w="9525">
            <a:solidFill>
              <a:srgbClr val="C8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182880" y="3913632"/>
            <a:ext cx="64008" cy="822960"/>
          </a:xfrm>
          <a:prstGeom prst="rect">
            <a:avLst/>
          </a:prstGeom>
          <a:solidFill>
            <a:srgbClr val="5B7F8A"/>
          </a:solidFill>
          <a:ln w="12700">
            <a:solidFill>
              <a:srgbClr val="5B7F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301752" y="3950208"/>
            <a:ext cx="251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/>
              <a:t>WhatsApp, DaVinci, Affinity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2554014" y="3950208"/>
            <a:ext cx="1725378" cy="237744"/>
          </a:xfrm>
          <a:prstGeom prst="rect">
            <a:avLst/>
          </a:prstGeom>
          <a:solidFill>
            <a:srgbClr val="E8F8F5"/>
          </a:solidFill>
          <a:ln w="9525">
            <a:solidFill>
              <a:srgbClr val="02C39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2834640" y="3968496"/>
            <a:ext cx="14447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/>
              <a:t>Fixes Weakness 3 4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301752" y="4261104"/>
            <a:ext cx="3977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Equity channel (voice notes), professional free video editor (replaces Movie Maker), industry-standard image editing.</a:t>
            </a:r>
          </a:p>
        </p:txBody>
      </p:sp>
      <p:sp>
        <p:nvSpPr>
          <p:cNvPr id="32" name="Shape 30"/>
          <p:cNvSpPr/>
          <p:nvPr/>
        </p:nvSpPr>
        <p:spPr>
          <a:xfrm>
            <a:off x="4663440" y="749808"/>
            <a:ext cx="4279392" cy="34747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rgbClr val="023E58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3" name="Text 31"/>
          <p:cNvSpPr/>
          <p:nvPr/>
        </p:nvSpPr>
        <p:spPr>
          <a:xfrm>
            <a:off x="4709160" y="749808"/>
            <a:ext cx="418795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Course design principles (Addresses weakness)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4663440" y="1170432"/>
            <a:ext cx="4279392" cy="822960"/>
          </a:xfrm>
          <a:prstGeom prst="rect">
            <a:avLst/>
          </a:prstGeom>
          <a:solidFill>
            <a:srgbClr val="FFFFFF"/>
          </a:solidFill>
          <a:ln w="9525">
            <a:solidFill>
              <a:srgbClr val="C8E6EA"/>
            </a:solidFill>
            <a:prstDash val="solid"/>
          </a:ln>
        </p:spPr>
        <p:txBody>
          <a:bodyPr/>
          <a:lstStyle/>
          <a:p>
            <a:endParaRPr lang="en-US" sz="1400" dirty="0"/>
          </a:p>
        </p:txBody>
      </p:sp>
      <p:sp>
        <p:nvSpPr>
          <p:cNvPr id="35" name="Shape 33"/>
          <p:cNvSpPr/>
          <p:nvPr/>
        </p:nvSpPr>
        <p:spPr>
          <a:xfrm>
            <a:off x="4709160" y="1325880"/>
            <a:ext cx="384048" cy="384048"/>
          </a:xfrm>
          <a:prstGeom prst="ellipse">
            <a:avLst/>
          </a:prstGeom>
          <a:solidFill>
            <a:srgbClr val="00B0F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4709160" y="13258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1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5166360" y="1216152"/>
            <a:ext cx="3712464" cy="1948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/>
              <a:t>Constructive alignment (Fixes weaknes2)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5166360" y="1411014"/>
            <a:ext cx="3657600" cy="5640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Every activity maps to a learning outcome and assessment item  teaches, practises, and tests the same skill. Directly linked to LO1–LO5.</a:t>
            </a:r>
          </a:p>
        </p:txBody>
      </p:sp>
      <p:sp>
        <p:nvSpPr>
          <p:cNvPr id="39" name="Shape 37"/>
          <p:cNvSpPr/>
          <p:nvPr/>
        </p:nvSpPr>
        <p:spPr>
          <a:xfrm>
            <a:off x="4663440" y="2084832"/>
            <a:ext cx="4279392" cy="822960"/>
          </a:xfrm>
          <a:prstGeom prst="rect">
            <a:avLst/>
          </a:prstGeom>
          <a:solidFill>
            <a:srgbClr val="FFFFFF"/>
          </a:solidFill>
          <a:ln w="9525">
            <a:solidFill>
              <a:srgbClr val="C8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Shape 38"/>
          <p:cNvSpPr/>
          <p:nvPr/>
        </p:nvSpPr>
        <p:spPr>
          <a:xfrm>
            <a:off x="4709160" y="2240280"/>
            <a:ext cx="384048" cy="384048"/>
          </a:xfrm>
          <a:prstGeom prst="ellipse">
            <a:avLst/>
          </a:prstGeom>
          <a:solidFill>
            <a:srgbClr val="00B0F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4709160" y="22402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2</a:t>
            </a:r>
            <a:endParaRPr lang="en-US" sz="1100" dirty="0"/>
          </a:p>
        </p:txBody>
      </p:sp>
      <p:sp>
        <p:nvSpPr>
          <p:cNvPr id="42" name="Text 40"/>
          <p:cNvSpPr/>
          <p:nvPr/>
        </p:nvSpPr>
        <p:spPr>
          <a:xfrm>
            <a:off x="5166360" y="2130552"/>
            <a:ext cx="37124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Scaffolded Active Learning (Fixes Weakness1 and 2)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 41"/>
          <p:cNvSpPr/>
          <p:nvPr/>
        </p:nvSpPr>
        <p:spPr>
          <a:xfrm>
            <a:off x="5166360" y="2468880"/>
            <a:ext cx="371246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Difficulty increases across 4 parts. H5P immediate feedback replaces teacher-gated demonstrations.</a:t>
            </a:r>
          </a:p>
        </p:txBody>
      </p:sp>
      <p:sp>
        <p:nvSpPr>
          <p:cNvPr id="44" name="Shape 42"/>
          <p:cNvSpPr/>
          <p:nvPr/>
        </p:nvSpPr>
        <p:spPr>
          <a:xfrm>
            <a:off x="4663440" y="2999232"/>
            <a:ext cx="4279392" cy="822960"/>
          </a:xfrm>
          <a:prstGeom prst="rect">
            <a:avLst/>
          </a:prstGeom>
          <a:solidFill>
            <a:srgbClr val="FFFFFF"/>
          </a:solidFill>
          <a:ln w="9525">
            <a:solidFill>
              <a:srgbClr val="C8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Shape 43"/>
          <p:cNvSpPr/>
          <p:nvPr/>
        </p:nvSpPr>
        <p:spPr>
          <a:xfrm>
            <a:off x="4709160" y="3154680"/>
            <a:ext cx="384048" cy="384048"/>
          </a:xfrm>
          <a:prstGeom prst="ellipse">
            <a:avLst/>
          </a:prstGeom>
          <a:solidFill>
            <a:srgbClr val="00B0F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44"/>
          <p:cNvSpPr/>
          <p:nvPr/>
        </p:nvSpPr>
        <p:spPr>
          <a:xfrm>
            <a:off x="4709160" y="31546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3</a:t>
            </a:r>
            <a:endParaRPr lang="en-US" sz="1100" dirty="0"/>
          </a:p>
        </p:txBody>
      </p:sp>
      <p:sp>
        <p:nvSpPr>
          <p:cNvPr id="47" name="Text 45"/>
          <p:cNvSpPr/>
          <p:nvPr/>
        </p:nvSpPr>
        <p:spPr>
          <a:xfrm>
            <a:off x="5166360" y="3044952"/>
            <a:ext cx="37124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5E Instructional Model (Fixes Weaknes1)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 46"/>
          <p:cNvSpPr/>
          <p:nvPr/>
        </p:nvSpPr>
        <p:spPr>
          <a:xfrm>
            <a:off x="5166360" y="3383280"/>
            <a:ext cx="371246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Engage→Explore→Explain→Elaborate→Evaluate: learners proceed independently at each stage without waiting for a teacher.</a:t>
            </a:r>
          </a:p>
        </p:txBody>
      </p:sp>
      <p:sp>
        <p:nvSpPr>
          <p:cNvPr id="49" name="Shape 47"/>
          <p:cNvSpPr/>
          <p:nvPr/>
        </p:nvSpPr>
        <p:spPr>
          <a:xfrm>
            <a:off x="4663440" y="3913632"/>
            <a:ext cx="4279392" cy="822960"/>
          </a:xfrm>
          <a:prstGeom prst="rect">
            <a:avLst/>
          </a:prstGeom>
          <a:solidFill>
            <a:srgbClr val="FFFFFF"/>
          </a:solidFill>
          <a:ln w="9525">
            <a:solidFill>
              <a:srgbClr val="C8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Shape 48"/>
          <p:cNvSpPr/>
          <p:nvPr/>
        </p:nvSpPr>
        <p:spPr>
          <a:xfrm>
            <a:off x="4709160" y="4069080"/>
            <a:ext cx="384048" cy="384048"/>
          </a:xfrm>
          <a:prstGeom prst="ellipse">
            <a:avLst/>
          </a:prstGeom>
          <a:solidFill>
            <a:srgbClr val="00B0F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Text 49"/>
          <p:cNvSpPr/>
          <p:nvPr/>
        </p:nvSpPr>
        <p:spPr>
          <a:xfrm>
            <a:off x="4709160" y="40690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4</a:t>
            </a:r>
            <a:endParaRPr lang="en-US" sz="1100" dirty="0"/>
          </a:p>
        </p:txBody>
      </p:sp>
      <p:sp>
        <p:nvSpPr>
          <p:cNvPr id="52" name="Text 50"/>
          <p:cNvSpPr/>
          <p:nvPr/>
        </p:nvSpPr>
        <p:spPr>
          <a:xfrm>
            <a:off x="5166360" y="3959352"/>
            <a:ext cx="37124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/>
              <a:t>Social &amp; Metacognitive Learning (Fixes W1)</a:t>
            </a:r>
            <a:endParaRPr lang="en-US" sz="1200" dirty="0"/>
          </a:p>
        </p:txBody>
      </p:sp>
      <p:sp>
        <p:nvSpPr>
          <p:cNvPr id="53" name="Text 51"/>
          <p:cNvSpPr/>
          <p:nvPr/>
        </p:nvSpPr>
        <p:spPr>
          <a:xfrm>
            <a:off x="5166360" y="4297680"/>
            <a:ext cx="371246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Moodle forums, peer review, and self-reflection journal develop self-directed skills absent in the original unit.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chemeClr val="bg1"/>
          </a:solidFill>
          <a:ln w="12700">
            <a:solidFill>
              <a:srgbClr val="023E58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Q3  Strategies for Poor Internet Access  (Directly Fixes Weakness 3 &amp; 4)</a:t>
            </a: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320040" y="4864608"/>
            <a:ext cx="8503920" cy="278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23E58"/>
                </a:solidFill>
              </a:rPr>
              <a:t>ICT S3 Unit 8 – ODeL Redesign  │  MET9241  │  Presenters: Prosper · Francine · Emile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182880" y="749808"/>
            <a:ext cx="8778240" cy="402336"/>
          </a:xfrm>
          <a:prstGeom prst="rect">
            <a:avLst/>
          </a:prstGeom>
          <a:solidFill>
            <a:srgbClr val="FDECEA"/>
          </a:solidFill>
          <a:ln w="12700">
            <a:solidFill>
              <a:srgbClr val="E8AEA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274320" y="749808"/>
            <a:ext cx="8595360" cy="40233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i="1" dirty="0">
                <a:solidFill>
                  <a:srgbClr val="C0392B"/>
                </a:solidFill>
              </a:rPr>
              <a:t>⚠  Original Weakness</a:t>
            </a:r>
            <a:r>
              <a:rPr lang="en-US" sz="1200" b="1" i="1" dirty="0"/>
              <a:t>: All tasks required school internet &amp; lab hardware  learners outside school were entirely excluded (Weakness 3  and 4).</a:t>
            </a:r>
            <a:endParaRPr lang="en-US" sz="1200" b="1" dirty="0"/>
          </a:p>
        </p:txBody>
      </p:sp>
      <p:sp>
        <p:nvSpPr>
          <p:cNvPr id="8" name="Shape 6"/>
          <p:cNvSpPr/>
          <p:nvPr/>
        </p:nvSpPr>
        <p:spPr>
          <a:xfrm>
            <a:off x="201168" y="1243584"/>
            <a:ext cx="2788920" cy="3364992"/>
          </a:xfrm>
          <a:prstGeom prst="rect">
            <a:avLst/>
          </a:prstGeom>
          <a:solidFill>
            <a:srgbClr val="FFFFFF"/>
          </a:solidFill>
          <a:ln w="12700">
            <a:solidFill>
              <a:srgbClr val="D0E8EC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201168" y="1243584"/>
            <a:ext cx="2788920" cy="804672"/>
          </a:xfrm>
          <a:prstGeom prst="rect">
            <a:avLst/>
          </a:prstGeom>
          <a:solidFill>
            <a:srgbClr val="00B0F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274320" y="1261872"/>
            <a:ext cx="2651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Full Online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274320" y="1673352"/>
            <a:ext cx="2651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i="1" dirty="0"/>
              <a:t>Moodle and Broadband</a:t>
            </a:r>
            <a:endParaRPr lang="en-US" sz="1200" b="1" dirty="0"/>
          </a:p>
        </p:txBody>
      </p:sp>
      <p:sp>
        <p:nvSpPr>
          <p:cNvPr id="12" name="Text 10"/>
          <p:cNvSpPr/>
          <p:nvPr/>
        </p:nvSpPr>
        <p:spPr>
          <a:xfrm>
            <a:off x="310896" y="2121408"/>
            <a:ext cx="26060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✔ 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Rise 360 lessons via Moodle</a:t>
            </a:r>
          </a:p>
        </p:txBody>
      </p:sp>
      <p:sp>
        <p:nvSpPr>
          <p:cNvPr id="13" name="Text 11"/>
          <p:cNvSpPr/>
          <p:nvPr/>
        </p:nvSpPr>
        <p:spPr>
          <a:xfrm>
            <a:off x="310896" y="2670048"/>
            <a:ext cx="26060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✔ 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H5P interactive activities</a:t>
            </a:r>
          </a:p>
        </p:txBody>
      </p:sp>
      <p:sp>
        <p:nvSpPr>
          <p:cNvPr id="14" name="Text 12"/>
          <p:cNvSpPr/>
          <p:nvPr/>
        </p:nvSpPr>
        <p:spPr>
          <a:xfrm>
            <a:off x="310896" y="3218688"/>
            <a:ext cx="26060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✔ 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Digital assignment submission</a:t>
            </a:r>
          </a:p>
        </p:txBody>
      </p:sp>
      <p:sp>
        <p:nvSpPr>
          <p:cNvPr id="15" name="Text 13"/>
          <p:cNvSpPr/>
          <p:nvPr/>
        </p:nvSpPr>
        <p:spPr>
          <a:xfrm>
            <a:off x="310896" y="3767328"/>
            <a:ext cx="26060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✔ 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Auto-graded quizzes &amp; forums</a:t>
            </a:r>
          </a:p>
        </p:txBody>
      </p:sp>
      <p:sp>
        <p:nvSpPr>
          <p:cNvPr id="16" name="Shape 14"/>
          <p:cNvSpPr/>
          <p:nvPr/>
        </p:nvSpPr>
        <p:spPr>
          <a:xfrm>
            <a:off x="3127248" y="1243584"/>
            <a:ext cx="2788920" cy="3364992"/>
          </a:xfrm>
          <a:prstGeom prst="rect">
            <a:avLst/>
          </a:prstGeom>
          <a:solidFill>
            <a:srgbClr val="FFFFFF"/>
          </a:solidFill>
          <a:ln w="12700">
            <a:solidFill>
              <a:srgbClr val="D0E8EC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3127248" y="1243584"/>
            <a:ext cx="2788920" cy="804672"/>
          </a:xfrm>
          <a:prstGeom prst="rect">
            <a:avLst/>
          </a:prstGeom>
          <a:solidFill>
            <a:srgbClr val="00B0F0"/>
          </a:solidFill>
          <a:ln w="12700">
            <a:solidFill>
              <a:srgbClr val="028E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3200400" y="1261872"/>
            <a:ext cx="2651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Smartphone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3200400" y="1673352"/>
            <a:ext cx="2651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WhatsApp-first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3236976" y="2121408"/>
            <a:ext cx="26060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✔ 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Daily voice notes &lt; 2 MB</a:t>
            </a:r>
          </a:p>
        </p:txBody>
      </p:sp>
      <p:sp>
        <p:nvSpPr>
          <p:cNvPr id="21" name="Text 19"/>
          <p:cNvSpPr/>
          <p:nvPr/>
        </p:nvSpPr>
        <p:spPr>
          <a:xfrm>
            <a:off x="3236976" y="2670048"/>
            <a:ext cx="26060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✔ 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PDF lesson  via WhatsApp</a:t>
            </a:r>
          </a:p>
        </p:txBody>
      </p:sp>
      <p:sp>
        <p:nvSpPr>
          <p:cNvPr id="22" name="Text 20"/>
          <p:cNvSpPr/>
          <p:nvPr/>
        </p:nvSpPr>
        <p:spPr>
          <a:xfrm>
            <a:off x="3236976" y="3218688"/>
            <a:ext cx="26060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✔ 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Assignment photos accepted</a:t>
            </a:r>
          </a:p>
        </p:txBody>
      </p:sp>
      <p:sp>
        <p:nvSpPr>
          <p:cNvPr id="23" name="Text 21"/>
          <p:cNvSpPr/>
          <p:nvPr/>
        </p:nvSpPr>
        <p:spPr>
          <a:xfrm>
            <a:off x="3236976" y="3767328"/>
            <a:ext cx="26060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✔ 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Tutor logs forum posts on behalf</a:t>
            </a:r>
          </a:p>
        </p:txBody>
      </p:sp>
      <p:sp>
        <p:nvSpPr>
          <p:cNvPr id="24" name="Shape 22"/>
          <p:cNvSpPr/>
          <p:nvPr/>
        </p:nvSpPr>
        <p:spPr>
          <a:xfrm>
            <a:off x="6053328" y="1243584"/>
            <a:ext cx="2788920" cy="3364992"/>
          </a:xfrm>
          <a:prstGeom prst="rect">
            <a:avLst/>
          </a:prstGeom>
          <a:solidFill>
            <a:srgbClr val="FFFFFF"/>
          </a:solidFill>
          <a:ln w="12700">
            <a:solidFill>
              <a:srgbClr val="D0E8EC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6053328" y="1243584"/>
            <a:ext cx="2788920" cy="804672"/>
          </a:xfrm>
          <a:prstGeom prst="rect">
            <a:avLst/>
          </a:prstGeom>
          <a:solidFill>
            <a:srgbClr val="00B0F0"/>
          </a:solidFill>
          <a:ln w="12700">
            <a:solidFill>
              <a:srgbClr val="023E5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6126480" y="1261872"/>
            <a:ext cx="2651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Offline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6126480" y="1673352"/>
            <a:ext cx="2651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School-Based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6163056" y="2121408"/>
            <a:ext cx="26060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✔ 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Weekly printed lesson packs</a:t>
            </a:r>
          </a:p>
        </p:txBody>
      </p:sp>
      <p:sp>
        <p:nvSpPr>
          <p:cNvPr id="29" name="Text 27"/>
          <p:cNvSpPr/>
          <p:nvPr/>
        </p:nvSpPr>
        <p:spPr>
          <a:xfrm>
            <a:off x="6163056" y="2670048"/>
            <a:ext cx="26060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✔ 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School lab 1× weekly, no internet</a:t>
            </a:r>
          </a:p>
        </p:txBody>
      </p:sp>
      <p:sp>
        <p:nvSpPr>
          <p:cNvPr id="30" name="Text 28"/>
          <p:cNvSpPr/>
          <p:nvPr/>
        </p:nvSpPr>
        <p:spPr>
          <a:xfrm>
            <a:off x="6163056" y="3218688"/>
            <a:ext cx="26060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✔ 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SCORM ZIP via USB drive</a:t>
            </a:r>
          </a:p>
        </p:txBody>
      </p:sp>
      <p:sp>
        <p:nvSpPr>
          <p:cNvPr id="31" name="Text 29"/>
          <p:cNvSpPr/>
          <p:nvPr/>
        </p:nvSpPr>
        <p:spPr>
          <a:xfrm>
            <a:off x="6163056" y="3767328"/>
            <a:ext cx="26060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✔ 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Paper-based assessment option</a:t>
            </a:r>
          </a:p>
        </p:txBody>
      </p:sp>
      <p:sp>
        <p:nvSpPr>
          <p:cNvPr id="32" name="Shape 30"/>
          <p:cNvSpPr/>
          <p:nvPr/>
        </p:nvSpPr>
        <p:spPr>
          <a:xfrm>
            <a:off x="182880" y="4663440"/>
            <a:ext cx="8778240" cy="38404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rgbClr val="023E58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3" name="Text 31"/>
          <p:cNvSpPr/>
          <p:nvPr/>
        </p:nvSpPr>
        <p:spPr>
          <a:xfrm>
            <a:off x="274320" y="4663440"/>
            <a:ext cx="8595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Equity Principle: No mark deducted for using offline submission. All routes assessed by quality of work, not method of submission.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chemeClr val="bg1"/>
          </a:solidFill>
          <a:ln w="12700">
            <a:solidFill>
              <a:srgbClr val="023E5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Q4  Evaluation Framework  and  Weaknesses → Improvements Summary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182880" y="749808"/>
            <a:ext cx="292608" cy="34747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rgbClr val="023E58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260130" y="749808"/>
            <a:ext cx="187925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/>
              <a:t>S/N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75488" y="749808"/>
            <a:ext cx="1691640" cy="34747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rgbClr val="023E58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502920" y="749808"/>
            <a:ext cx="163677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Measure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2167128" y="749808"/>
            <a:ext cx="2194560" cy="34747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rgbClr val="023E58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2194560" y="749808"/>
            <a:ext cx="213969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361688" y="749808"/>
            <a:ext cx="1261872" cy="34747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rgbClr val="023E5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389120" y="749808"/>
            <a:ext cx="12070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182880" y="1097280"/>
            <a:ext cx="292608" cy="530352"/>
          </a:xfrm>
          <a:prstGeom prst="rect">
            <a:avLst/>
          </a:prstGeom>
          <a:solidFill>
            <a:srgbClr val="F0F9FA"/>
          </a:solidFill>
          <a:ln w="6350">
            <a:solidFill>
              <a:srgbClr val="C8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210312" y="1097280"/>
            <a:ext cx="23774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28090"/>
                </a:solidFill>
              </a:rPr>
              <a:t>1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75488" y="1097280"/>
            <a:ext cx="1691640" cy="530352"/>
          </a:xfrm>
          <a:prstGeom prst="rect">
            <a:avLst/>
          </a:prstGeom>
          <a:solidFill>
            <a:srgbClr val="F0F9FA"/>
          </a:solidFill>
          <a:ln w="6350">
            <a:solidFill>
              <a:srgbClr val="C8E6EA"/>
            </a:solidFill>
            <a:prstDash val="solid"/>
          </a:ln>
        </p:spPr>
        <p:txBody>
          <a:bodyPr/>
          <a:lstStyle/>
          <a:p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502920" y="1097280"/>
            <a:ext cx="1636776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Assessment Scores</a:t>
            </a:r>
          </a:p>
        </p:txBody>
      </p:sp>
      <p:sp>
        <p:nvSpPr>
          <p:cNvPr id="18" name="Shape 16"/>
          <p:cNvSpPr/>
          <p:nvPr/>
        </p:nvSpPr>
        <p:spPr>
          <a:xfrm>
            <a:off x="2167128" y="1097280"/>
            <a:ext cx="2194560" cy="530352"/>
          </a:xfrm>
          <a:prstGeom prst="rect">
            <a:avLst/>
          </a:prstGeom>
          <a:solidFill>
            <a:srgbClr val="F0F9FA"/>
          </a:solidFill>
          <a:ln w="6350">
            <a:solidFill>
              <a:srgbClr val="C8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2194560" y="1097280"/>
            <a:ext cx="2139696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Compare quiz/rubric ODeL vs F2F (Cohen's d)</a:t>
            </a:r>
          </a:p>
        </p:txBody>
      </p:sp>
      <p:sp>
        <p:nvSpPr>
          <p:cNvPr id="20" name="Shape 18"/>
          <p:cNvSpPr/>
          <p:nvPr/>
        </p:nvSpPr>
        <p:spPr>
          <a:xfrm>
            <a:off x="4361688" y="1097280"/>
            <a:ext cx="1261872" cy="530352"/>
          </a:xfrm>
          <a:prstGeom prst="rect">
            <a:avLst/>
          </a:prstGeom>
          <a:solidFill>
            <a:srgbClr val="F0F9FA"/>
          </a:solidFill>
          <a:ln w="6350">
            <a:solidFill>
              <a:srgbClr val="C8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4389120" y="1097280"/>
            <a:ext cx="120700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Moodle Gradebook</a:t>
            </a:r>
          </a:p>
        </p:txBody>
      </p:sp>
      <p:sp>
        <p:nvSpPr>
          <p:cNvPr id="22" name="Shape 20"/>
          <p:cNvSpPr/>
          <p:nvPr/>
        </p:nvSpPr>
        <p:spPr>
          <a:xfrm>
            <a:off x="182880" y="1664208"/>
            <a:ext cx="292608" cy="530352"/>
          </a:xfrm>
          <a:prstGeom prst="rect">
            <a:avLst/>
          </a:prstGeom>
          <a:solidFill>
            <a:srgbClr val="FFFFFF"/>
          </a:solidFill>
          <a:ln w="6350">
            <a:solidFill>
              <a:srgbClr val="C8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210312" y="1664208"/>
            <a:ext cx="23774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28090"/>
                </a:solidFill>
              </a:rPr>
              <a:t>2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475488" y="1664208"/>
            <a:ext cx="1691640" cy="530352"/>
          </a:xfrm>
          <a:prstGeom prst="rect">
            <a:avLst/>
          </a:prstGeom>
          <a:solidFill>
            <a:srgbClr val="FFFFFF"/>
          </a:solidFill>
          <a:ln w="6350">
            <a:solidFill>
              <a:srgbClr val="C8E6EA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502920" y="1664208"/>
            <a:ext cx="1636776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/>
              <a:t>Completion Rate</a:t>
            </a:r>
          </a:p>
        </p:txBody>
      </p:sp>
      <p:sp>
        <p:nvSpPr>
          <p:cNvPr id="26" name="Shape 24"/>
          <p:cNvSpPr/>
          <p:nvPr/>
        </p:nvSpPr>
        <p:spPr>
          <a:xfrm>
            <a:off x="2167128" y="1664208"/>
            <a:ext cx="2194560" cy="530352"/>
          </a:xfrm>
          <a:prstGeom prst="rect">
            <a:avLst/>
          </a:prstGeom>
          <a:solidFill>
            <a:srgbClr val="FFFFFF"/>
          </a:solidFill>
          <a:ln w="6350">
            <a:solidFill>
              <a:srgbClr val="C8E6EA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7" name="Text 25"/>
          <p:cNvSpPr/>
          <p:nvPr/>
        </p:nvSpPr>
        <p:spPr>
          <a:xfrm>
            <a:off x="2194560" y="1664208"/>
            <a:ext cx="2139696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E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completing all 4 parts vs F2F attendance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4361688" y="1664208"/>
            <a:ext cx="1261872" cy="530352"/>
          </a:xfrm>
          <a:prstGeom prst="rect">
            <a:avLst/>
          </a:prstGeom>
          <a:solidFill>
            <a:srgbClr val="FFFFFF"/>
          </a:solidFill>
          <a:ln w="6350">
            <a:solidFill>
              <a:srgbClr val="C8E6EA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9" name="Text 27"/>
          <p:cNvSpPr/>
          <p:nvPr/>
        </p:nvSpPr>
        <p:spPr>
          <a:xfrm>
            <a:off x="4389120" y="1664208"/>
            <a:ext cx="120700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E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Activity</a:t>
            </a:r>
            <a:r>
              <a:rPr lang="en-US" sz="850" dirty="0">
                <a:solidFill>
                  <a:srgbClr val="1A2E35"/>
                </a:solidFill>
              </a:rPr>
              <a:t> </a:t>
            </a:r>
            <a:r>
              <a:rPr lang="en-US" sz="1200" dirty="0">
                <a:solidFill>
                  <a:srgbClr val="1A2E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Completion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182880" y="2231136"/>
            <a:ext cx="292608" cy="530352"/>
          </a:xfrm>
          <a:prstGeom prst="rect">
            <a:avLst/>
          </a:prstGeom>
          <a:solidFill>
            <a:srgbClr val="F0F9FA"/>
          </a:solidFill>
          <a:ln w="6350">
            <a:solidFill>
              <a:srgbClr val="C8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210312" y="2231136"/>
            <a:ext cx="23774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28090"/>
                </a:solidFill>
              </a:rPr>
              <a:t>3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475488" y="2231136"/>
            <a:ext cx="1691640" cy="530352"/>
          </a:xfrm>
          <a:prstGeom prst="rect">
            <a:avLst/>
          </a:prstGeom>
          <a:solidFill>
            <a:srgbClr val="F0F9FA"/>
          </a:solidFill>
          <a:ln w="6350">
            <a:solidFill>
              <a:srgbClr val="C8E6EA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3" name="Text 31"/>
          <p:cNvSpPr/>
          <p:nvPr/>
        </p:nvSpPr>
        <p:spPr>
          <a:xfrm>
            <a:off x="502920" y="2231136"/>
            <a:ext cx="1636776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Engagement Depth</a:t>
            </a:r>
          </a:p>
        </p:txBody>
      </p:sp>
      <p:sp>
        <p:nvSpPr>
          <p:cNvPr id="34" name="Shape 32"/>
          <p:cNvSpPr/>
          <p:nvPr/>
        </p:nvSpPr>
        <p:spPr>
          <a:xfrm>
            <a:off x="2167128" y="2231136"/>
            <a:ext cx="2194560" cy="530352"/>
          </a:xfrm>
          <a:prstGeom prst="rect">
            <a:avLst/>
          </a:prstGeom>
          <a:solidFill>
            <a:srgbClr val="F0F9FA"/>
          </a:solidFill>
          <a:ln w="6350">
            <a:solidFill>
              <a:srgbClr val="C8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2194560" y="2231136"/>
            <a:ext cx="2139696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Forum posts, reply rate, H5P attempt patterns</a:t>
            </a:r>
          </a:p>
        </p:txBody>
      </p:sp>
      <p:sp>
        <p:nvSpPr>
          <p:cNvPr id="36" name="Shape 34"/>
          <p:cNvSpPr/>
          <p:nvPr/>
        </p:nvSpPr>
        <p:spPr>
          <a:xfrm>
            <a:off x="4361688" y="2231136"/>
            <a:ext cx="1261872" cy="530352"/>
          </a:xfrm>
          <a:prstGeom prst="rect">
            <a:avLst/>
          </a:prstGeom>
          <a:solidFill>
            <a:srgbClr val="F0F9FA"/>
          </a:solidFill>
          <a:ln w="6350">
            <a:solidFill>
              <a:srgbClr val="C8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4389120" y="2231136"/>
            <a:ext cx="120700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Moodle Analytics</a:t>
            </a:r>
          </a:p>
        </p:txBody>
      </p:sp>
      <p:sp>
        <p:nvSpPr>
          <p:cNvPr id="38" name="Shape 36"/>
          <p:cNvSpPr/>
          <p:nvPr/>
        </p:nvSpPr>
        <p:spPr>
          <a:xfrm>
            <a:off x="182880" y="2798064"/>
            <a:ext cx="292608" cy="530352"/>
          </a:xfrm>
          <a:prstGeom prst="rect">
            <a:avLst/>
          </a:prstGeom>
          <a:solidFill>
            <a:srgbClr val="FFFFFF"/>
          </a:solidFill>
          <a:ln w="6350">
            <a:solidFill>
              <a:srgbClr val="C8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7"/>
          <p:cNvSpPr/>
          <p:nvPr/>
        </p:nvSpPr>
        <p:spPr>
          <a:xfrm>
            <a:off x="210312" y="2798064"/>
            <a:ext cx="23774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28090"/>
                </a:solidFill>
              </a:rPr>
              <a:t>4</a:t>
            </a:r>
            <a:endParaRPr lang="en-US" sz="1100" dirty="0"/>
          </a:p>
        </p:txBody>
      </p:sp>
      <p:sp>
        <p:nvSpPr>
          <p:cNvPr id="40" name="Shape 38"/>
          <p:cNvSpPr/>
          <p:nvPr/>
        </p:nvSpPr>
        <p:spPr>
          <a:xfrm>
            <a:off x="475488" y="2798064"/>
            <a:ext cx="1691640" cy="530352"/>
          </a:xfrm>
          <a:prstGeom prst="rect">
            <a:avLst/>
          </a:prstGeom>
          <a:solidFill>
            <a:srgbClr val="FFFFFF"/>
          </a:solidFill>
          <a:ln w="6350">
            <a:solidFill>
              <a:srgbClr val="C8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502920" y="2798064"/>
            <a:ext cx="1636776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Practical Quality</a:t>
            </a:r>
          </a:p>
        </p:txBody>
      </p:sp>
      <p:sp>
        <p:nvSpPr>
          <p:cNvPr id="42" name="Shape 40"/>
          <p:cNvSpPr/>
          <p:nvPr/>
        </p:nvSpPr>
        <p:spPr>
          <a:xfrm>
            <a:off x="2167128" y="2798064"/>
            <a:ext cx="2194560" cy="530352"/>
          </a:xfrm>
          <a:prstGeom prst="rect">
            <a:avLst/>
          </a:prstGeom>
          <a:solidFill>
            <a:srgbClr val="FFFFFF"/>
          </a:solidFill>
          <a:ln w="6350">
            <a:solidFill>
              <a:srgbClr val="C8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41"/>
          <p:cNvSpPr/>
          <p:nvPr/>
        </p:nvSpPr>
        <p:spPr>
          <a:xfrm>
            <a:off x="2194560" y="2798064"/>
            <a:ext cx="2139696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Rubric-graded PPT, video, GIMP submissions</a:t>
            </a:r>
          </a:p>
        </p:txBody>
      </p:sp>
      <p:sp>
        <p:nvSpPr>
          <p:cNvPr id="44" name="Shape 42"/>
          <p:cNvSpPr/>
          <p:nvPr/>
        </p:nvSpPr>
        <p:spPr>
          <a:xfrm>
            <a:off x="4361688" y="2798064"/>
            <a:ext cx="1261872" cy="530352"/>
          </a:xfrm>
          <a:prstGeom prst="rect">
            <a:avLst/>
          </a:prstGeom>
          <a:solidFill>
            <a:srgbClr val="FFFFFF"/>
          </a:solidFill>
          <a:ln w="6350">
            <a:solidFill>
              <a:srgbClr val="C8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43"/>
          <p:cNvSpPr/>
          <p:nvPr/>
        </p:nvSpPr>
        <p:spPr>
          <a:xfrm>
            <a:off x="4389120" y="2798064"/>
            <a:ext cx="120700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Assignment Rubrics</a:t>
            </a:r>
          </a:p>
        </p:txBody>
      </p:sp>
      <p:sp>
        <p:nvSpPr>
          <p:cNvPr id="46" name="Shape 44"/>
          <p:cNvSpPr/>
          <p:nvPr/>
        </p:nvSpPr>
        <p:spPr>
          <a:xfrm>
            <a:off x="182880" y="3364992"/>
            <a:ext cx="292608" cy="530352"/>
          </a:xfrm>
          <a:prstGeom prst="rect">
            <a:avLst/>
          </a:prstGeom>
          <a:solidFill>
            <a:srgbClr val="F0F9FA"/>
          </a:solidFill>
          <a:ln w="6350">
            <a:solidFill>
              <a:srgbClr val="C8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45"/>
          <p:cNvSpPr/>
          <p:nvPr/>
        </p:nvSpPr>
        <p:spPr>
          <a:xfrm>
            <a:off x="210312" y="3364992"/>
            <a:ext cx="23774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28090"/>
                </a:solidFill>
              </a:rPr>
              <a:t>5</a:t>
            </a:r>
            <a:endParaRPr lang="en-US" sz="1100" dirty="0"/>
          </a:p>
        </p:txBody>
      </p:sp>
      <p:sp>
        <p:nvSpPr>
          <p:cNvPr id="48" name="Shape 46"/>
          <p:cNvSpPr/>
          <p:nvPr/>
        </p:nvSpPr>
        <p:spPr>
          <a:xfrm>
            <a:off x="475488" y="3364992"/>
            <a:ext cx="1691640" cy="530352"/>
          </a:xfrm>
          <a:prstGeom prst="rect">
            <a:avLst/>
          </a:prstGeom>
          <a:solidFill>
            <a:srgbClr val="F0F9FA"/>
          </a:solidFill>
          <a:ln w="6350">
            <a:solidFill>
              <a:srgbClr val="C8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47"/>
          <p:cNvSpPr/>
          <p:nvPr/>
        </p:nvSpPr>
        <p:spPr>
          <a:xfrm>
            <a:off x="502920" y="3364992"/>
            <a:ext cx="1636776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Satisfaction</a:t>
            </a:r>
          </a:p>
        </p:txBody>
      </p:sp>
      <p:sp>
        <p:nvSpPr>
          <p:cNvPr id="50" name="Shape 48"/>
          <p:cNvSpPr/>
          <p:nvPr/>
        </p:nvSpPr>
        <p:spPr>
          <a:xfrm>
            <a:off x="2167128" y="3364992"/>
            <a:ext cx="2194560" cy="530352"/>
          </a:xfrm>
          <a:prstGeom prst="rect">
            <a:avLst/>
          </a:prstGeom>
          <a:solidFill>
            <a:srgbClr val="F0F9FA"/>
          </a:solidFill>
          <a:ln w="6350">
            <a:solidFill>
              <a:srgbClr val="C8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Text 49"/>
          <p:cNvSpPr/>
          <p:nvPr/>
        </p:nvSpPr>
        <p:spPr>
          <a:xfrm>
            <a:off x="2194560" y="3364992"/>
            <a:ext cx="2139696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/>
              <a:t>8-question survey: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gain</a:t>
            </a:r>
            <a:r>
              <a:rPr lang="en-US" sz="1200" dirty="0"/>
              <a:t>, usability, confidence</a:t>
            </a:r>
          </a:p>
        </p:txBody>
      </p:sp>
      <p:sp>
        <p:nvSpPr>
          <p:cNvPr id="52" name="Shape 50"/>
          <p:cNvSpPr/>
          <p:nvPr/>
        </p:nvSpPr>
        <p:spPr>
          <a:xfrm>
            <a:off x="4361688" y="3364992"/>
            <a:ext cx="1261872" cy="530352"/>
          </a:xfrm>
          <a:prstGeom prst="rect">
            <a:avLst/>
          </a:prstGeom>
          <a:solidFill>
            <a:srgbClr val="F0F9FA"/>
          </a:solidFill>
          <a:ln w="6350">
            <a:solidFill>
              <a:srgbClr val="C8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Text 51"/>
          <p:cNvSpPr/>
          <p:nvPr/>
        </p:nvSpPr>
        <p:spPr>
          <a:xfrm>
            <a:off x="4389120" y="3364992"/>
            <a:ext cx="120700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 Forms</a:t>
            </a:r>
          </a:p>
        </p:txBody>
      </p:sp>
      <p:sp>
        <p:nvSpPr>
          <p:cNvPr id="54" name="Shape 52"/>
          <p:cNvSpPr/>
          <p:nvPr/>
        </p:nvSpPr>
        <p:spPr>
          <a:xfrm>
            <a:off x="182880" y="3950208"/>
            <a:ext cx="5394960" cy="38404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rgbClr val="023E5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53"/>
          <p:cNvSpPr/>
          <p:nvPr/>
        </p:nvSpPr>
        <p:spPr>
          <a:xfrm>
            <a:off x="228600" y="3950208"/>
            <a:ext cx="5303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Module Health Report compiled after each cohort , flags low engagement, access issues &amp; gains for next iteration.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Shape 54"/>
          <p:cNvSpPr/>
          <p:nvPr/>
        </p:nvSpPr>
        <p:spPr>
          <a:xfrm>
            <a:off x="5897880" y="749808"/>
            <a:ext cx="3063240" cy="34747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Text 55"/>
          <p:cNvSpPr/>
          <p:nvPr/>
        </p:nvSpPr>
        <p:spPr>
          <a:xfrm>
            <a:off x="5943600" y="749808"/>
            <a:ext cx="2971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Weakness  →  Improvement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Shape 56"/>
          <p:cNvSpPr/>
          <p:nvPr/>
        </p:nvSpPr>
        <p:spPr>
          <a:xfrm>
            <a:off x="5897880" y="1133856"/>
            <a:ext cx="3063240" cy="329184"/>
          </a:xfrm>
          <a:prstGeom prst="rect">
            <a:avLst/>
          </a:prstGeom>
          <a:solidFill>
            <a:srgbClr val="FDECEA"/>
          </a:solidFill>
          <a:ln w="9525">
            <a:solidFill>
              <a:srgbClr val="E8AEAD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59" name="Text 57"/>
          <p:cNvSpPr/>
          <p:nvPr/>
        </p:nvSpPr>
        <p:spPr>
          <a:xfrm>
            <a:off x="5943600" y="1133856"/>
            <a:ext cx="2971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039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✗  W1: Teacher-dependent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Shape 58"/>
          <p:cNvSpPr/>
          <p:nvPr/>
        </p:nvSpPr>
        <p:spPr>
          <a:xfrm>
            <a:off x="5897880" y="1463040"/>
            <a:ext cx="3063240" cy="420624"/>
          </a:xfrm>
          <a:prstGeom prst="rect">
            <a:avLst/>
          </a:prstGeom>
          <a:solidFill>
            <a:srgbClr val="E8F8F5"/>
          </a:solidFill>
          <a:ln w="9525">
            <a:solidFill>
              <a:srgbClr val="02C39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Text 59"/>
          <p:cNvSpPr/>
          <p:nvPr/>
        </p:nvSpPr>
        <p:spPr>
          <a:xfrm>
            <a:off x="5943600" y="1463040"/>
            <a:ext cx="29718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✓  H5P + Rise 360 → fully self-paced learning</a:t>
            </a:r>
          </a:p>
        </p:txBody>
      </p:sp>
      <p:sp>
        <p:nvSpPr>
          <p:cNvPr id="62" name="Shape 60"/>
          <p:cNvSpPr/>
          <p:nvPr/>
        </p:nvSpPr>
        <p:spPr>
          <a:xfrm>
            <a:off x="5897880" y="1956816"/>
            <a:ext cx="3063240" cy="329184"/>
          </a:xfrm>
          <a:prstGeom prst="rect">
            <a:avLst/>
          </a:prstGeom>
          <a:solidFill>
            <a:srgbClr val="FDECEA"/>
          </a:solidFill>
          <a:ln w="9525">
            <a:solidFill>
              <a:srgbClr val="E8AEA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Text 61"/>
          <p:cNvSpPr/>
          <p:nvPr/>
        </p:nvSpPr>
        <p:spPr>
          <a:xfrm>
            <a:off x="5943600" y="1956816"/>
            <a:ext cx="2971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039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✗  W2: No quizzes/feedback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Shape 62"/>
          <p:cNvSpPr/>
          <p:nvPr/>
        </p:nvSpPr>
        <p:spPr>
          <a:xfrm>
            <a:off x="5897880" y="2286000"/>
            <a:ext cx="3063240" cy="420624"/>
          </a:xfrm>
          <a:prstGeom prst="rect">
            <a:avLst/>
          </a:prstGeom>
          <a:solidFill>
            <a:srgbClr val="E8F8F5"/>
          </a:solidFill>
          <a:ln w="9525">
            <a:solidFill>
              <a:srgbClr val="02C39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5" name="Text 63"/>
          <p:cNvSpPr/>
          <p:nvPr/>
        </p:nvSpPr>
        <p:spPr>
          <a:xfrm>
            <a:off x="5943600" y="2286000"/>
            <a:ext cx="29718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✓  H5P quizzes, Rise scenarios, Moodle auto-grading</a:t>
            </a:r>
          </a:p>
        </p:txBody>
      </p:sp>
      <p:sp>
        <p:nvSpPr>
          <p:cNvPr id="66" name="Shape 64"/>
          <p:cNvSpPr/>
          <p:nvPr/>
        </p:nvSpPr>
        <p:spPr>
          <a:xfrm>
            <a:off x="5897880" y="2779776"/>
            <a:ext cx="3063240" cy="329184"/>
          </a:xfrm>
          <a:prstGeom prst="rect">
            <a:avLst/>
          </a:prstGeom>
          <a:solidFill>
            <a:srgbClr val="FDECEA"/>
          </a:solidFill>
          <a:ln w="9525">
            <a:solidFill>
              <a:srgbClr val="E8AEA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7" name="Text 65"/>
          <p:cNvSpPr/>
          <p:nvPr/>
        </p:nvSpPr>
        <p:spPr>
          <a:xfrm>
            <a:off x="5943600" y="2779776"/>
            <a:ext cx="2971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039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✗  W3: Outdated software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Shape 66"/>
          <p:cNvSpPr/>
          <p:nvPr/>
        </p:nvSpPr>
        <p:spPr>
          <a:xfrm>
            <a:off x="5897880" y="3108960"/>
            <a:ext cx="3063240" cy="420624"/>
          </a:xfrm>
          <a:prstGeom prst="rect">
            <a:avLst/>
          </a:prstGeom>
          <a:solidFill>
            <a:srgbClr val="E8F8F5"/>
          </a:solidFill>
          <a:ln w="9525">
            <a:solidFill>
              <a:srgbClr val="02C39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Text 67"/>
          <p:cNvSpPr/>
          <p:nvPr/>
        </p:nvSpPr>
        <p:spPr>
          <a:xfrm>
            <a:off x="5943600" y="3108960"/>
            <a:ext cx="29718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✓  DaVinci Resolve + GIMP: free, current, professional</a:t>
            </a:r>
          </a:p>
        </p:txBody>
      </p:sp>
      <p:sp>
        <p:nvSpPr>
          <p:cNvPr id="70" name="Shape 68"/>
          <p:cNvSpPr/>
          <p:nvPr/>
        </p:nvSpPr>
        <p:spPr>
          <a:xfrm>
            <a:off x="5897880" y="3602736"/>
            <a:ext cx="3063240" cy="329184"/>
          </a:xfrm>
          <a:prstGeom prst="rect">
            <a:avLst/>
          </a:prstGeom>
          <a:solidFill>
            <a:srgbClr val="FDECEA"/>
          </a:solidFill>
          <a:ln w="9525">
            <a:solidFill>
              <a:srgbClr val="E8AEA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1" name="Text 69"/>
          <p:cNvSpPr/>
          <p:nvPr/>
        </p:nvSpPr>
        <p:spPr>
          <a:xfrm>
            <a:off x="5943600" y="3602736"/>
            <a:ext cx="2971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✗  W4: No offline access</a:t>
            </a:r>
            <a:endParaRPr lang="en-US" sz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Shape 70"/>
          <p:cNvSpPr/>
          <p:nvPr/>
        </p:nvSpPr>
        <p:spPr>
          <a:xfrm>
            <a:off x="5897880" y="3931920"/>
            <a:ext cx="3063240" cy="420624"/>
          </a:xfrm>
          <a:prstGeom prst="rect">
            <a:avLst/>
          </a:prstGeom>
          <a:solidFill>
            <a:srgbClr val="E8F8F5"/>
          </a:solidFill>
          <a:ln w="9525">
            <a:solidFill>
              <a:srgbClr val="02C39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3" name="Text 71"/>
          <p:cNvSpPr/>
          <p:nvPr/>
        </p:nvSpPr>
        <p:spPr>
          <a:xfrm>
            <a:off x="5943600" y="3931920"/>
            <a:ext cx="29718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✓  SCORM USB + WhatsApp packs + printed materials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chemeClr val="bg1"/>
          </a:solidFill>
          <a:ln w="12700">
            <a:solidFill>
              <a:srgbClr val="023E58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23E58"/>
                </a:solidFill>
              </a:rPr>
              <a:t>Lessons Learned from the ODeL Redesign</a:t>
            </a:r>
          </a:p>
        </p:txBody>
      </p:sp>
      <p:sp>
        <p:nvSpPr>
          <p:cNvPr id="10" name="Card0"/>
          <p:cNvSpPr/>
          <p:nvPr/>
        </p:nvSpPr>
        <p:spPr>
          <a:xfrm>
            <a:off x="182880" y="860000"/>
            <a:ext cx="8778240" cy="720000"/>
          </a:xfrm>
          <a:prstGeom prst="rect">
            <a:avLst/>
          </a:prstGeom>
          <a:solidFill>
            <a:srgbClr val="F0F9FA"/>
          </a:solidFill>
          <a:ln w="7620">
            <a:solidFill>
              <a:srgbClr val="C8E6EA"/>
            </a:solidFill>
            <a:prstDash val="solid"/>
          </a:ln>
        </p:spPr>
        <p:txBody>
          <a:bodyPr/>
          <a:lstStyle/>
          <a:p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Badge0"/>
          <p:cNvSpPr/>
          <p:nvPr/>
        </p:nvSpPr>
        <p:spPr>
          <a:xfrm>
            <a:off x="272880" y="980000"/>
            <a:ext cx="480000" cy="480000"/>
          </a:xfrm>
          <a:prstGeom prst="ellipse">
            <a:avLst/>
          </a:prstGeom>
          <a:solidFill>
            <a:srgbClr val="00B0F0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/>
              <a:t>1</a:t>
            </a:r>
          </a:p>
        </p:txBody>
      </p:sp>
      <p:sp>
        <p:nvSpPr>
          <p:cNvPr id="12" name="Title0"/>
          <p:cNvSpPr/>
          <p:nvPr/>
        </p:nvSpPr>
        <p:spPr>
          <a:xfrm>
            <a:off x="852880" y="910000"/>
            <a:ext cx="8008240" cy="23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/>
              <a:t>Learner-centred design</a:t>
            </a:r>
          </a:p>
        </p:txBody>
      </p:sp>
      <p:sp>
        <p:nvSpPr>
          <p:cNvPr id="13" name="Desc0"/>
          <p:cNvSpPr/>
          <p:nvPr/>
        </p:nvSpPr>
        <p:spPr>
          <a:xfrm>
            <a:off x="852880" y="1160000"/>
            <a:ext cx="8008240" cy="38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Effective ODeL shifts delivery from teacher-controlled to self-directed learning, supported by clear instructions and continuous guidance.</a:t>
            </a:r>
          </a:p>
        </p:txBody>
      </p:sp>
      <p:sp>
        <p:nvSpPr>
          <p:cNvPr id="14" name="Card1"/>
          <p:cNvSpPr/>
          <p:nvPr/>
        </p:nvSpPr>
        <p:spPr>
          <a:xfrm>
            <a:off x="182880" y="1656000"/>
            <a:ext cx="8778240" cy="720000"/>
          </a:xfrm>
          <a:prstGeom prst="rect">
            <a:avLst/>
          </a:prstGeom>
          <a:solidFill>
            <a:srgbClr val="F0F9FA"/>
          </a:solidFill>
          <a:ln w="7620">
            <a:solidFill>
              <a:srgbClr val="C8E6EA"/>
            </a:solidFill>
            <a:prstDash val="solid"/>
          </a:ln>
        </p:spPr>
        <p:txBody>
          <a:bodyPr/>
          <a:lstStyle/>
          <a:p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Badge1"/>
          <p:cNvSpPr/>
          <p:nvPr/>
        </p:nvSpPr>
        <p:spPr>
          <a:xfrm>
            <a:off x="272880" y="1776000"/>
            <a:ext cx="480000" cy="480000"/>
          </a:xfrm>
          <a:prstGeom prst="ellipse">
            <a:avLst/>
          </a:prstGeom>
          <a:solidFill>
            <a:srgbClr val="00B0F0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/>
              <a:t>2</a:t>
            </a:r>
          </a:p>
        </p:txBody>
      </p:sp>
      <p:sp>
        <p:nvSpPr>
          <p:cNvPr id="16" name="Title1"/>
          <p:cNvSpPr/>
          <p:nvPr/>
        </p:nvSpPr>
        <p:spPr>
          <a:xfrm>
            <a:off x="852880" y="1706000"/>
            <a:ext cx="8008240" cy="23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/>
              <a:t>Purposeful tool selection</a:t>
            </a:r>
          </a:p>
        </p:txBody>
      </p:sp>
      <p:sp>
        <p:nvSpPr>
          <p:cNvPr id="17" name="Desc1"/>
          <p:cNvSpPr/>
          <p:nvPr/>
        </p:nvSpPr>
        <p:spPr>
          <a:xfrm>
            <a:off x="852880" y="1956000"/>
            <a:ext cx="8008240" cy="38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Tools like Moodle, H5P, Articulate Rise 360, GIMP and DaVinci Resolve work best when chosen to achieve specific learning outcomes, not just for novelty.</a:t>
            </a:r>
          </a:p>
        </p:txBody>
      </p:sp>
      <p:sp>
        <p:nvSpPr>
          <p:cNvPr id="18" name="Card2"/>
          <p:cNvSpPr/>
          <p:nvPr/>
        </p:nvSpPr>
        <p:spPr>
          <a:xfrm>
            <a:off x="182880" y="2452000"/>
            <a:ext cx="8778240" cy="720000"/>
          </a:xfrm>
          <a:prstGeom prst="rect">
            <a:avLst/>
          </a:prstGeom>
          <a:solidFill>
            <a:srgbClr val="F0F9FA"/>
          </a:solidFill>
          <a:ln w="7620">
            <a:solidFill>
              <a:srgbClr val="C8E6EA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9" name="Badge2"/>
          <p:cNvSpPr/>
          <p:nvPr/>
        </p:nvSpPr>
        <p:spPr>
          <a:xfrm>
            <a:off x="272880" y="2572000"/>
            <a:ext cx="480000" cy="480000"/>
          </a:xfrm>
          <a:prstGeom prst="ellipse">
            <a:avLst/>
          </a:prstGeom>
          <a:solidFill>
            <a:srgbClr val="00B0F0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/>
              <a:t>3</a:t>
            </a:r>
          </a:p>
        </p:txBody>
      </p:sp>
      <p:sp>
        <p:nvSpPr>
          <p:cNvPr id="20" name="Title2"/>
          <p:cNvSpPr/>
          <p:nvPr/>
        </p:nvSpPr>
        <p:spPr>
          <a:xfrm>
            <a:off x="852880" y="2502000"/>
            <a:ext cx="8008240" cy="23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/>
              <a:t>Accessibility and flexibility matter</a:t>
            </a:r>
          </a:p>
        </p:txBody>
      </p:sp>
      <p:sp>
        <p:nvSpPr>
          <p:cNvPr id="21" name="Desc2"/>
          <p:cNvSpPr/>
          <p:nvPr/>
        </p:nvSpPr>
        <p:spPr>
          <a:xfrm>
            <a:off x="852880" y="2752000"/>
            <a:ext cx="8008240" cy="38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 all learners have stable internet or powerful devices, so offering online, mobile, and offline pathways increases participation and inclusion.</a:t>
            </a:r>
          </a:p>
        </p:txBody>
      </p:sp>
      <p:sp>
        <p:nvSpPr>
          <p:cNvPr id="22" name="Card3"/>
          <p:cNvSpPr/>
          <p:nvPr/>
        </p:nvSpPr>
        <p:spPr>
          <a:xfrm>
            <a:off x="182880" y="3248000"/>
            <a:ext cx="8778240" cy="720000"/>
          </a:xfrm>
          <a:prstGeom prst="rect">
            <a:avLst/>
          </a:prstGeom>
          <a:solidFill>
            <a:srgbClr val="F0F9FA"/>
          </a:solidFill>
          <a:ln w="7620">
            <a:solidFill>
              <a:srgbClr val="C8E6EA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3" name="Badge3"/>
          <p:cNvSpPr/>
          <p:nvPr/>
        </p:nvSpPr>
        <p:spPr>
          <a:xfrm>
            <a:off x="272880" y="3368000"/>
            <a:ext cx="480000" cy="480000"/>
          </a:xfrm>
          <a:prstGeom prst="ellipse">
            <a:avLst/>
          </a:prstGeom>
          <a:solidFill>
            <a:srgbClr val="00B0F0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/>
              <a:t>4</a:t>
            </a:r>
          </a:p>
        </p:txBody>
      </p:sp>
      <p:sp>
        <p:nvSpPr>
          <p:cNvPr id="24" name="Title3"/>
          <p:cNvSpPr/>
          <p:nvPr/>
        </p:nvSpPr>
        <p:spPr>
          <a:xfrm>
            <a:off x="852880" y="3298000"/>
            <a:ext cx="8008240" cy="23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/>
              <a:t>Multimedia builds practical understanding</a:t>
            </a:r>
          </a:p>
        </p:txBody>
      </p:sp>
      <p:sp>
        <p:nvSpPr>
          <p:cNvPr id="25" name="Desc3"/>
          <p:cNvSpPr/>
          <p:nvPr/>
        </p:nvSpPr>
        <p:spPr>
          <a:xfrm>
            <a:off x="852880" y="3548000"/>
            <a:ext cx="8008240" cy="38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Video demonstrations and interactive visual resources help learners grasp practical skills better than text-only materials.</a:t>
            </a:r>
          </a:p>
        </p:txBody>
      </p:sp>
      <p:sp>
        <p:nvSpPr>
          <p:cNvPr id="26" name="Card4"/>
          <p:cNvSpPr/>
          <p:nvPr/>
        </p:nvSpPr>
        <p:spPr>
          <a:xfrm>
            <a:off x="182880" y="4044000"/>
            <a:ext cx="8778240" cy="720000"/>
          </a:xfrm>
          <a:prstGeom prst="rect">
            <a:avLst/>
          </a:prstGeom>
          <a:solidFill>
            <a:srgbClr val="F0F9FA"/>
          </a:solidFill>
          <a:ln w="7620">
            <a:solidFill>
              <a:srgbClr val="C8E6EA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7" name="Badge4"/>
          <p:cNvSpPr/>
          <p:nvPr/>
        </p:nvSpPr>
        <p:spPr>
          <a:xfrm>
            <a:off x="272880" y="4164000"/>
            <a:ext cx="480000" cy="480000"/>
          </a:xfrm>
          <a:prstGeom prst="ellipse">
            <a:avLst/>
          </a:prstGeom>
          <a:solidFill>
            <a:srgbClr val="00B0F0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/>
              <a:t>5</a:t>
            </a:r>
          </a:p>
        </p:txBody>
      </p:sp>
      <p:sp>
        <p:nvSpPr>
          <p:cNvPr id="28" name="Title4"/>
          <p:cNvSpPr/>
          <p:nvPr/>
        </p:nvSpPr>
        <p:spPr>
          <a:xfrm>
            <a:off x="852880" y="4094000"/>
            <a:ext cx="8008240" cy="23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/>
              <a:t>Continuous evaluation drives improvement</a:t>
            </a:r>
          </a:p>
        </p:txBody>
      </p:sp>
      <p:sp>
        <p:nvSpPr>
          <p:cNvPr id="29" name="Desc4"/>
          <p:cNvSpPr/>
          <p:nvPr/>
        </p:nvSpPr>
        <p:spPr>
          <a:xfrm>
            <a:off x="852880" y="4344000"/>
            <a:ext cx="8008240" cy="38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Regular monitoring of feedback, completion rates, assessment performance, and engagement data supports ongoing course improvement.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chemeClr val="bg1"/>
          </a:solidFill>
          <a:ln w="12700">
            <a:solidFill>
              <a:srgbClr val="023E58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/>
              <a:t>Challenges encountered during the redesign</a:t>
            </a:r>
          </a:p>
        </p:txBody>
      </p:sp>
      <p:sp>
        <p:nvSpPr>
          <p:cNvPr id="10" name="Card0"/>
          <p:cNvSpPr/>
          <p:nvPr/>
        </p:nvSpPr>
        <p:spPr>
          <a:xfrm>
            <a:off x="182880" y="860000"/>
            <a:ext cx="8778240" cy="720000"/>
          </a:xfrm>
          <a:prstGeom prst="rect">
            <a:avLst/>
          </a:prstGeom>
          <a:solidFill>
            <a:srgbClr val="FDECEA"/>
          </a:solidFill>
          <a:ln w="7620">
            <a:solidFill>
              <a:srgbClr val="E8AEAD"/>
            </a:solidFill>
            <a:prstDash val="solid"/>
          </a:ln>
        </p:spPr>
        <p:txBody>
          <a:bodyPr/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Badge0"/>
          <p:cNvSpPr/>
          <p:nvPr/>
        </p:nvSpPr>
        <p:spPr>
          <a:xfrm>
            <a:off x="272880" y="980000"/>
            <a:ext cx="480000" cy="480000"/>
          </a:xfrm>
          <a:prstGeom prst="ellipse">
            <a:avLst/>
          </a:prstGeom>
          <a:solidFill>
            <a:srgbClr val="C0392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2" name="Title0"/>
          <p:cNvSpPr/>
          <p:nvPr/>
        </p:nvSpPr>
        <p:spPr>
          <a:xfrm>
            <a:off x="852880" y="910000"/>
            <a:ext cx="8008240" cy="23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Selecting appropriate digital tools</a:t>
            </a:r>
          </a:p>
        </p:txBody>
      </p:sp>
      <p:sp>
        <p:nvSpPr>
          <p:cNvPr id="13" name="Desc0"/>
          <p:cNvSpPr/>
          <p:nvPr/>
        </p:nvSpPr>
        <p:spPr>
          <a:xfrm>
            <a:off x="852880" y="1160000"/>
            <a:ext cx="8008240" cy="38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Choosing tools that are interactive, affordable, easy to use, and accessible to learners required careful consideration.</a:t>
            </a:r>
          </a:p>
        </p:txBody>
      </p:sp>
      <p:sp>
        <p:nvSpPr>
          <p:cNvPr id="14" name="Card1"/>
          <p:cNvSpPr/>
          <p:nvPr/>
        </p:nvSpPr>
        <p:spPr>
          <a:xfrm>
            <a:off x="182880" y="1656000"/>
            <a:ext cx="8778240" cy="720000"/>
          </a:xfrm>
          <a:prstGeom prst="rect">
            <a:avLst/>
          </a:prstGeom>
          <a:solidFill>
            <a:srgbClr val="FDECEA"/>
          </a:solidFill>
          <a:ln w="7620">
            <a:solidFill>
              <a:srgbClr val="E8AEAD"/>
            </a:solidFill>
            <a:prstDash val="solid"/>
          </a:ln>
        </p:spPr>
        <p:txBody>
          <a:bodyPr/>
          <a:lstStyle/>
          <a:p>
            <a:endParaRPr lang="en-US" sz="1200" dirty="0"/>
          </a:p>
        </p:txBody>
      </p:sp>
      <p:sp>
        <p:nvSpPr>
          <p:cNvPr id="15" name="Badge1"/>
          <p:cNvSpPr/>
          <p:nvPr/>
        </p:nvSpPr>
        <p:spPr>
          <a:xfrm>
            <a:off x="272880" y="1776000"/>
            <a:ext cx="480000" cy="480000"/>
          </a:xfrm>
          <a:prstGeom prst="ellipse">
            <a:avLst/>
          </a:prstGeom>
          <a:solidFill>
            <a:srgbClr val="C0392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6" name="Title1"/>
          <p:cNvSpPr/>
          <p:nvPr/>
        </p:nvSpPr>
        <p:spPr>
          <a:xfrm>
            <a:off x="852880" y="1706000"/>
            <a:ext cx="8008240" cy="23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Converting practical activities online</a:t>
            </a:r>
          </a:p>
        </p:txBody>
      </p:sp>
      <p:sp>
        <p:nvSpPr>
          <p:cNvPr id="17" name="Desc1"/>
          <p:cNvSpPr/>
          <p:nvPr/>
        </p:nvSpPr>
        <p:spPr>
          <a:xfrm>
            <a:off x="852880" y="1956000"/>
            <a:ext cx="8008240" cy="38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Skills such as video editing, image manipulation, and presentation design need demonstration and hands-on practice, making independent activities hard to design.</a:t>
            </a:r>
          </a:p>
        </p:txBody>
      </p:sp>
      <p:sp>
        <p:nvSpPr>
          <p:cNvPr id="22" name="Card3"/>
          <p:cNvSpPr/>
          <p:nvPr/>
        </p:nvSpPr>
        <p:spPr>
          <a:xfrm>
            <a:off x="170660" y="2426000"/>
            <a:ext cx="8802680" cy="848000"/>
          </a:xfrm>
          <a:prstGeom prst="rect">
            <a:avLst/>
          </a:prstGeom>
          <a:solidFill>
            <a:srgbClr val="FDECEA"/>
          </a:solidFill>
          <a:ln w="7620">
            <a:solidFill>
              <a:srgbClr val="E8AEAD"/>
            </a:solidFill>
            <a:prstDash val="solid"/>
          </a:ln>
        </p:spPr>
        <p:txBody>
          <a:bodyPr/>
          <a:lstStyle/>
          <a:p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Badge3"/>
          <p:cNvSpPr/>
          <p:nvPr/>
        </p:nvSpPr>
        <p:spPr>
          <a:xfrm>
            <a:off x="170660" y="2552812"/>
            <a:ext cx="480000" cy="480000"/>
          </a:xfrm>
          <a:prstGeom prst="ellipse">
            <a:avLst/>
          </a:prstGeom>
          <a:solidFill>
            <a:srgbClr val="C0392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3</a:t>
            </a:r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24" name="Title3"/>
          <p:cNvSpPr/>
          <p:nvPr/>
        </p:nvSpPr>
        <p:spPr>
          <a:xfrm>
            <a:off x="752880" y="2484000"/>
            <a:ext cx="8008240" cy="23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 required for content development</a:t>
            </a:r>
          </a:p>
        </p:txBody>
      </p:sp>
      <p:sp>
        <p:nvSpPr>
          <p:cNvPr id="25" name="Desc3"/>
          <p:cNvSpPr/>
          <p:nvPr/>
        </p:nvSpPr>
        <p:spPr>
          <a:xfrm>
            <a:off x="752880" y="2766000"/>
            <a:ext cx="8008240" cy="38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Building interactive materials, quizzes, videos, and multimedia resources takes far more preparation time than traditional classroom teaching.</a:t>
            </a:r>
          </a:p>
        </p:txBody>
      </p:sp>
      <p:sp>
        <p:nvSpPr>
          <p:cNvPr id="26" name="Card4"/>
          <p:cNvSpPr/>
          <p:nvPr/>
        </p:nvSpPr>
        <p:spPr>
          <a:xfrm>
            <a:off x="148715" y="3374000"/>
            <a:ext cx="8778240" cy="720000"/>
          </a:xfrm>
          <a:prstGeom prst="rect">
            <a:avLst/>
          </a:prstGeom>
          <a:solidFill>
            <a:srgbClr val="FDECEA"/>
          </a:solidFill>
          <a:ln w="7620">
            <a:solidFill>
              <a:srgbClr val="E8AEAD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7" name="Badge4"/>
          <p:cNvSpPr/>
          <p:nvPr/>
        </p:nvSpPr>
        <p:spPr>
          <a:xfrm>
            <a:off x="199730" y="3439796"/>
            <a:ext cx="480000" cy="480000"/>
          </a:xfrm>
          <a:prstGeom prst="ellipse">
            <a:avLst/>
          </a:prstGeom>
          <a:solidFill>
            <a:srgbClr val="C0392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8" name="Title4"/>
          <p:cNvSpPr/>
          <p:nvPr/>
        </p:nvSpPr>
        <p:spPr>
          <a:xfrm>
            <a:off x="918715" y="3343434"/>
            <a:ext cx="8008240" cy="23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Supporting learner engagement online</a:t>
            </a:r>
          </a:p>
        </p:txBody>
      </p:sp>
      <p:sp>
        <p:nvSpPr>
          <p:cNvPr id="29" name="Desc4"/>
          <p:cNvSpPr/>
          <p:nvPr/>
        </p:nvSpPr>
        <p:spPr>
          <a:xfrm>
            <a:off x="852880" y="3692951"/>
            <a:ext cx="8008240" cy="38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Maintaining interaction, motivation, and collaboration without a physical classroom requires effective forums, feedback, and communication channels.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82379" y="34000"/>
            <a:ext cx="8778241" cy="658368"/>
          </a:xfrm>
          <a:prstGeom prst="rect">
            <a:avLst/>
          </a:prstGeom>
          <a:solidFill>
            <a:schemeClr val="bg1"/>
          </a:solidFill>
          <a:ln w="12700">
            <a:solidFill>
              <a:srgbClr val="023E58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/>
              <a:t>Conclusion</a:t>
            </a:r>
          </a:p>
        </p:txBody>
      </p:sp>
      <p:sp>
        <p:nvSpPr>
          <p:cNvPr id="10" name="IntroCard"/>
          <p:cNvSpPr/>
          <p:nvPr/>
        </p:nvSpPr>
        <p:spPr>
          <a:xfrm>
            <a:off x="182880" y="828000"/>
            <a:ext cx="8778240" cy="1050000"/>
          </a:xfrm>
          <a:prstGeom prst="rect">
            <a:avLst/>
          </a:prstGeom>
          <a:solidFill>
            <a:srgbClr val="F0F9FA"/>
          </a:solidFill>
          <a:ln w="7620">
            <a:solidFill>
              <a:srgbClr val="C8E6EA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1" name="IntroText"/>
          <p:cNvSpPr/>
          <p:nvPr/>
        </p:nvSpPr>
        <p:spPr>
          <a:xfrm>
            <a:off x="320000" y="900000"/>
            <a:ext cx="8503000" cy="91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Redesigning ICT Senior 3 Unit 8 for ODeL delivery shows that successful online learning is more than moving classroom materials onto a digital platform. It calls for careful instructional design, appropriate technology selection, accessibility planning, learner support, and continuous evaluation.</a:t>
            </a:r>
          </a:p>
        </p:txBody>
      </p:sp>
      <p:sp>
        <p:nvSpPr>
          <p:cNvPr id="12" name="Shape2b0"/>
          <p:cNvSpPr/>
          <p:nvPr/>
        </p:nvSpPr>
        <p:spPr>
          <a:xfrm>
            <a:off x="182880" y="2000000"/>
            <a:ext cx="2820000" cy="900000"/>
          </a:xfrm>
          <a:prstGeom prst="rect">
            <a:avLst/>
          </a:prstGeom>
          <a:solidFill>
            <a:schemeClr val="bg1">
              <a:alpha val="12000"/>
            </a:schemeClr>
          </a:solidFill>
          <a:ln w="7620">
            <a:solidFill>
              <a:schemeClr val="tx1">
                <a:alpha val="45000"/>
              </a:schemeClr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3" name="Icon1"/>
          <p:cNvSpPr/>
          <p:nvPr/>
        </p:nvSpPr>
        <p:spPr>
          <a:xfrm>
            <a:off x="282880" y="2080000"/>
            <a:ext cx="2620000" cy="33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</a:t>
            </a:r>
          </a:p>
        </p:txBody>
      </p:sp>
      <p:sp>
        <p:nvSpPr>
          <p:cNvPr id="14" name="Text1"/>
          <p:cNvSpPr/>
          <p:nvPr/>
        </p:nvSpPr>
        <p:spPr>
          <a:xfrm>
            <a:off x="282880" y="2420000"/>
            <a:ext cx="2620000" cy="44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Instructional design built around learner needs, not the platform.</a:t>
            </a:r>
          </a:p>
        </p:txBody>
      </p:sp>
      <p:sp>
        <p:nvSpPr>
          <p:cNvPr id="15" name="Shape2b1"/>
          <p:cNvSpPr/>
          <p:nvPr/>
        </p:nvSpPr>
        <p:spPr>
          <a:xfrm>
            <a:off x="3162000" y="2000000"/>
            <a:ext cx="2820000" cy="900000"/>
          </a:xfrm>
          <a:prstGeom prst="rect">
            <a:avLst/>
          </a:prstGeom>
          <a:solidFill>
            <a:schemeClr val="bg1">
              <a:alpha val="12000"/>
            </a:schemeClr>
          </a:solidFill>
          <a:ln w="7620">
            <a:solidFill>
              <a:srgbClr val="02C39A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Icon2"/>
          <p:cNvSpPr/>
          <p:nvPr/>
        </p:nvSpPr>
        <p:spPr>
          <a:xfrm>
            <a:off x="3262000" y="2080000"/>
            <a:ext cx="2620000" cy="33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/>
              <a:t>Access</a:t>
            </a:r>
          </a:p>
        </p:txBody>
      </p:sp>
      <p:sp>
        <p:nvSpPr>
          <p:cNvPr id="17" name="Text2"/>
          <p:cNvSpPr/>
          <p:nvPr/>
        </p:nvSpPr>
        <p:spPr>
          <a:xfrm>
            <a:off x="3262000" y="2420000"/>
            <a:ext cx="2620000" cy="44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Flexible, inclusive pathways so connectivity never blocks learning</a:t>
            </a:r>
            <a:r>
              <a:rPr lang="en-US" sz="1000" dirty="0"/>
              <a:t>.</a:t>
            </a:r>
          </a:p>
        </p:txBody>
      </p:sp>
      <p:sp>
        <p:nvSpPr>
          <p:cNvPr id="18" name="Shape2b2"/>
          <p:cNvSpPr/>
          <p:nvPr/>
        </p:nvSpPr>
        <p:spPr>
          <a:xfrm>
            <a:off x="6141120" y="2000000"/>
            <a:ext cx="2820000" cy="900000"/>
          </a:xfrm>
          <a:prstGeom prst="rect">
            <a:avLst/>
          </a:prstGeom>
          <a:solidFill>
            <a:schemeClr val="bg1">
              <a:alpha val="10000"/>
            </a:schemeClr>
          </a:solidFill>
          <a:ln w="7620">
            <a:solidFill>
              <a:srgbClr val="C0392B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9" name="Icon3"/>
          <p:cNvSpPr/>
          <p:nvPr/>
        </p:nvSpPr>
        <p:spPr>
          <a:xfrm>
            <a:off x="6241120" y="2080000"/>
            <a:ext cx="2620000" cy="33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/>
              <a:t>Evaluation</a:t>
            </a:r>
          </a:p>
        </p:txBody>
      </p:sp>
      <p:sp>
        <p:nvSpPr>
          <p:cNvPr id="20" name="Text3"/>
          <p:cNvSpPr/>
          <p:nvPr/>
        </p:nvSpPr>
        <p:spPr>
          <a:xfrm>
            <a:off x="6241120" y="2420000"/>
            <a:ext cx="2620000" cy="44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Ongoing monitoring keeps the course improving after launch</a:t>
            </a:r>
            <a:r>
              <a:rPr lang="en-US" sz="1000" dirty="0"/>
              <a:t>.</a:t>
            </a:r>
          </a:p>
        </p:txBody>
      </p:sp>
      <p:sp>
        <p:nvSpPr>
          <p:cNvPr id="21" name="ClosingBar"/>
          <p:cNvSpPr/>
          <p:nvPr/>
        </p:nvSpPr>
        <p:spPr>
          <a:xfrm>
            <a:off x="182880" y="3170000"/>
            <a:ext cx="8778239" cy="1750000"/>
          </a:xfrm>
          <a:prstGeom prst="rect">
            <a:avLst/>
          </a:prstGeom>
          <a:solidFill>
            <a:srgbClr val="00B0F0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22" name="ClosingText"/>
          <p:cNvSpPr/>
          <p:nvPr/>
        </p:nvSpPr>
        <p:spPr>
          <a:xfrm>
            <a:off x="182881" y="3310759"/>
            <a:ext cx="8778240" cy="126124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redesigned course offers a flexible, interactive and inclusive learning experience , helping learners build multimedia skills regardless of location or connectivity.</a:t>
            </a:r>
          </a:p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12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656</TotalTime>
  <Words>1351</Words>
  <Application>Microsoft Office PowerPoint</Application>
  <PresentationFormat>On-screen Show (16:9)</PresentationFormat>
  <Paragraphs>210</Paragraphs>
  <Slides>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Abadi</vt:lpstr>
      <vt:lpstr>Arial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ICT S3 Unit 8 – ODeL Redesign Reflective Report</dc:title>
  <dc:subject>PptxGenJS Presentation</dc:subject>
  <dc:creator>PptxGenJS</dc:creator>
  <cp:lastModifiedBy>Emile Twagirayezu</cp:lastModifiedBy>
  <cp:revision>35</cp:revision>
  <dcterms:created xsi:type="dcterms:W3CDTF">2026-06-01T16:58:59Z</dcterms:created>
  <dcterms:modified xsi:type="dcterms:W3CDTF">2026-07-12T14:09:08Z</dcterms:modified>
</cp:coreProperties>
</file>